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708" r:id="rId3"/>
  </p:sldMasterIdLst>
  <p:notesMasterIdLst>
    <p:notesMasterId r:id="rId28"/>
  </p:notesMasterIdLst>
  <p:handoutMasterIdLst>
    <p:handoutMasterId r:id="rId29"/>
  </p:handoutMasterIdLst>
  <p:sldIdLst>
    <p:sldId id="456" r:id="rId4"/>
    <p:sldId id="741" r:id="rId5"/>
    <p:sldId id="804" r:id="rId6"/>
    <p:sldId id="778" r:id="rId7"/>
    <p:sldId id="782" r:id="rId8"/>
    <p:sldId id="499" r:id="rId9"/>
    <p:sldId id="777" r:id="rId10"/>
    <p:sldId id="802" r:id="rId11"/>
    <p:sldId id="745" r:id="rId12"/>
    <p:sldId id="744" r:id="rId13"/>
    <p:sldId id="798" r:id="rId14"/>
    <p:sldId id="800" r:id="rId15"/>
    <p:sldId id="759" r:id="rId16"/>
    <p:sldId id="747" r:id="rId17"/>
    <p:sldId id="748" r:id="rId18"/>
    <p:sldId id="749" r:id="rId19"/>
    <p:sldId id="750" r:id="rId20"/>
    <p:sldId id="758" r:id="rId21"/>
    <p:sldId id="786" r:id="rId22"/>
    <p:sldId id="779" r:id="rId23"/>
    <p:sldId id="753" r:id="rId24"/>
    <p:sldId id="781" r:id="rId25"/>
    <p:sldId id="757" r:id="rId26"/>
    <p:sldId id="621" r:id="rId27"/>
  </p:sldIdLst>
  <p:sldSz cx="10287000" cy="6858000" type="35mm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00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00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00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00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800000"/>
    </p:penClr>
  </p:showPr>
  <p:clrMru>
    <a:srgbClr val="009D65"/>
    <a:srgbClr val="003500"/>
    <a:srgbClr val="983365"/>
    <a:srgbClr val="FF9933"/>
    <a:srgbClr val="000000"/>
    <a:srgbClr val="FFFFFF"/>
    <a:srgbClr val="99FF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6" autoAdjust="0"/>
    <p:restoredTop sz="90448" autoAdjust="0"/>
  </p:normalViewPr>
  <p:slideViewPr>
    <p:cSldViewPr snapToGrid="0" snapToObjects="1">
      <p:cViewPr varScale="1">
        <p:scale>
          <a:sx n="67" d="100"/>
          <a:sy n="67" d="100"/>
        </p:scale>
        <p:origin x="-114" y="-108"/>
      </p:cViewPr>
      <p:guideLst>
        <p:guide orient="horz" pos="870"/>
        <p:guide pos="7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88"/>
    </p:cViewPr>
  </p:sorterViewPr>
  <p:notesViewPr>
    <p:cSldViewPr snapToGrid="0" snapToObjects="1">
      <p:cViewPr varScale="1">
        <p:scale>
          <a:sx n="50" d="100"/>
          <a:sy n="50" d="100"/>
        </p:scale>
        <p:origin x="-29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defRPr>
            </a:lvl1pPr>
          </a:lstStyle>
          <a:p>
            <a:pPr>
              <a:defRPr/>
            </a:pPr>
            <a:fld id="{986CA64E-CDDE-488D-B369-A85CF33F2324}" type="datetimeFigureOut">
              <a:rPr lang="en-US"/>
              <a:pPr>
                <a:defRPr/>
              </a:pPr>
              <a:t>3/5/2010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defRPr>
            </a:lvl1pPr>
          </a:lstStyle>
          <a:p>
            <a:pPr>
              <a:defRPr/>
            </a:pPr>
            <a:fld id="{111AE38F-DE6E-4055-BF0F-BF07CED69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2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2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2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27" charset="0"/>
              </a:defRPr>
            </a:lvl1pPr>
          </a:lstStyle>
          <a:p>
            <a:pPr>
              <a:defRPr/>
            </a:pPr>
            <a:fld id="{2778D60D-868C-4042-BD57-086FF2A72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ＭＳ Ｐゴシック" pitchFamily="2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ＭＳ Ｐゴシック" pitchFamily="2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ＭＳ Ｐゴシック" pitchFamily="2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ＭＳ Ｐゴシック" pitchFamily="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189F6C-01FE-48E4-951F-2DC89B01D92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A9D27D-68DE-480B-8A27-D03521D0FC4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610C2-6C92-4D1D-AF06-8A92451CB7B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B8976-6660-4B45-8B62-0D6115B0B06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E625EB-EAC0-4253-AED9-FDB6B849CF0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DCDCA7-0663-4B39-84D7-62DA2E576C8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82DFF-75CE-4C43-A234-D3CB5AEF104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69282-754E-46A3-B37A-EE58862CB05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C6919-A337-4A34-B3B6-A26D8AA153E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A4361-62B9-4CEE-9806-C7244EE106F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C2FDA6-D780-40A7-A4DD-9698D9A3E5C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C7BCE-D643-4BBE-95B5-07F4BD37348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E57E2-80DD-4F8F-8294-27A02AD2075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ECB10B-0E38-4C02-9918-F70504682B2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5612D-5C93-465A-BE60-A0EE42961A1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B6556-2859-41A3-A4B3-C08A341B38D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E9BAAD-3543-49B3-A8E3-D5C77B39071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08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F40A69-3474-4563-9759-74BF7AFF513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C73B-8B2F-449F-87C5-DCF4C6061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FE0FF-B60C-426F-A089-A591E28F5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542925"/>
            <a:ext cx="2185987" cy="339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542925"/>
            <a:ext cx="6405563" cy="339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0D02-2E9F-4649-BB2C-2608D7468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3BE77-4B05-4D88-B7FF-76B623F7A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72BC2-035F-4DE1-B139-A70533004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9F1E-DF3D-4734-9321-15CEC696F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676400"/>
            <a:ext cx="4295775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76400"/>
            <a:ext cx="4295775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99ACE-FF6A-419E-B730-850402BE7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F6D5-4CA4-4BEE-8776-ACBBEB89A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4013-2ADB-4B20-BEA3-634708714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79388-199F-4711-8806-6ECA6F8A6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8392-5E4D-4DF6-8010-CC5EF4844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A1165-4006-461B-B3E4-667C4125A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67A15-67BA-4BBA-B3B4-BD4F728F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27C93-800C-4E5A-BB78-C2BE4698E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5250" y="542925"/>
            <a:ext cx="2571750" cy="339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42925"/>
            <a:ext cx="7562850" cy="339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8D73E-D0BC-407D-B8C7-0B9A7F080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6904-6185-4B7E-8593-E9877A7B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DF4D0-AD27-4B37-B01F-2FD4D007A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D4467-23D1-46DE-96A1-9BD0C70E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676400"/>
            <a:ext cx="4295775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76400"/>
            <a:ext cx="4295775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92A8E-D1E8-4045-A3AB-4525BDA7F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EDEA-CB0A-40C2-982F-BB3DA13E3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7D0C-979C-4A23-B503-01B48C065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7F88-FFAA-4D40-9FA0-CEAF35F67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1BD4C-1F4F-4934-83D6-CED9609DA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B915-725C-46B9-B03C-0A7E76845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71410-1EF3-411E-83FA-00DAEB412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42FE-2F69-48E3-B7A9-3C0BA6A9D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542925"/>
            <a:ext cx="2185987" cy="339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542925"/>
            <a:ext cx="6405563" cy="339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87098-06CD-4D45-A65D-84D19BFD6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542925"/>
            <a:ext cx="874395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676400"/>
            <a:ext cx="8743950" cy="226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52C09-B449-4A72-A04A-DCA691804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676400"/>
            <a:ext cx="4295775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76400"/>
            <a:ext cx="4295775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9F62E-4493-4E55-8E27-673F66278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88B7E-2A85-45D5-A4A1-73ABDF3A6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6592-82B7-4323-9541-69D6DE5AC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8F3-7155-40FC-ACF8-F95B37261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E84C3-E706-418E-86D3-DBBD8C26F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281A-BB34-40D7-9FC8-BC648C709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42925"/>
            <a:ext cx="874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676400"/>
            <a:ext cx="87439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37320AD-798D-47C9-8596-9105E219B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42925"/>
            <a:ext cx="1028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676400"/>
            <a:ext cx="87439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6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6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57AD1A3-F4C7-463F-AAAC-7D08BEC6E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42925"/>
            <a:ext cx="874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676400"/>
            <a:ext cx="87439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C431616-08D7-46FE-82E3-024F8BF51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2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2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localhost\Users\cschardl\Movies\Image0006''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8050" y="315092"/>
            <a:ext cx="8470900" cy="1200971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/>
              <a:t>Statistical phylogenetic analysis for codivergence  </a:t>
            </a:r>
            <a:endParaRPr lang="en-US" dirty="0">
              <a:effectLst/>
              <a:latin typeface="Times" pitchFamily="27" charset="0"/>
            </a:endParaRP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271463" y="4725988"/>
            <a:ext cx="9715500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bg1"/>
                </a:solidFill>
              </a:rPr>
              <a:t>2010 PRE-SUMMIT KENTUCKY BIOINFORMATICS </a:t>
            </a:r>
            <a:r>
              <a:rPr lang="en-US" sz="2800" dirty="0" smtClean="0">
                <a:solidFill>
                  <a:schemeClr val="bg1"/>
                </a:solidFill>
              </a:rPr>
              <a:t>SESSION, UT-ORNL-KBRIN Bioinformatics</a:t>
            </a:r>
          </a:p>
          <a:p>
            <a:pPr algn="ctr" eaLnBrk="0" hangingPunct="0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March </a:t>
            </a:r>
            <a:r>
              <a:rPr lang="en-US" sz="2800" dirty="0">
                <a:solidFill>
                  <a:schemeClr val="bg1"/>
                </a:solidFill>
              </a:rPr>
              <a:t>19, 2010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9213" y="1831975"/>
            <a:ext cx="5080000" cy="519113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800" dirty="0" err="1" smtClean="0">
                <a:solidFill>
                  <a:schemeClr val="bg1"/>
                </a:solidFill>
                <a:effectLst/>
              </a:rPr>
              <a:t>Ruriko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Yoshida</a:t>
            </a:r>
          </a:p>
        </p:txBody>
      </p:sp>
      <p:pic>
        <p:nvPicPr>
          <p:cNvPr id="6150" name="Picture 6" descr="Agrostis_perennans_perithecia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995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ta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068" y="2901244"/>
            <a:ext cx="4007554" cy="1411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6688" y="0"/>
            <a:ext cx="4965700" cy="600075"/>
          </a:xfrm>
          <a:ln w="12700"/>
        </p:spPr>
        <p:txBody>
          <a:bodyPr wrap="none" tIns="0"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</a:rPr>
              <a:t>Hosts of 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</a:rPr>
              <a:t>Epichloë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</a:rPr>
              <a:t>spp.</a:t>
            </a:r>
          </a:p>
        </p:txBody>
      </p:sp>
      <p:sp>
        <p:nvSpPr>
          <p:cNvPr id="703491" name="Line 3"/>
          <p:cNvSpPr>
            <a:spLocks noChangeShapeType="1"/>
          </p:cNvSpPr>
          <p:nvPr/>
        </p:nvSpPr>
        <p:spPr bwMode="auto">
          <a:xfrm>
            <a:off x="536575" y="1238250"/>
            <a:ext cx="9294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703492" name="Line 4"/>
          <p:cNvSpPr>
            <a:spLocks noChangeShapeType="1"/>
          </p:cNvSpPr>
          <p:nvPr/>
        </p:nvSpPr>
        <p:spPr bwMode="auto">
          <a:xfrm>
            <a:off x="536575" y="1609725"/>
            <a:ext cx="9294813" cy="0"/>
          </a:xfrm>
          <a:prstGeom prst="line">
            <a:avLst/>
          </a:prstGeom>
          <a:noFill/>
          <a:ln w="12700">
            <a:solidFill>
              <a:srgbClr val="0080FF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703493" name="Line 5"/>
          <p:cNvSpPr>
            <a:spLocks noChangeShapeType="1"/>
          </p:cNvSpPr>
          <p:nvPr/>
        </p:nvSpPr>
        <p:spPr bwMode="auto">
          <a:xfrm>
            <a:off x="536575" y="2352675"/>
            <a:ext cx="9294813" cy="0"/>
          </a:xfrm>
          <a:prstGeom prst="line">
            <a:avLst/>
          </a:prstGeom>
          <a:noFill/>
          <a:ln w="12700">
            <a:solidFill>
              <a:srgbClr val="0080FF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703494" name="Line 6"/>
          <p:cNvSpPr>
            <a:spLocks noChangeShapeType="1"/>
          </p:cNvSpPr>
          <p:nvPr/>
        </p:nvSpPr>
        <p:spPr bwMode="auto">
          <a:xfrm>
            <a:off x="536575" y="3095625"/>
            <a:ext cx="9294813" cy="0"/>
          </a:xfrm>
          <a:prstGeom prst="line">
            <a:avLst/>
          </a:prstGeom>
          <a:noFill/>
          <a:ln w="12700">
            <a:solidFill>
              <a:srgbClr val="0080FF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703495" name="Line 7"/>
          <p:cNvSpPr>
            <a:spLocks noChangeShapeType="1"/>
          </p:cNvSpPr>
          <p:nvPr/>
        </p:nvSpPr>
        <p:spPr bwMode="auto">
          <a:xfrm>
            <a:off x="536575" y="3838575"/>
            <a:ext cx="9294813" cy="0"/>
          </a:xfrm>
          <a:prstGeom prst="line">
            <a:avLst/>
          </a:prstGeom>
          <a:noFill/>
          <a:ln w="12700">
            <a:solidFill>
              <a:srgbClr val="0080FF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703496" name="Line 8"/>
          <p:cNvSpPr>
            <a:spLocks noChangeShapeType="1"/>
          </p:cNvSpPr>
          <p:nvPr/>
        </p:nvSpPr>
        <p:spPr bwMode="auto">
          <a:xfrm>
            <a:off x="536575" y="4210050"/>
            <a:ext cx="9294813" cy="0"/>
          </a:xfrm>
          <a:prstGeom prst="line">
            <a:avLst/>
          </a:prstGeom>
          <a:noFill/>
          <a:ln w="12700">
            <a:solidFill>
              <a:srgbClr val="0080FF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703497" name="Line 9"/>
          <p:cNvSpPr>
            <a:spLocks noChangeShapeType="1"/>
          </p:cNvSpPr>
          <p:nvPr/>
        </p:nvSpPr>
        <p:spPr bwMode="auto">
          <a:xfrm>
            <a:off x="536575" y="4581525"/>
            <a:ext cx="9294813" cy="0"/>
          </a:xfrm>
          <a:prstGeom prst="line">
            <a:avLst/>
          </a:prstGeom>
          <a:noFill/>
          <a:ln w="12700">
            <a:solidFill>
              <a:srgbClr val="0080FF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703498" name="Line 10"/>
          <p:cNvSpPr>
            <a:spLocks noChangeShapeType="1"/>
          </p:cNvSpPr>
          <p:nvPr/>
        </p:nvSpPr>
        <p:spPr bwMode="auto">
          <a:xfrm>
            <a:off x="536575" y="4953000"/>
            <a:ext cx="9294813" cy="0"/>
          </a:xfrm>
          <a:prstGeom prst="line">
            <a:avLst/>
          </a:prstGeom>
          <a:noFill/>
          <a:ln w="12700">
            <a:solidFill>
              <a:srgbClr val="0080FF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703499" name="Line 11"/>
          <p:cNvSpPr>
            <a:spLocks noChangeShapeType="1"/>
          </p:cNvSpPr>
          <p:nvPr/>
        </p:nvSpPr>
        <p:spPr bwMode="auto">
          <a:xfrm>
            <a:off x="536575" y="5324475"/>
            <a:ext cx="9294813" cy="0"/>
          </a:xfrm>
          <a:prstGeom prst="line">
            <a:avLst/>
          </a:prstGeom>
          <a:noFill/>
          <a:ln w="12700">
            <a:solidFill>
              <a:srgbClr val="0080FF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703500" name="Line 12"/>
          <p:cNvSpPr>
            <a:spLocks noChangeShapeType="1"/>
          </p:cNvSpPr>
          <p:nvPr/>
        </p:nvSpPr>
        <p:spPr bwMode="auto">
          <a:xfrm>
            <a:off x="536575" y="5695950"/>
            <a:ext cx="9294813" cy="0"/>
          </a:xfrm>
          <a:prstGeom prst="line">
            <a:avLst/>
          </a:prstGeom>
          <a:noFill/>
          <a:ln w="12700">
            <a:solidFill>
              <a:srgbClr val="0080FF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703511" name="Rectangle 23"/>
          <p:cNvSpPr>
            <a:spLocks noChangeArrowheads="1"/>
          </p:cNvSpPr>
          <p:nvPr/>
        </p:nvSpPr>
        <p:spPr bwMode="auto">
          <a:xfrm>
            <a:off x="6223000" y="868363"/>
            <a:ext cx="23129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533400" indent="-533400" algn="ctr" eaLnBrk="0" hangingPunct="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rPr>
              <a:t>Hosts</a:t>
            </a:r>
          </a:p>
        </p:txBody>
      </p:sp>
      <p:grpSp>
        <p:nvGrpSpPr>
          <p:cNvPr id="14350" name="Group 73"/>
          <p:cNvGrpSpPr>
            <a:grpSpLocks/>
          </p:cNvGrpSpPr>
          <p:nvPr/>
        </p:nvGrpSpPr>
        <p:grpSpPr bwMode="auto">
          <a:xfrm>
            <a:off x="442913" y="5695950"/>
            <a:ext cx="9388475" cy="1071563"/>
            <a:chOff x="279" y="3588"/>
            <a:chExt cx="5914" cy="675"/>
          </a:xfrm>
        </p:grpSpPr>
        <p:sp>
          <p:nvSpPr>
            <p:cNvPr id="703501" name="Rectangle 13"/>
            <p:cNvSpPr>
              <a:spLocks noChangeArrowheads="1"/>
            </p:cNvSpPr>
            <p:nvPr/>
          </p:nvSpPr>
          <p:spPr bwMode="auto">
            <a:xfrm>
              <a:off x="3089" y="3588"/>
              <a:ext cx="3104" cy="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600" i="1" dirty="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Phleum pratense, Anthoxanthum odoratum</a:t>
              </a:r>
              <a:endParaRPr lang="en-US" sz="1600" dirty="0">
                <a:solidFill>
                  <a:srgbClr val="FFCC99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  <a:sym typeface="Wingdings" pitchFamily="25" charset="2"/>
              </a:endParaRPr>
            </a:p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 dirty="0">
                  <a:solidFill>
                    <a:srgbClr val="99FF66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Brachypodium </a:t>
              </a:r>
              <a:r>
                <a:rPr lang="en-US" sz="1600" dirty="0">
                  <a:solidFill>
                    <a:srgbClr val="99FF66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spp.</a:t>
              </a:r>
            </a:p>
            <a:p>
              <a:pPr marL="533400" indent="-533400" algn="ctr" eaLnBrk="0" hangingPunct="0">
                <a:spcBef>
                  <a:spcPct val="20000"/>
                </a:spcBef>
                <a:defRPr/>
              </a:pPr>
              <a:r>
                <a:rPr lang="en-US" sz="1600" i="1" dirty="0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Poa nemoralis, Poa trivialis</a:t>
              </a:r>
              <a:r>
                <a:rPr lang="en-US" sz="1600" dirty="0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, </a:t>
              </a:r>
              <a:r>
                <a:rPr lang="en-US" sz="1600" i="1" dirty="0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Dactylis glomerata, Puccinellia distans</a:t>
              </a:r>
              <a:r>
                <a:rPr lang="en-US" sz="1600" dirty="0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, </a:t>
              </a:r>
              <a:r>
                <a:rPr lang="en-US" sz="1600" i="1" dirty="0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Lolium perenne</a:t>
              </a:r>
            </a:p>
          </p:txBody>
        </p:sp>
        <p:sp>
          <p:nvSpPr>
            <p:cNvPr id="703512" name="Rectangle 24"/>
            <p:cNvSpPr>
              <a:spLocks noChangeArrowheads="1"/>
            </p:cNvSpPr>
            <p:nvPr/>
          </p:nvSpPr>
          <p:spPr bwMode="auto">
            <a:xfrm>
              <a:off x="1691" y="3588"/>
              <a:ext cx="1496" cy="5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Aveneae</a:t>
              </a:r>
            </a:p>
            <a:p>
              <a:pPr marL="533400" indent="-533400" algn="ctr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9FF66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Brachypodieae</a:t>
              </a:r>
              <a:endParaRPr lang="en-US" sz="1600" dirty="0"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  <a:p>
              <a:pPr marL="533400" indent="-533400" algn="ctr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Poeae</a:t>
              </a:r>
              <a:r>
                <a:rPr lang="en-US" sz="1600" dirty="0"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</a:t>
              </a:r>
            </a:p>
          </p:txBody>
        </p:sp>
        <p:sp>
          <p:nvSpPr>
            <p:cNvPr id="703513" name="Rectangle 25"/>
            <p:cNvSpPr>
              <a:spLocks noChangeArrowheads="1"/>
            </p:cNvSpPr>
            <p:nvPr/>
          </p:nvSpPr>
          <p:spPr bwMode="auto">
            <a:xfrm>
              <a:off x="279" y="3842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 u="sng">
                  <a:solidFill>
                    <a:srgbClr val="FFFF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E. typhina</a:t>
              </a:r>
              <a:r>
                <a:rPr lang="en-US" sz="1600" u="sng">
                  <a:solidFill>
                    <a:srgbClr val="FFFF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(I)</a:t>
              </a:r>
              <a:endParaRPr lang="en-US" sz="1600" u="sng" baseline="30000">
                <a:solidFill>
                  <a:srgbClr val="FFFFFF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  <a:sym typeface="Wingdings" pitchFamily="25" charset="2"/>
              </a:endParaRPr>
            </a:p>
          </p:txBody>
        </p:sp>
      </p:grpSp>
      <p:grpSp>
        <p:nvGrpSpPr>
          <p:cNvPr id="14351" name="Group 72"/>
          <p:cNvGrpSpPr>
            <a:grpSpLocks/>
          </p:cNvGrpSpPr>
          <p:nvPr/>
        </p:nvGrpSpPr>
        <p:grpSpPr bwMode="auto">
          <a:xfrm>
            <a:off x="442913" y="5375275"/>
            <a:ext cx="8455025" cy="277813"/>
            <a:chOff x="279" y="3351"/>
            <a:chExt cx="5326" cy="175"/>
          </a:xfrm>
        </p:grpSpPr>
        <p:sp>
          <p:nvSpPr>
            <p:cNvPr id="703502" name="Rectangle 14"/>
            <p:cNvSpPr>
              <a:spLocks noChangeArrowheads="1"/>
            </p:cNvSpPr>
            <p:nvPr/>
          </p:nvSpPr>
          <p:spPr bwMode="auto">
            <a:xfrm>
              <a:off x="3677" y="3352"/>
              <a:ext cx="1928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99FF66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Brachypodium sylvaticum</a:t>
              </a:r>
              <a:endParaRPr lang="en-US" sz="1600" i="1">
                <a:solidFill>
                  <a:srgbClr val="FF80FF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  <a:sym typeface="Wingdings" pitchFamily="25" charset="2"/>
              </a:endParaRPr>
            </a:p>
          </p:txBody>
        </p:sp>
        <p:sp>
          <p:nvSpPr>
            <p:cNvPr id="703514" name="Rectangle 26"/>
            <p:cNvSpPr>
              <a:spLocks noChangeArrowheads="1"/>
            </p:cNvSpPr>
            <p:nvPr/>
          </p:nvSpPr>
          <p:spPr bwMode="auto">
            <a:xfrm>
              <a:off x="1691" y="3351"/>
              <a:ext cx="14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solidFill>
                    <a:srgbClr val="99FF66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Brachypodieae</a:t>
              </a:r>
              <a:r>
                <a:rPr lang="en-US" sz="1600"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</a:t>
              </a:r>
            </a:p>
          </p:txBody>
        </p:sp>
        <p:sp>
          <p:nvSpPr>
            <p:cNvPr id="703515" name="Rectangle 27"/>
            <p:cNvSpPr>
              <a:spLocks noChangeArrowheads="1"/>
            </p:cNvSpPr>
            <p:nvPr/>
          </p:nvSpPr>
          <p:spPr bwMode="auto">
            <a:xfrm>
              <a:off x="279" y="3352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 u="sng">
                  <a:solidFill>
                    <a:srgbClr val="99FF66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E. sylvatica </a:t>
              </a:r>
              <a:r>
                <a:rPr lang="en-US" sz="1600" u="sng">
                  <a:solidFill>
                    <a:srgbClr val="99FF66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(VII)</a:t>
              </a:r>
              <a:endParaRPr lang="en-US" sz="1600" u="sng" baseline="30000"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</p:grpSp>
      <p:grpSp>
        <p:nvGrpSpPr>
          <p:cNvPr id="14352" name="Group 71"/>
          <p:cNvGrpSpPr>
            <a:grpSpLocks/>
          </p:cNvGrpSpPr>
          <p:nvPr/>
        </p:nvGrpSpPr>
        <p:grpSpPr bwMode="auto">
          <a:xfrm>
            <a:off x="442913" y="5003800"/>
            <a:ext cx="8078787" cy="277813"/>
            <a:chOff x="279" y="3115"/>
            <a:chExt cx="5089" cy="175"/>
          </a:xfrm>
        </p:grpSpPr>
        <p:sp>
          <p:nvSpPr>
            <p:cNvPr id="703503" name="Rectangle 15"/>
            <p:cNvSpPr>
              <a:spLocks noChangeArrowheads="1"/>
            </p:cNvSpPr>
            <p:nvPr/>
          </p:nvSpPr>
          <p:spPr bwMode="auto">
            <a:xfrm>
              <a:off x="3913" y="3116"/>
              <a:ext cx="1455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Holcus lanatus</a:t>
              </a:r>
              <a:endParaRPr lang="en-US" sz="1600">
                <a:solidFill>
                  <a:srgbClr val="00FFCC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  <a:sym typeface="Wingdings" pitchFamily="25" charset="2"/>
              </a:endParaRPr>
            </a:p>
          </p:txBody>
        </p:sp>
        <p:sp>
          <p:nvSpPr>
            <p:cNvPr id="703516" name="Rectangle 28"/>
            <p:cNvSpPr>
              <a:spLocks noChangeArrowheads="1"/>
            </p:cNvSpPr>
            <p:nvPr/>
          </p:nvSpPr>
          <p:spPr bwMode="auto">
            <a:xfrm>
              <a:off x="1691" y="3115"/>
              <a:ext cx="14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Poeae</a:t>
              </a:r>
              <a:r>
                <a:rPr lang="en-US" sz="1600"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</a:t>
              </a:r>
            </a:p>
          </p:txBody>
        </p:sp>
        <p:sp>
          <p:nvSpPr>
            <p:cNvPr id="703517" name="Rectangle 29"/>
            <p:cNvSpPr>
              <a:spLocks noChangeArrowheads="1"/>
            </p:cNvSpPr>
            <p:nvPr/>
          </p:nvSpPr>
          <p:spPr bwMode="auto">
            <a:xfrm>
              <a:off x="279" y="3116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 u="sng">
                  <a:solidFill>
                    <a:srgbClr val="FFFF7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E. clarkii</a:t>
              </a:r>
              <a:r>
                <a:rPr lang="en-US" sz="1600" u="sng">
                  <a:solidFill>
                    <a:srgbClr val="FFFF7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(I)</a:t>
              </a:r>
              <a:r>
                <a:rPr lang="en-US" sz="1600" i="1" u="sng" baseline="30000"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</a:t>
              </a:r>
              <a:endParaRPr lang="en-US" sz="1600" u="sng" baseline="30000">
                <a:solidFill>
                  <a:schemeClr val="tx1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  <a:sym typeface="Wingdings" pitchFamily="25" charset="2"/>
              </a:endParaRPr>
            </a:p>
          </p:txBody>
        </p:sp>
      </p:grpSp>
      <p:grpSp>
        <p:nvGrpSpPr>
          <p:cNvPr id="14353" name="Group 70"/>
          <p:cNvGrpSpPr>
            <a:grpSpLocks/>
          </p:cNvGrpSpPr>
          <p:nvPr/>
        </p:nvGrpSpPr>
        <p:grpSpPr bwMode="auto">
          <a:xfrm>
            <a:off x="442913" y="4635500"/>
            <a:ext cx="8078787" cy="276225"/>
            <a:chOff x="279" y="2879"/>
            <a:chExt cx="5089" cy="174"/>
          </a:xfrm>
        </p:grpSpPr>
        <p:sp>
          <p:nvSpPr>
            <p:cNvPr id="703504" name="Rectangle 16"/>
            <p:cNvSpPr>
              <a:spLocks noChangeArrowheads="1"/>
            </p:cNvSpPr>
            <p:nvPr/>
          </p:nvSpPr>
          <p:spPr bwMode="auto">
            <a:xfrm>
              <a:off x="3913" y="2879"/>
              <a:ext cx="1455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FF80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Glyceria striata</a:t>
              </a:r>
              <a:endParaRPr lang="en-US" sz="1600">
                <a:solidFill>
                  <a:srgbClr val="FF80FF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  <p:sp>
          <p:nvSpPr>
            <p:cNvPr id="703518" name="Rectangle 30"/>
            <p:cNvSpPr>
              <a:spLocks noChangeArrowheads="1"/>
            </p:cNvSpPr>
            <p:nvPr/>
          </p:nvSpPr>
          <p:spPr bwMode="auto">
            <a:xfrm>
              <a:off x="1691" y="2879"/>
              <a:ext cx="14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solidFill>
                    <a:srgbClr val="FF80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Meliceae</a:t>
              </a:r>
            </a:p>
          </p:txBody>
        </p:sp>
        <p:sp>
          <p:nvSpPr>
            <p:cNvPr id="703519" name="Rectangle 31"/>
            <p:cNvSpPr>
              <a:spLocks noChangeArrowheads="1"/>
            </p:cNvSpPr>
            <p:nvPr/>
          </p:nvSpPr>
          <p:spPr bwMode="auto">
            <a:xfrm>
              <a:off x="279" y="2879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FF80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E. glyceriae </a:t>
              </a:r>
              <a:r>
                <a:rPr lang="en-US" sz="1600">
                  <a:solidFill>
                    <a:srgbClr val="FF80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(VIII)</a:t>
              </a:r>
              <a:endParaRPr lang="en-US" sz="1600" i="1">
                <a:solidFill>
                  <a:srgbClr val="FF80FF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</p:grpSp>
      <p:grpSp>
        <p:nvGrpSpPr>
          <p:cNvPr id="14354" name="Group 69"/>
          <p:cNvGrpSpPr>
            <a:grpSpLocks/>
          </p:cNvGrpSpPr>
          <p:nvPr/>
        </p:nvGrpSpPr>
        <p:grpSpPr bwMode="auto">
          <a:xfrm>
            <a:off x="442913" y="4267200"/>
            <a:ext cx="9101137" cy="276225"/>
            <a:chOff x="279" y="2644"/>
            <a:chExt cx="5733" cy="174"/>
          </a:xfrm>
        </p:grpSpPr>
        <p:sp>
          <p:nvSpPr>
            <p:cNvPr id="703505" name="Rectangle 17"/>
            <p:cNvSpPr>
              <a:spLocks noChangeArrowheads="1"/>
            </p:cNvSpPr>
            <p:nvPr/>
          </p:nvSpPr>
          <p:spPr bwMode="auto">
            <a:xfrm>
              <a:off x="3269" y="2644"/>
              <a:ext cx="2743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Festuca</a:t>
              </a:r>
              <a:r>
                <a:rPr lang="en-US" sz="1600" i="1">
                  <a:solidFill>
                    <a:srgbClr val="99FF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</a:t>
              </a:r>
              <a:r>
                <a:rPr lang="en-US" sz="1600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spp.</a:t>
              </a:r>
              <a:r>
                <a:rPr lang="en-US" sz="1600" i="1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, Lolium</a:t>
              </a:r>
              <a:r>
                <a:rPr lang="en-US" sz="1600" i="1">
                  <a:solidFill>
                    <a:srgbClr val="99FF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</a:t>
              </a:r>
              <a:r>
                <a:rPr lang="en-US" sz="1600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spp.</a:t>
              </a:r>
              <a:r>
                <a:rPr lang="en-US" sz="1600" i="1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,</a:t>
              </a:r>
              <a:r>
                <a:rPr lang="en-US" sz="1600">
                  <a:solidFill>
                    <a:srgbClr val="99FF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</a:t>
              </a:r>
              <a:r>
                <a:rPr lang="en-US" sz="1600" i="1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Koeleria </a:t>
              </a:r>
              <a:r>
                <a:rPr lang="en-US" sz="160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sp.</a:t>
              </a:r>
              <a:r>
                <a:rPr lang="en-US" sz="1600" i="1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 </a:t>
              </a:r>
            </a:p>
          </p:txBody>
        </p:sp>
        <p:sp>
          <p:nvSpPr>
            <p:cNvPr id="703520" name="Rectangle 32"/>
            <p:cNvSpPr>
              <a:spLocks noChangeArrowheads="1"/>
            </p:cNvSpPr>
            <p:nvPr/>
          </p:nvSpPr>
          <p:spPr bwMode="auto">
            <a:xfrm>
              <a:off x="1691" y="2644"/>
              <a:ext cx="14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Poeae,</a:t>
              </a:r>
              <a:r>
                <a:rPr lang="en-US" sz="1600">
                  <a:solidFill>
                    <a:srgbClr val="99FF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</a:t>
              </a:r>
              <a:r>
                <a:rPr lang="en-US" sz="160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Aveneae</a:t>
              </a:r>
              <a:endParaRPr lang="en-US" sz="1600">
                <a:solidFill>
                  <a:srgbClr val="99FF33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  <p:sp>
          <p:nvSpPr>
            <p:cNvPr id="703521" name="Rectangle 33"/>
            <p:cNvSpPr>
              <a:spLocks noChangeArrowheads="1"/>
            </p:cNvSpPr>
            <p:nvPr/>
          </p:nvSpPr>
          <p:spPr bwMode="auto">
            <a:xfrm>
              <a:off x="279" y="2644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E. festucae</a:t>
              </a:r>
              <a:r>
                <a:rPr lang="en-US" sz="1600">
                  <a:solidFill>
                    <a:srgbClr val="00FFCC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(II)</a:t>
              </a:r>
              <a:r>
                <a:rPr 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</a:t>
              </a:r>
            </a:p>
          </p:txBody>
        </p:sp>
      </p:grpSp>
      <p:grpSp>
        <p:nvGrpSpPr>
          <p:cNvPr id="14355" name="Group 68"/>
          <p:cNvGrpSpPr>
            <a:grpSpLocks/>
          </p:cNvGrpSpPr>
          <p:nvPr/>
        </p:nvGrpSpPr>
        <p:grpSpPr bwMode="auto">
          <a:xfrm>
            <a:off x="442913" y="3898900"/>
            <a:ext cx="8078787" cy="276225"/>
            <a:chOff x="279" y="2408"/>
            <a:chExt cx="5089" cy="174"/>
          </a:xfrm>
        </p:grpSpPr>
        <p:sp>
          <p:nvSpPr>
            <p:cNvPr id="703506" name="Rectangle 18"/>
            <p:cNvSpPr>
              <a:spLocks noChangeArrowheads="1"/>
            </p:cNvSpPr>
            <p:nvPr/>
          </p:nvSpPr>
          <p:spPr bwMode="auto">
            <a:xfrm>
              <a:off x="3913" y="2408"/>
              <a:ext cx="1455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FF99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Elymus </a:t>
              </a:r>
              <a:r>
                <a:rPr lang="en-US" sz="1600">
                  <a:solidFill>
                    <a:srgbClr val="FF99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spp.</a:t>
              </a:r>
              <a:endParaRPr lang="en-US" sz="1600">
                <a:solidFill>
                  <a:srgbClr val="FF9933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  <p:sp>
          <p:nvSpPr>
            <p:cNvPr id="703522" name="Rectangle 34"/>
            <p:cNvSpPr>
              <a:spLocks noChangeArrowheads="1"/>
            </p:cNvSpPr>
            <p:nvPr/>
          </p:nvSpPr>
          <p:spPr bwMode="auto">
            <a:xfrm>
              <a:off x="1691" y="2408"/>
              <a:ext cx="14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solidFill>
                    <a:srgbClr val="FF99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Triticeae</a:t>
              </a:r>
            </a:p>
          </p:txBody>
        </p:sp>
        <p:sp>
          <p:nvSpPr>
            <p:cNvPr id="703523" name="Rectangle 35"/>
            <p:cNvSpPr>
              <a:spLocks noChangeArrowheads="1"/>
            </p:cNvSpPr>
            <p:nvPr/>
          </p:nvSpPr>
          <p:spPr bwMode="auto">
            <a:xfrm>
              <a:off x="279" y="2408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FF99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E. elymi</a:t>
              </a:r>
              <a:r>
                <a:rPr lang="en-US" sz="1600">
                  <a:solidFill>
                    <a:srgbClr val="FF99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(III)</a:t>
              </a:r>
            </a:p>
          </p:txBody>
        </p:sp>
      </p:grpSp>
      <p:grpSp>
        <p:nvGrpSpPr>
          <p:cNvPr id="14356" name="Group 66"/>
          <p:cNvGrpSpPr>
            <a:grpSpLocks/>
          </p:cNvGrpSpPr>
          <p:nvPr/>
        </p:nvGrpSpPr>
        <p:grpSpPr bwMode="auto">
          <a:xfrm>
            <a:off x="442913" y="3160713"/>
            <a:ext cx="8078787" cy="276225"/>
            <a:chOff x="279" y="1961"/>
            <a:chExt cx="5089" cy="174"/>
          </a:xfrm>
        </p:grpSpPr>
        <p:sp>
          <p:nvSpPr>
            <p:cNvPr id="703507" name="Rectangle 19"/>
            <p:cNvSpPr>
              <a:spLocks noChangeArrowheads="1"/>
            </p:cNvSpPr>
            <p:nvPr/>
          </p:nvSpPr>
          <p:spPr bwMode="auto">
            <a:xfrm>
              <a:off x="3913" y="1961"/>
              <a:ext cx="1455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FF99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Bromus </a:t>
              </a:r>
              <a:r>
                <a:rPr lang="en-US" sz="1600">
                  <a:solidFill>
                    <a:srgbClr val="FF99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spp.</a:t>
              </a:r>
              <a:endParaRPr lang="en-US" sz="1600" i="1">
                <a:solidFill>
                  <a:srgbClr val="FF99FF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  <p:sp>
          <p:nvSpPr>
            <p:cNvPr id="703524" name="Rectangle 36"/>
            <p:cNvSpPr>
              <a:spLocks noChangeArrowheads="1"/>
            </p:cNvSpPr>
            <p:nvPr/>
          </p:nvSpPr>
          <p:spPr bwMode="auto">
            <a:xfrm>
              <a:off x="1691" y="1961"/>
              <a:ext cx="14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solidFill>
                    <a:srgbClr val="FF99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Bromeae</a:t>
              </a:r>
            </a:p>
          </p:txBody>
        </p:sp>
        <p:sp>
          <p:nvSpPr>
            <p:cNvPr id="703525" name="Rectangle 37"/>
            <p:cNvSpPr>
              <a:spLocks noChangeArrowheads="1"/>
            </p:cNvSpPr>
            <p:nvPr/>
          </p:nvSpPr>
          <p:spPr bwMode="auto">
            <a:xfrm>
              <a:off x="279" y="1961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 dirty="0">
                  <a:solidFill>
                    <a:srgbClr val="FF99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E. bromicola</a:t>
              </a:r>
              <a:r>
                <a:rPr lang="en-US" sz="1600" dirty="0">
                  <a:solidFill>
                    <a:srgbClr val="FF99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(VI)</a:t>
              </a:r>
              <a:r>
                <a:rPr lang="en-US" sz="1600" i="1" dirty="0">
                  <a:solidFill>
                    <a:srgbClr val="FF99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</a:t>
              </a:r>
            </a:p>
          </p:txBody>
        </p:sp>
      </p:grpSp>
      <p:grpSp>
        <p:nvGrpSpPr>
          <p:cNvPr id="14357" name="Group 74"/>
          <p:cNvGrpSpPr>
            <a:grpSpLocks/>
          </p:cNvGrpSpPr>
          <p:nvPr/>
        </p:nvGrpSpPr>
        <p:grpSpPr bwMode="auto">
          <a:xfrm>
            <a:off x="442913" y="2414588"/>
            <a:ext cx="8391525" cy="276225"/>
            <a:chOff x="279" y="1485"/>
            <a:chExt cx="5286" cy="174"/>
          </a:xfrm>
        </p:grpSpPr>
        <p:sp>
          <p:nvSpPr>
            <p:cNvPr id="703508" name="Rectangle 20"/>
            <p:cNvSpPr>
              <a:spLocks noChangeArrowheads="1"/>
            </p:cNvSpPr>
            <p:nvPr/>
          </p:nvSpPr>
          <p:spPr bwMode="auto">
            <a:xfrm>
              <a:off x="3715" y="1485"/>
              <a:ext cx="185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99CC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Brachyelytrum erectum</a:t>
              </a:r>
              <a:endParaRPr lang="en-US" sz="1600">
                <a:solidFill>
                  <a:srgbClr val="99CCFF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  <p:sp>
          <p:nvSpPr>
            <p:cNvPr id="703526" name="Rectangle 38"/>
            <p:cNvSpPr>
              <a:spLocks noChangeArrowheads="1"/>
            </p:cNvSpPr>
            <p:nvPr/>
          </p:nvSpPr>
          <p:spPr bwMode="auto">
            <a:xfrm>
              <a:off x="1691" y="1485"/>
              <a:ext cx="14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solidFill>
                    <a:srgbClr val="99CC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Brachyelytreae</a:t>
              </a:r>
            </a:p>
          </p:txBody>
        </p:sp>
        <p:sp>
          <p:nvSpPr>
            <p:cNvPr id="703527" name="Rectangle 39"/>
            <p:cNvSpPr>
              <a:spLocks noChangeArrowheads="1"/>
            </p:cNvSpPr>
            <p:nvPr/>
          </p:nvSpPr>
          <p:spPr bwMode="auto">
            <a:xfrm>
              <a:off x="279" y="1485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 dirty="0">
                  <a:solidFill>
                    <a:srgbClr val="99CC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E. brachyelytri </a:t>
              </a:r>
              <a:r>
                <a:rPr lang="en-US" sz="1600" dirty="0">
                  <a:solidFill>
                    <a:srgbClr val="99CCFF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(IX)</a:t>
              </a:r>
              <a:endParaRPr lang="en-US" sz="1600" i="1" dirty="0">
                <a:solidFill>
                  <a:srgbClr val="99CCFF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</p:grpSp>
      <p:grpSp>
        <p:nvGrpSpPr>
          <p:cNvPr id="14358" name="Group 64"/>
          <p:cNvGrpSpPr>
            <a:grpSpLocks/>
          </p:cNvGrpSpPr>
          <p:nvPr/>
        </p:nvGrpSpPr>
        <p:grpSpPr bwMode="auto">
          <a:xfrm>
            <a:off x="442913" y="2036763"/>
            <a:ext cx="8567737" cy="285750"/>
            <a:chOff x="279" y="1245"/>
            <a:chExt cx="5397" cy="180"/>
          </a:xfrm>
        </p:grpSpPr>
        <p:sp>
          <p:nvSpPr>
            <p:cNvPr id="703509" name="Rectangle 21"/>
            <p:cNvSpPr>
              <a:spLocks noChangeArrowheads="1"/>
            </p:cNvSpPr>
            <p:nvPr/>
          </p:nvSpPr>
          <p:spPr bwMode="auto">
            <a:xfrm>
              <a:off x="3605" y="1251"/>
              <a:ext cx="207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Holcus mollis</a:t>
              </a:r>
              <a:endParaRPr lang="en-US" sz="1600">
                <a:solidFill>
                  <a:srgbClr val="99FF33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  <p:sp>
          <p:nvSpPr>
            <p:cNvPr id="703528" name="Rectangle 40"/>
            <p:cNvSpPr>
              <a:spLocks noChangeArrowheads="1"/>
            </p:cNvSpPr>
            <p:nvPr/>
          </p:nvSpPr>
          <p:spPr bwMode="auto">
            <a:xfrm>
              <a:off x="1691" y="1245"/>
              <a:ext cx="14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Aveneae</a:t>
              </a:r>
              <a:endParaRPr lang="en-US" sz="1600">
                <a:solidFill>
                  <a:srgbClr val="99FF33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  <p:sp>
          <p:nvSpPr>
            <p:cNvPr id="703529" name="Rectangle 41"/>
            <p:cNvSpPr>
              <a:spLocks noChangeArrowheads="1"/>
            </p:cNvSpPr>
            <p:nvPr/>
          </p:nvSpPr>
          <p:spPr bwMode="auto">
            <a:xfrm>
              <a:off x="279" y="1245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Epichlo</a:t>
              </a:r>
              <a:r>
                <a:rPr lang="en-US" altLang="ja-JP" sz="1600" i="1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ea typeface="ＭＳ Ｐゴシック" pitchFamily="25" charset="-128"/>
                  <a:cs typeface="ＭＳ Ｐゴシック" pitchFamily="25" charset="-128"/>
                </a:rPr>
                <a:t>ë </a:t>
              </a:r>
              <a:r>
                <a:rPr lang="en-US" altLang="ja-JP" sz="160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ea typeface="ＭＳ Ｐゴシック" pitchFamily="25" charset="-128"/>
                  <a:cs typeface="ＭＳ Ｐゴシック" pitchFamily="25" charset="-128"/>
                </a:rPr>
                <a:t>sp.</a:t>
              </a:r>
              <a:endParaRPr lang="en-US" sz="1600">
                <a:solidFill>
                  <a:srgbClr val="99FF33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</p:grpSp>
      <p:grpSp>
        <p:nvGrpSpPr>
          <p:cNvPr id="14359" name="Group 62"/>
          <p:cNvGrpSpPr>
            <a:grpSpLocks/>
          </p:cNvGrpSpPr>
          <p:nvPr/>
        </p:nvGrpSpPr>
        <p:grpSpPr bwMode="auto">
          <a:xfrm>
            <a:off x="442913" y="1281113"/>
            <a:ext cx="8650287" cy="285750"/>
            <a:chOff x="279" y="772"/>
            <a:chExt cx="5449" cy="180"/>
          </a:xfrm>
        </p:grpSpPr>
        <p:sp>
          <p:nvSpPr>
            <p:cNvPr id="703510" name="Rectangle 22"/>
            <p:cNvSpPr>
              <a:spLocks noChangeArrowheads="1"/>
            </p:cNvSpPr>
            <p:nvPr/>
          </p:nvSpPr>
          <p:spPr bwMode="auto">
            <a:xfrm>
              <a:off x="3554" y="778"/>
              <a:ext cx="2174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Agrostis</a:t>
              </a:r>
              <a:r>
                <a:rPr lang="en-US" sz="160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 spp.</a:t>
              </a:r>
              <a:r>
                <a:rPr lang="en-US" sz="1600" i="1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, Sphenopholis</a:t>
              </a:r>
              <a:r>
                <a:rPr lang="en-US" sz="160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 spp.</a:t>
              </a:r>
            </a:p>
          </p:txBody>
        </p:sp>
        <p:sp>
          <p:nvSpPr>
            <p:cNvPr id="703530" name="Rectangle 42"/>
            <p:cNvSpPr>
              <a:spLocks noChangeArrowheads="1"/>
            </p:cNvSpPr>
            <p:nvPr/>
          </p:nvSpPr>
          <p:spPr bwMode="auto">
            <a:xfrm>
              <a:off x="1691" y="772"/>
              <a:ext cx="14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Aveneae</a:t>
              </a:r>
              <a:endParaRPr lang="en-US" sz="1600" dirty="0">
                <a:solidFill>
                  <a:srgbClr val="99FF33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  <p:sp>
          <p:nvSpPr>
            <p:cNvPr id="703531" name="Rectangle 43"/>
            <p:cNvSpPr>
              <a:spLocks noChangeArrowheads="1"/>
            </p:cNvSpPr>
            <p:nvPr/>
          </p:nvSpPr>
          <p:spPr bwMode="auto">
            <a:xfrm>
              <a:off x="279" y="772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 dirty="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E. amarillans </a:t>
              </a:r>
              <a:r>
                <a:rPr lang="en-US" sz="1600" dirty="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(IV)</a:t>
              </a:r>
              <a:endParaRPr lang="en-US" sz="1600" i="1" dirty="0">
                <a:solidFill>
                  <a:srgbClr val="FFCC99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</p:grpSp>
      <p:sp>
        <p:nvSpPr>
          <p:cNvPr id="703532" name="Rectangle 44"/>
          <p:cNvSpPr>
            <a:spLocks noChangeArrowheads="1"/>
          </p:cNvSpPr>
          <p:nvPr/>
        </p:nvSpPr>
        <p:spPr bwMode="auto">
          <a:xfrm>
            <a:off x="2684463" y="868363"/>
            <a:ext cx="23749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533400" indent="-533400" algn="ctr" eaLnBrk="0" hangingPunct="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rPr>
              <a:t>Host tribe</a:t>
            </a:r>
          </a:p>
        </p:txBody>
      </p:sp>
      <p:sp>
        <p:nvSpPr>
          <p:cNvPr id="703533" name="Rectangle 45"/>
          <p:cNvSpPr>
            <a:spLocks noChangeArrowheads="1"/>
          </p:cNvSpPr>
          <p:nvPr/>
        </p:nvSpPr>
        <p:spPr bwMode="auto">
          <a:xfrm>
            <a:off x="285750" y="868363"/>
            <a:ext cx="268922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457200" indent="-457200" algn="ctr" eaLnBrk="0" hangingPunct="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rPr>
              <a:t>Epichloë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rPr>
              <a:t>sp. (MP)</a:t>
            </a:r>
          </a:p>
        </p:txBody>
      </p:sp>
      <p:sp>
        <p:nvSpPr>
          <p:cNvPr id="703534" name="Line 46"/>
          <p:cNvSpPr>
            <a:spLocks noChangeShapeType="1"/>
          </p:cNvSpPr>
          <p:nvPr/>
        </p:nvSpPr>
        <p:spPr bwMode="auto">
          <a:xfrm>
            <a:off x="549275" y="6769100"/>
            <a:ext cx="9293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703535" name="Line 47"/>
          <p:cNvSpPr>
            <a:spLocks noChangeShapeType="1"/>
          </p:cNvSpPr>
          <p:nvPr/>
        </p:nvSpPr>
        <p:spPr bwMode="auto">
          <a:xfrm>
            <a:off x="536575" y="3467100"/>
            <a:ext cx="9294813" cy="0"/>
          </a:xfrm>
          <a:prstGeom prst="line">
            <a:avLst/>
          </a:prstGeom>
          <a:noFill/>
          <a:ln w="12700">
            <a:solidFill>
              <a:srgbClr val="0080FF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grpSp>
        <p:nvGrpSpPr>
          <p:cNvPr id="14364" name="Group 67"/>
          <p:cNvGrpSpPr>
            <a:grpSpLocks/>
          </p:cNvGrpSpPr>
          <p:nvPr/>
        </p:nvGrpSpPr>
        <p:grpSpPr bwMode="auto">
          <a:xfrm>
            <a:off x="442913" y="3529013"/>
            <a:ext cx="8078787" cy="277812"/>
            <a:chOff x="279" y="2193"/>
            <a:chExt cx="5089" cy="175"/>
          </a:xfrm>
        </p:grpSpPr>
        <p:sp>
          <p:nvSpPr>
            <p:cNvPr id="703536" name="Rectangle 48"/>
            <p:cNvSpPr>
              <a:spLocks noChangeArrowheads="1"/>
            </p:cNvSpPr>
            <p:nvPr/>
          </p:nvSpPr>
          <p:spPr bwMode="auto">
            <a:xfrm>
              <a:off x="3913" y="2194"/>
              <a:ext cx="1455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FF99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Roegneria kamoji</a:t>
              </a:r>
            </a:p>
          </p:txBody>
        </p:sp>
        <p:sp>
          <p:nvSpPr>
            <p:cNvPr id="703537" name="Rectangle 49"/>
            <p:cNvSpPr>
              <a:spLocks noChangeArrowheads="1"/>
            </p:cNvSpPr>
            <p:nvPr/>
          </p:nvSpPr>
          <p:spPr bwMode="auto">
            <a:xfrm>
              <a:off x="1691" y="2193"/>
              <a:ext cx="14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solidFill>
                    <a:srgbClr val="FF99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Triticeae</a:t>
              </a:r>
            </a:p>
          </p:txBody>
        </p:sp>
        <p:sp>
          <p:nvSpPr>
            <p:cNvPr id="703538" name="Rectangle 50"/>
            <p:cNvSpPr>
              <a:spLocks noChangeArrowheads="1"/>
            </p:cNvSpPr>
            <p:nvPr/>
          </p:nvSpPr>
          <p:spPr bwMode="auto">
            <a:xfrm>
              <a:off x="279" y="2194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 dirty="0">
                  <a:solidFill>
                    <a:srgbClr val="FF99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Epichlo</a:t>
              </a:r>
              <a:r>
                <a:rPr lang="en-US" altLang="ja-JP" sz="1600" i="1" dirty="0">
                  <a:solidFill>
                    <a:srgbClr val="FF99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ea typeface="ＭＳ Ｐゴシック" pitchFamily="25" charset="-128"/>
                  <a:cs typeface="ＭＳ Ｐゴシック" pitchFamily="25" charset="-128"/>
                </a:rPr>
                <a:t>ë </a:t>
              </a:r>
              <a:r>
                <a:rPr lang="en-US" altLang="ja-JP" sz="1600" i="1" dirty="0" err="1">
                  <a:solidFill>
                    <a:srgbClr val="FF99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ea typeface="ＭＳ Ｐゴシック" pitchFamily="25" charset="-128"/>
                  <a:cs typeface="ＭＳ Ｐゴシック" pitchFamily="25" charset="-128"/>
                </a:rPr>
                <a:t>yangzii</a:t>
              </a:r>
              <a:r>
                <a:rPr lang="en-US" altLang="ja-JP" sz="1600" dirty="0">
                  <a:solidFill>
                    <a:srgbClr val="FF9933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ea typeface="ＭＳ Ｐゴシック" pitchFamily="25" charset="-128"/>
                  <a:cs typeface="ＭＳ Ｐゴシック" pitchFamily="25" charset="-128"/>
                </a:rPr>
                <a:t> (VI)</a:t>
              </a:r>
              <a:endParaRPr lang="en-US" sz="1600" dirty="0">
                <a:solidFill>
                  <a:srgbClr val="FF9933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</p:grpSp>
      <p:sp>
        <p:nvSpPr>
          <p:cNvPr id="703539" name="Line 51"/>
          <p:cNvSpPr>
            <a:spLocks noChangeShapeType="1"/>
          </p:cNvSpPr>
          <p:nvPr/>
        </p:nvSpPr>
        <p:spPr bwMode="auto">
          <a:xfrm>
            <a:off x="536575" y="1981200"/>
            <a:ext cx="9294813" cy="0"/>
          </a:xfrm>
          <a:prstGeom prst="line">
            <a:avLst/>
          </a:prstGeom>
          <a:noFill/>
          <a:ln w="12700">
            <a:solidFill>
              <a:srgbClr val="0080FF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grpSp>
        <p:nvGrpSpPr>
          <p:cNvPr id="14366" name="Group 63"/>
          <p:cNvGrpSpPr>
            <a:grpSpLocks/>
          </p:cNvGrpSpPr>
          <p:nvPr/>
        </p:nvGrpSpPr>
        <p:grpSpPr bwMode="auto">
          <a:xfrm>
            <a:off x="442913" y="1658938"/>
            <a:ext cx="8567737" cy="285750"/>
            <a:chOff x="279" y="1008"/>
            <a:chExt cx="5397" cy="180"/>
          </a:xfrm>
        </p:grpSpPr>
        <p:sp>
          <p:nvSpPr>
            <p:cNvPr id="703540" name="Rectangle 52"/>
            <p:cNvSpPr>
              <a:spLocks noChangeArrowheads="1"/>
            </p:cNvSpPr>
            <p:nvPr/>
          </p:nvSpPr>
          <p:spPr bwMode="auto">
            <a:xfrm>
              <a:off x="3605" y="1014"/>
              <a:ext cx="207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Agrostis </a:t>
              </a:r>
              <a:r>
                <a:rPr lang="en-US" sz="160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spp.</a:t>
              </a:r>
              <a:r>
                <a:rPr lang="en-US" sz="1600" i="1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, Calamagrostis </a:t>
              </a:r>
              <a:r>
                <a:rPr lang="en-US" sz="160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spp.</a:t>
              </a:r>
            </a:p>
          </p:txBody>
        </p:sp>
        <p:sp>
          <p:nvSpPr>
            <p:cNvPr id="703541" name="Rectangle 53"/>
            <p:cNvSpPr>
              <a:spLocks noChangeArrowheads="1"/>
            </p:cNvSpPr>
            <p:nvPr/>
          </p:nvSpPr>
          <p:spPr bwMode="auto">
            <a:xfrm>
              <a:off x="1691" y="1008"/>
              <a:ext cx="14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Aveneae</a:t>
              </a:r>
              <a:endParaRPr lang="en-US" sz="1600">
                <a:solidFill>
                  <a:srgbClr val="99FF33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  <p:sp>
          <p:nvSpPr>
            <p:cNvPr id="703542" name="Rectangle 54"/>
            <p:cNvSpPr>
              <a:spLocks noChangeArrowheads="1"/>
            </p:cNvSpPr>
            <p:nvPr/>
          </p:nvSpPr>
          <p:spPr bwMode="auto">
            <a:xfrm>
              <a:off x="279" y="1008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E. baconii</a:t>
              </a:r>
              <a:r>
                <a:rPr lang="en-US" sz="1600">
                  <a:solidFill>
                    <a:srgbClr val="FFCC99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(V)</a:t>
              </a:r>
              <a:endParaRPr lang="en-US" sz="1600" i="1">
                <a:solidFill>
                  <a:srgbClr val="99FF33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</p:grpSp>
      <p:sp>
        <p:nvSpPr>
          <p:cNvPr id="703545" name="Line 57"/>
          <p:cNvSpPr>
            <a:spLocks noChangeShapeType="1"/>
          </p:cNvSpPr>
          <p:nvPr/>
        </p:nvSpPr>
        <p:spPr bwMode="auto">
          <a:xfrm>
            <a:off x="536575" y="2724150"/>
            <a:ext cx="9294813" cy="0"/>
          </a:xfrm>
          <a:prstGeom prst="line">
            <a:avLst/>
          </a:prstGeom>
          <a:noFill/>
          <a:ln w="12700">
            <a:solidFill>
              <a:srgbClr val="0080FF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chemeClr val="accent3">
                    <a:alpha val="43000"/>
                  </a:schemeClr>
                </a:outerShdw>
              </a:effectLst>
              <a:latin typeface="Times" pitchFamily="27" charset="0"/>
            </a:endParaRPr>
          </a:p>
        </p:txBody>
      </p:sp>
      <p:grpSp>
        <p:nvGrpSpPr>
          <p:cNvPr id="14368" name="Group 65"/>
          <p:cNvGrpSpPr>
            <a:grpSpLocks/>
          </p:cNvGrpSpPr>
          <p:nvPr/>
        </p:nvGrpSpPr>
        <p:grpSpPr bwMode="auto">
          <a:xfrm>
            <a:off x="442913" y="2782888"/>
            <a:ext cx="8078787" cy="285750"/>
            <a:chOff x="279" y="1745"/>
            <a:chExt cx="5089" cy="180"/>
          </a:xfrm>
        </p:grpSpPr>
        <p:sp>
          <p:nvSpPr>
            <p:cNvPr id="703546" name="Rectangle 58"/>
            <p:cNvSpPr>
              <a:spLocks noChangeArrowheads="1"/>
            </p:cNvSpPr>
            <p:nvPr/>
          </p:nvSpPr>
          <p:spPr bwMode="auto">
            <a:xfrm>
              <a:off x="3913" y="1751"/>
              <a:ext cx="1455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chemeClr val="accent2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sym typeface="Wingdings" pitchFamily="25" charset="2"/>
                </a:rPr>
                <a:t>Achnatherum sibiricum</a:t>
              </a:r>
              <a:endParaRPr lang="en-US" sz="1600" i="1">
                <a:solidFill>
                  <a:schemeClr val="accent2"/>
                </a:solidFill>
                <a:effectLst>
                  <a:outerShdw blurRad="38100" dist="38100" dir="2700000" algn="tl">
                    <a:schemeClr val="accent3">
                      <a:alpha val="43000"/>
                    </a:schemeClr>
                  </a:outerShdw>
                </a:effectLst>
                <a:latin typeface="Comic Sans MS" pitchFamily="25" charset="0"/>
              </a:endParaRPr>
            </a:p>
          </p:txBody>
        </p:sp>
        <p:sp>
          <p:nvSpPr>
            <p:cNvPr id="703547" name="Rectangle 59"/>
            <p:cNvSpPr>
              <a:spLocks noChangeArrowheads="1"/>
            </p:cNvSpPr>
            <p:nvPr/>
          </p:nvSpPr>
          <p:spPr bwMode="auto">
            <a:xfrm>
              <a:off x="1691" y="1745"/>
              <a:ext cx="14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Stipeae</a:t>
              </a:r>
            </a:p>
          </p:txBody>
        </p:sp>
        <p:sp>
          <p:nvSpPr>
            <p:cNvPr id="703548" name="Rectangle 60"/>
            <p:cNvSpPr>
              <a:spLocks noChangeArrowheads="1"/>
            </p:cNvSpPr>
            <p:nvPr/>
          </p:nvSpPr>
          <p:spPr bwMode="auto">
            <a:xfrm>
              <a:off x="279" y="1745"/>
              <a:ext cx="141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533400" indent="-533400" algn="ctr" eaLnBrk="0" hangingPunct="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 i="1">
                  <a:solidFill>
                    <a:schemeClr val="accent2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Epichlo</a:t>
              </a:r>
              <a:r>
                <a:rPr lang="en-US" altLang="ja-JP" sz="1600" i="1">
                  <a:solidFill>
                    <a:schemeClr val="accent2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ea typeface="ＭＳ Ｐゴシック" pitchFamily="25" charset="-128"/>
                  <a:cs typeface="ＭＳ Ｐゴシック" pitchFamily="25" charset="-128"/>
                </a:rPr>
                <a:t>ë </a:t>
              </a:r>
              <a:r>
                <a:rPr lang="en-US" altLang="ja-JP" sz="1600">
                  <a:solidFill>
                    <a:schemeClr val="accent2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  <a:ea typeface="ＭＳ Ｐゴシック" pitchFamily="25" charset="-128"/>
                  <a:cs typeface="ＭＳ Ｐゴシック" pitchFamily="25" charset="-128"/>
                </a:rPr>
                <a:t>sp.</a:t>
              </a:r>
              <a:r>
                <a:rPr lang="en-US" sz="1600" i="1">
                  <a:solidFill>
                    <a:schemeClr val="accent2"/>
                  </a:solidFill>
                  <a:effectLst>
                    <a:outerShdw blurRad="38100" dist="38100" dir="2700000" algn="tl">
                      <a:schemeClr val="accent3">
                        <a:alpha val="43000"/>
                      </a:schemeClr>
                    </a:outerShdw>
                  </a:effectLst>
                  <a:latin typeface="Comic Sans MS" pitchFamily="25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27363" cy="1184275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Epichloë </a:t>
            </a:r>
            <a:r>
              <a:rPr lang="en-US" dirty="0" smtClean="0"/>
              <a:t>gene trees</a:t>
            </a:r>
            <a:endParaRPr lang="en-US" dirty="0"/>
          </a:p>
        </p:txBody>
      </p:sp>
      <p:pic>
        <p:nvPicPr>
          <p:cNvPr id="15363" name="Picture 2" descr="Fig1.eps"/>
          <p:cNvPicPr>
            <a:picLocks noChangeAspect="1"/>
          </p:cNvPicPr>
          <p:nvPr/>
        </p:nvPicPr>
        <p:blipFill>
          <a:blip r:embed="rId2"/>
          <a:srcRect b="18381"/>
          <a:stretch>
            <a:fillRect/>
          </a:stretch>
        </p:blipFill>
        <p:spPr bwMode="auto">
          <a:xfrm>
            <a:off x="3027363" y="347663"/>
            <a:ext cx="7259637" cy="65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925"/>
            <a:ext cx="10287000" cy="1200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Lineage sorting effects and the species cloud</a:t>
            </a:r>
            <a:endParaRPr lang="en-US" dirty="0"/>
          </a:p>
        </p:txBody>
      </p:sp>
      <p:pic>
        <p:nvPicPr>
          <p:cNvPr id="16387" name="Picture 2" descr="Fig2.eps"/>
          <p:cNvPicPr>
            <a:picLocks noChangeAspect="1"/>
          </p:cNvPicPr>
          <p:nvPr/>
        </p:nvPicPr>
        <p:blipFill>
          <a:blip r:embed="rId2"/>
          <a:srcRect b="54385"/>
          <a:stretch>
            <a:fillRect/>
          </a:stretch>
        </p:blipFill>
        <p:spPr bwMode="auto">
          <a:xfrm>
            <a:off x="588963" y="3089275"/>
            <a:ext cx="8926512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613" name="Rectangle 757"/>
          <p:cNvSpPr>
            <a:spLocks noGrp="1" noChangeArrowheads="1"/>
          </p:cNvSpPr>
          <p:nvPr>
            <p:ph type="title"/>
          </p:nvPr>
        </p:nvSpPr>
        <p:spPr>
          <a:xfrm>
            <a:off x="771525" y="49213"/>
            <a:ext cx="874395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Host and epichloë phylogenies</a:t>
            </a:r>
            <a:endParaRPr lang="en-US" dirty="0"/>
          </a:p>
        </p:txBody>
      </p:sp>
      <p:grpSp>
        <p:nvGrpSpPr>
          <p:cNvPr id="17411" name="Group 205"/>
          <p:cNvGrpSpPr>
            <a:grpSpLocks/>
          </p:cNvGrpSpPr>
          <p:nvPr/>
        </p:nvGrpSpPr>
        <p:grpSpPr bwMode="auto">
          <a:xfrm>
            <a:off x="996950" y="690563"/>
            <a:ext cx="8293100" cy="6167437"/>
            <a:chOff x="1141302" y="690533"/>
            <a:chExt cx="8292024" cy="6167466"/>
          </a:xfrm>
        </p:grpSpPr>
        <p:pic>
          <p:nvPicPr>
            <p:cNvPr id="17412" name="Picture 202" descr="Coevolution figure.pct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1302" y="1090642"/>
              <a:ext cx="8292023" cy="5767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" name="TextBox 203"/>
            <p:cNvSpPr txBox="1"/>
            <p:nvPr/>
          </p:nvSpPr>
          <p:spPr>
            <a:xfrm>
              <a:off x="1141302" y="690533"/>
              <a:ext cx="1595231" cy="4000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cs typeface="Helvetica"/>
                </a:rPr>
                <a:t>Host </a:t>
              </a:r>
              <a:r>
                <a:rPr lang="en-US" sz="2000" dirty="0" err="1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cs typeface="Helvetica"/>
                </a:rPr>
                <a:t>cpDNA</a:t>
              </a:r>
              <a:endParaRPr lang="en-US" sz="20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046036" y="690533"/>
              <a:ext cx="2387290" cy="4000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cs typeface="Helvetica"/>
                </a:rPr>
                <a:t>Fungus </a:t>
              </a:r>
              <a:r>
                <a:rPr lang="en-US" sz="2000" i="1" dirty="0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cs typeface="Helvetica"/>
                </a:rPr>
                <a:t>tubB </a:t>
              </a:r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cs typeface="Helvetica"/>
                </a:rPr>
                <a:t>+ </a:t>
              </a:r>
              <a:r>
                <a:rPr lang="en-US" sz="2000" i="1" dirty="0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cs typeface="Helvetica"/>
                </a:rPr>
                <a:t>tefA</a:t>
              </a:r>
              <a:endParaRPr lang="en-US" sz="20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2925"/>
            <a:ext cx="10287000" cy="6461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with </a:t>
            </a:r>
            <a:r>
              <a:rPr lang="en-US" dirty="0" err="1" smtClean="0"/>
              <a:t>pairwise</a:t>
            </a:r>
            <a:r>
              <a:rPr lang="en-US" dirty="0" smtClean="0"/>
              <a:t> distance approach</a:t>
            </a:r>
            <a:endParaRPr lang="en-US" dirty="0"/>
          </a:p>
        </p:txBody>
      </p:sp>
      <p:graphicFrame>
        <p:nvGraphicFramePr>
          <p:cNvPr id="1050915" name="Group 291"/>
          <p:cNvGraphicFramePr>
            <a:graphicFrameLocks noGrp="1"/>
          </p:cNvGraphicFramePr>
          <p:nvPr/>
        </p:nvGraphicFramePr>
        <p:xfrm>
          <a:off x="6015038" y="1774825"/>
          <a:ext cx="3449637" cy="2900046"/>
        </p:xfrm>
        <a:graphic>
          <a:graphicData uri="http://schemas.openxmlformats.org/drawingml/2006/table">
            <a:tbl>
              <a:tblPr/>
              <a:tblGrid>
                <a:gridCol w="690562"/>
                <a:gridCol w="688975"/>
                <a:gridCol w="688975"/>
                <a:gridCol w="690563"/>
                <a:gridCol w="690562"/>
              </a:tblGrid>
              <a:tr h="4651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Distances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2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b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2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c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2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2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2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2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2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2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465" name="Group 294"/>
          <p:cNvGrpSpPr>
            <a:grpSpLocks/>
          </p:cNvGrpSpPr>
          <p:nvPr/>
        </p:nvGrpSpPr>
        <p:grpSpPr bwMode="auto">
          <a:xfrm>
            <a:off x="838200" y="2487613"/>
            <a:ext cx="4743450" cy="2711450"/>
            <a:chOff x="528" y="1567"/>
            <a:chExt cx="2988" cy="1708"/>
          </a:xfrm>
        </p:grpSpPr>
        <p:sp>
          <p:nvSpPr>
            <p:cNvPr id="1050631" name="Line 7"/>
            <p:cNvSpPr>
              <a:spLocks noChangeShapeType="1"/>
            </p:cNvSpPr>
            <p:nvPr/>
          </p:nvSpPr>
          <p:spPr bwMode="auto">
            <a:xfrm flipV="1">
              <a:off x="2199" y="2143"/>
              <a:ext cx="625" cy="6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0632" name="Line 8"/>
            <p:cNvSpPr>
              <a:spLocks noChangeShapeType="1"/>
            </p:cNvSpPr>
            <p:nvPr/>
          </p:nvSpPr>
          <p:spPr bwMode="auto">
            <a:xfrm>
              <a:off x="1444" y="2376"/>
              <a:ext cx="408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0633" name="Freeform 9"/>
            <p:cNvSpPr>
              <a:spLocks/>
            </p:cNvSpPr>
            <p:nvPr/>
          </p:nvSpPr>
          <p:spPr bwMode="auto">
            <a:xfrm>
              <a:off x="1040" y="1567"/>
              <a:ext cx="2426" cy="1213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228" y="456"/>
                </a:cxn>
                <a:cxn ang="0">
                  <a:pos x="684" y="0"/>
                </a:cxn>
                <a:cxn ang="0">
                  <a:pos x="1140" y="456"/>
                </a:cxn>
                <a:cxn ang="0">
                  <a:pos x="1368" y="684"/>
                </a:cxn>
              </a:cxnLst>
              <a:rect l="0" t="0" r="r" b="b"/>
              <a:pathLst>
                <a:path w="1368" h="684">
                  <a:moveTo>
                    <a:pt x="0" y="684"/>
                  </a:moveTo>
                  <a:lnTo>
                    <a:pt x="228" y="456"/>
                  </a:lnTo>
                  <a:lnTo>
                    <a:pt x="684" y="0"/>
                  </a:lnTo>
                  <a:lnTo>
                    <a:pt x="1140" y="456"/>
                  </a:lnTo>
                  <a:lnTo>
                    <a:pt x="1368" y="68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0634" name="Rectangle 10"/>
            <p:cNvSpPr>
              <a:spLocks noChangeArrowheads="1"/>
            </p:cNvSpPr>
            <p:nvPr/>
          </p:nvSpPr>
          <p:spPr bwMode="auto">
            <a:xfrm>
              <a:off x="1013" y="2789"/>
              <a:ext cx="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000000"/>
                  </a:solidFill>
                  <a:latin typeface="Helvetica Neue" pitchFamily="25" charset="0"/>
                </a:rPr>
                <a:t>a</a:t>
              </a:r>
              <a:endPara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0635" name="Rectangle 11"/>
            <p:cNvSpPr>
              <a:spLocks noChangeArrowheads="1"/>
            </p:cNvSpPr>
            <p:nvPr/>
          </p:nvSpPr>
          <p:spPr bwMode="auto">
            <a:xfrm>
              <a:off x="1783" y="2789"/>
              <a:ext cx="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000000"/>
                  </a:solidFill>
                  <a:latin typeface="Helvetica Neue" pitchFamily="25" charset="0"/>
                </a:rPr>
                <a:t>b</a:t>
              </a:r>
              <a:endPara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0636" name="Rectangle 12"/>
            <p:cNvSpPr>
              <a:spLocks noChangeArrowheads="1"/>
            </p:cNvSpPr>
            <p:nvPr/>
          </p:nvSpPr>
          <p:spPr bwMode="auto">
            <a:xfrm>
              <a:off x="1407" y="2427"/>
              <a:ext cx="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000000"/>
                  </a:solidFill>
                  <a:latin typeface="Helvetica Neue" pitchFamily="25" charset="0"/>
                </a:rPr>
                <a:t>e</a:t>
              </a:r>
              <a:endPara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0637" name="Rectangle 13"/>
            <p:cNvSpPr>
              <a:spLocks noChangeArrowheads="1"/>
            </p:cNvSpPr>
            <p:nvPr/>
          </p:nvSpPr>
          <p:spPr bwMode="auto">
            <a:xfrm>
              <a:off x="2824" y="2223"/>
              <a:ext cx="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000000"/>
                  </a:solidFill>
                  <a:latin typeface="Helvetica Neue" pitchFamily="25" charset="0"/>
                </a:rPr>
                <a:t>f</a:t>
              </a:r>
              <a:endPara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0638" name="Rectangle 14"/>
            <p:cNvSpPr>
              <a:spLocks noChangeArrowheads="1"/>
            </p:cNvSpPr>
            <p:nvPr/>
          </p:nvSpPr>
          <p:spPr bwMode="auto">
            <a:xfrm>
              <a:off x="2212" y="1640"/>
              <a:ext cx="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000000"/>
                  </a:solidFill>
                  <a:latin typeface="Helvetica Neue" pitchFamily="25" charset="0"/>
                </a:rPr>
                <a:t>g</a:t>
              </a:r>
              <a:endPara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0639" name="Rectangle 15"/>
            <p:cNvSpPr>
              <a:spLocks noChangeArrowheads="1"/>
            </p:cNvSpPr>
            <p:nvPr/>
          </p:nvSpPr>
          <p:spPr bwMode="auto">
            <a:xfrm>
              <a:off x="2167" y="2789"/>
              <a:ext cx="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000000"/>
                  </a:solidFill>
                  <a:latin typeface="Helvetica Neue" pitchFamily="25" charset="0"/>
                </a:rPr>
                <a:t>c</a:t>
              </a:r>
              <a:endPara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0640" name="Rectangle 16"/>
            <p:cNvSpPr>
              <a:spLocks noChangeArrowheads="1"/>
            </p:cNvSpPr>
            <p:nvPr/>
          </p:nvSpPr>
          <p:spPr bwMode="auto">
            <a:xfrm>
              <a:off x="3421" y="2789"/>
              <a:ext cx="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000000"/>
                  </a:solidFill>
                  <a:latin typeface="Helvetica Neue" pitchFamily="25" charset="0"/>
                </a:rPr>
                <a:t>d</a:t>
              </a:r>
              <a:endPara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0642" name="Rectangle 18"/>
            <p:cNvSpPr>
              <a:spLocks noChangeArrowheads="1"/>
            </p:cNvSpPr>
            <p:nvPr/>
          </p:nvSpPr>
          <p:spPr bwMode="auto">
            <a:xfrm>
              <a:off x="1638" y="3083"/>
              <a:ext cx="1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phylogenetic tree</a:t>
              </a:r>
              <a:endPara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0709" name="Text Box 85"/>
            <p:cNvSpPr txBox="1">
              <a:spLocks noChangeArrowheads="1"/>
            </p:cNvSpPr>
            <p:nvPr/>
          </p:nvSpPr>
          <p:spPr bwMode="auto">
            <a:xfrm>
              <a:off x="528" y="2031"/>
              <a:ext cx="47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eaLnBrk="0" hangingPunct="0">
                <a:defRPr/>
              </a:pPr>
              <a:r>
                <a:rPr lang="en-US" sz="2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7" charset="0"/>
                </a:rPr>
                <a:t>t</a:t>
              </a: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7" charset="0"/>
                </a:rPr>
                <a:t> = 3</a:t>
              </a:r>
              <a:endPara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0851" name="Line 227"/>
            <p:cNvSpPr>
              <a:spLocks noChangeShapeType="1"/>
            </p:cNvSpPr>
            <p:nvPr/>
          </p:nvSpPr>
          <p:spPr bwMode="auto">
            <a:xfrm>
              <a:off x="998" y="1567"/>
              <a:ext cx="0" cy="121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8066832" y="2908301"/>
            <a:ext cx="1117910" cy="773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  <a:alpha val="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009900" y="2209800"/>
            <a:ext cx="1117910" cy="773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  <a:alpha val="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288769" y="2908301"/>
            <a:ext cx="536596" cy="3524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  <a:alpha val="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63500">
              <a:schemeClr val="accent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8701806" y="3805239"/>
            <a:ext cx="482936" cy="3524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  <a:alpha val="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101600">
              <a:schemeClr val="tx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241633" y="3176589"/>
            <a:ext cx="482936" cy="3524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  <a:alpha val="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101600">
              <a:schemeClr val="tx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024052" y="3595689"/>
            <a:ext cx="536596" cy="3524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  <a:alpha val="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63500">
              <a:schemeClr val="accent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200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Pairwise distances</a:t>
            </a:r>
            <a:br>
              <a:rPr lang="en-US" dirty="0" smtClean="0"/>
            </a:br>
            <a:r>
              <a:rPr lang="en-US" dirty="0" smtClean="0"/>
              <a:t>to compare divergence times</a:t>
            </a:r>
            <a:endParaRPr lang="en-US" dirty="0"/>
          </a:p>
        </p:txBody>
      </p:sp>
      <p:sp>
        <p:nvSpPr>
          <p:cNvPr id="1135619" name="Rectangle 1027"/>
          <p:cNvSpPr>
            <a:spLocks noChangeArrowheads="1"/>
          </p:cNvSpPr>
          <p:nvPr/>
        </p:nvSpPr>
        <p:spPr bwMode="auto">
          <a:xfrm>
            <a:off x="2562225" y="4168775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Times" pitchFamily="27" charset="0"/>
            </a:endParaRPr>
          </a:p>
        </p:txBody>
      </p:sp>
      <p:sp>
        <p:nvSpPr>
          <p:cNvPr id="1135620" name="Rectangle 1028"/>
          <p:cNvSpPr>
            <a:spLocks noChangeArrowheads="1"/>
          </p:cNvSpPr>
          <p:nvPr/>
        </p:nvSpPr>
        <p:spPr bwMode="auto">
          <a:xfrm>
            <a:off x="3203575" y="4168775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Times" pitchFamily="27" charset="0"/>
            </a:endParaRPr>
          </a:p>
        </p:txBody>
      </p:sp>
      <p:sp>
        <p:nvSpPr>
          <p:cNvPr id="1135621" name="Rectangle 1029"/>
          <p:cNvSpPr>
            <a:spLocks noChangeArrowheads="1"/>
          </p:cNvSpPr>
          <p:nvPr/>
        </p:nvSpPr>
        <p:spPr bwMode="auto">
          <a:xfrm>
            <a:off x="3332163" y="4168775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Times" pitchFamily="27" charset="0"/>
            </a:endParaRPr>
          </a:p>
        </p:txBody>
      </p:sp>
      <p:sp>
        <p:nvSpPr>
          <p:cNvPr id="1135622" name="Rectangle 1030"/>
          <p:cNvSpPr>
            <a:spLocks noChangeArrowheads="1"/>
          </p:cNvSpPr>
          <p:nvPr/>
        </p:nvSpPr>
        <p:spPr bwMode="auto">
          <a:xfrm>
            <a:off x="3721100" y="4168775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Times" pitchFamily="27" charset="0"/>
            </a:endParaRPr>
          </a:p>
        </p:txBody>
      </p:sp>
      <p:grpSp>
        <p:nvGrpSpPr>
          <p:cNvPr id="19463" name="Group 1077"/>
          <p:cNvGrpSpPr>
            <a:grpSpLocks/>
          </p:cNvGrpSpPr>
          <p:nvPr/>
        </p:nvGrpSpPr>
        <p:grpSpPr bwMode="auto">
          <a:xfrm>
            <a:off x="460375" y="1762125"/>
            <a:ext cx="5722938" cy="1912938"/>
            <a:chOff x="290" y="1110"/>
            <a:chExt cx="3605" cy="1205"/>
          </a:xfrm>
        </p:grpSpPr>
        <p:sp>
          <p:nvSpPr>
            <p:cNvPr id="1135623" name="Rectangle 1031"/>
            <p:cNvSpPr>
              <a:spLocks noChangeArrowheads="1"/>
            </p:cNvSpPr>
            <p:nvPr/>
          </p:nvSpPr>
          <p:spPr bwMode="auto">
            <a:xfrm>
              <a:off x="802" y="2123"/>
              <a:ext cx="7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 Host tree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24" name="Line 1032"/>
            <p:cNvSpPr>
              <a:spLocks noChangeShapeType="1"/>
            </p:cNvSpPr>
            <p:nvPr/>
          </p:nvSpPr>
          <p:spPr bwMode="auto">
            <a:xfrm flipV="1">
              <a:off x="1372" y="1637"/>
              <a:ext cx="264" cy="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25" name="Line 1033"/>
            <p:cNvSpPr>
              <a:spLocks noChangeShapeType="1"/>
            </p:cNvSpPr>
            <p:nvPr/>
          </p:nvSpPr>
          <p:spPr bwMode="auto">
            <a:xfrm>
              <a:off x="588" y="1634"/>
              <a:ext cx="264" cy="2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26" name="Freeform 1034"/>
            <p:cNvSpPr>
              <a:spLocks/>
            </p:cNvSpPr>
            <p:nvPr/>
          </p:nvSpPr>
          <p:spPr bwMode="auto">
            <a:xfrm>
              <a:off x="326" y="1110"/>
              <a:ext cx="1573" cy="787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228" y="456"/>
                </a:cxn>
                <a:cxn ang="0">
                  <a:pos x="684" y="0"/>
                </a:cxn>
                <a:cxn ang="0">
                  <a:pos x="1140" y="456"/>
                </a:cxn>
                <a:cxn ang="0">
                  <a:pos x="1368" y="684"/>
                </a:cxn>
              </a:cxnLst>
              <a:rect l="0" t="0" r="r" b="b"/>
              <a:pathLst>
                <a:path w="1368" h="684">
                  <a:moveTo>
                    <a:pt x="0" y="684"/>
                  </a:moveTo>
                  <a:lnTo>
                    <a:pt x="228" y="456"/>
                  </a:lnTo>
                  <a:lnTo>
                    <a:pt x="684" y="0"/>
                  </a:lnTo>
                  <a:lnTo>
                    <a:pt x="1140" y="456"/>
                  </a:lnTo>
                  <a:lnTo>
                    <a:pt x="1368" y="68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27" name="Rectangle 1035"/>
            <p:cNvSpPr>
              <a:spLocks noChangeArrowheads="1"/>
            </p:cNvSpPr>
            <p:nvPr/>
          </p:nvSpPr>
          <p:spPr bwMode="auto">
            <a:xfrm>
              <a:off x="290" y="1900"/>
              <a:ext cx="1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28" name="Rectangle 1036"/>
            <p:cNvSpPr>
              <a:spLocks noChangeArrowheads="1"/>
            </p:cNvSpPr>
            <p:nvPr/>
          </p:nvSpPr>
          <p:spPr bwMode="auto">
            <a:xfrm>
              <a:off x="807" y="1900"/>
              <a:ext cx="1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29" name="Rectangle 1037"/>
            <p:cNvSpPr>
              <a:spLocks noChangeArrowheads="1"/>
            </p:cNvSpPr>
            <p:nvPr/>
          </p:nvSpPr>
          <p:spPr bwMode="auto">
            <a:xfrm>
              <a:off x="545" y="1667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30" name="Rectangle 1038"/>
            <p:cNvSpPr>
              <a:spLocks noChangeArrowheads="1"/>
            </p:cNvSpPr>
            <p:nvPr/>
          </p:nvSpPr>
          <p:spPr bwMode="auto">
            <a:xfrm>
              <a:off x="1587" y="1667"/>
              <a:ext cx="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F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31" name="Rectangle 1039"/>
            <p:cNvSpPr>
              <a:spLocks noChangeArrowheads="1"/>
            </p:cNvSpPr>
            <p:nvPr/>
          </p:nvSpPr>
          <p:spPr bwMode="auto">
            <a:xfrm>
              <a:off x="1067" y="1157"/>
              <a:ext cx="1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G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32" name="Rectangle 1040"/>
            <p:cNvSpPr>
              <a:spLocks noChangeArrowheads="1"/>
            </p:cNvSpPr>
            <p:nvPr/>
          </p:nvSpPr>
          <p:spPr bwMode="auto">
            <a:xfrm>
              <a:off x="1323" y="1900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33" name="Rectangle 1041"/>
            <p:cNvSpPr>
              <a:spLocks noChangeArrowheads="1"/>
            </p:cNvSpPr>
            <p:nvPr/>
          </p:nvSpPr>
          <p:spPr bwMode="auto">
            <a:xfrm>
              <a:off x="1870" y="1900"/>
              <a:ext cx="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D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34" name="Line 1042"/>
            <p:cNvSpPr>
              <a:spLocks noChangeShapeType="1"/>
            </p:cNvSpPr>
            <p:nvPr/>
          </p:nvSpPr>
          <p:spPr bwMode="auto">
            <a:xfrm flipV="1">
              <a:off x="3036" y="1492"/>
              <a:ext cx="384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35" name="Line 1043"/>
            <p:cNvSpPr>
              <a:spLocks noChangeShapeType="1"/>
            </p:cNvSpPr>
            <p:nvPr/>
          </p:nvSpPr>
          <p:spPr bwMode="auto">
            <a:xfrm>
              <a:off x="2518" y="1634"/>
              <a:ext cx="264" cy="2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36" name="Freeform 1044"/>
            <p:cNvSpPr>
              <a:spLocks/>
            </p:cNvSpPr>
            <p:nvPr/>
          </p:nvSpPr>
          <p:spPr bwMode="auto">
            <a:xfrm>
              <a:off x="2256" y="1110"/>
              <a:ext cx="1572" cy="787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228" y="456"/>
                </a:cxn>
                <a:cxn ang="0">
                  <a:pos x="684" y="0"/>
                </a:cxn>
                <a:cxn ang="0">
                  <a:pos x="1140" y="456"/>
                </a:cxn>
                <a:cxn ang="0">
                  <a:pos x="1368" y="684"/>
                </a:cxn>
              </a:cxnLst>
              <a:rect l="0" t="0" r="r" b="b"/>
              <a:pathLst>
                <a:path w="1368" h="684">
                  <a:moveTo>
                    <a:pt x="0" y="684"/>
                  </a:moveTo>
                  <a:lnTo>
                    <a:pt x="228" y="456"/>
                  </a:lnTo>
                  <a:lnTo>
                    <a:pt x="684" y="0"/>
                  </a:lnTo>
                  <a:lnTo>
                    <a:pt x="1140" y="456"/>
                  </a:lnTo>
                  <a:lnTo>
                    <a:pt x="1368" y="68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37" name="Rectangle 1045"/>
            <p:cNvSpPr>
              <a:spLocks noChangeArrowheads="1"/>
            </p:cNvSpPr>
            <p:nvPr/>
          </p:nvSpPr>
          <p:spPr bwMode="auto">
            <a:xfrm>
              <a:off x="2220" y="1900"/>
              <a:ext cx="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38" name="Rectangle 1046"/>
            <p:cNvSpPr>
              <a:spLocks noChangeArrowheads="1"/>
            </p:cNvSpPr>
            <p:nvPr/>
          </p:nvSpPr>
          <p:spPr bwMode="auto">
            <a:xfrm>
              <a:off x="2737" y="1900"/>
              <a:ext cx="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39" name="Rectangle 1047"/>
            <p:cNvSpPr>
              <a:spLocks noChangeArrowheads="1"/>
            </p:cNvSpPr>
            <p:nvPr/>
          </p:nvSpPr>
          <p:spPr bwMode="auto">
            <a:xfrm>
              <a:off x="2475" y="1667"/>
              <a:ext cx="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40" name="Rectangle 1048"/>
            <p:cNvSpPr>
              <a:spLocks noChangeArrowheads="1"/>
            </p:cNvSpPr>
            <p:nvPr/>
          </p:nvSpPr>
          <p:spPr bwMode="auto">
            <a:xfrm>
              <a:off x="3396" y="1557"/>
              <a:ext cx="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f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41" name="Rectangle 1049"/>
            <p:cNvSpPr>
              <a:spLocks noChangeArrowheads="1"/>
            </p:cNvSpPr>
            <p:nvPr/>
          </p:nvSpPr>
          <p:spPr bwMode="auto">
            <a:xfrm>
              <a:off x="2997" y="1157"/>
              <a:ext cx="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g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42" name="Rectangle 1050"/>
            <p:cNvSpPr>
              <a:spLocks noChangeArrowheads="1"/>
            </p:cNvSpPr>
            <p:nvPr/>
          </p:nvSpPr>
          <p:spPr bwMode="auto">
            <a:xfrm>
              <a:off x="2987" y="1900"/>
              <a:ext cx="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43" name="Rectangle 1051"/>
            <p:cNvSpPr>
              <a:spLocks noChangeArrowheads="1"/>
            </p:cNvSpPr>
            <p:nvPr/>
          </p:nvSpPr>
          <p:spPr bwMode="auto">
            <a:xfrm>
              <a:off x="3800" y="1900"/>
              <a:ext cx="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d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44" name="Rectangle 1052"/>
            <p:cNvSpPr>
              <a:spLocks noChangeArrowheads="1"/>
            </p:cNvSpPr>
            <p:nvPr/>
          </p:nvSpPr>
          <p:spPr bwMode="auto">
            <a:xfrm>
              <a:off x="2564" y="2123"/>
              <a:ext cx="11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Endophyte  tree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19464" name="Group 1078"/>
          <p:cNvGrpSpPr>
            <a:grpSpLocks/>
          </p:cNvGrpSpPr>
          <p:nvPr/>
        </p:nvGrpSpPr>
        <p:grpSpPr bwMode="auto">
          <a:xfrm>
            <a:off x="7097713" y="1379538"/>
            <a:ext cx="3035300" cy="3200400"/>
            <a:chOff x="4471" y="869"/>
            <a:chExt cx="1912" cy="2016"/>
          </a:xfrm>
        </p:grpSpPr>
        <p:grpSp>
          <p:nvGrpSpPr>
            <p:cNvPr id="19475" name="Group 1054"/>
            <p:cNvGrpSpPr>
              <a:grpSpLocks/>
            </p:cNvGrpSpPr>
            <p:nvPr/>
          </p:nvGrpSpPr>
          <p:grpSpPr bwMode="auto">
            <a:xfrm>
              <a:off x="4711" y="1031"/>
              <a:ext cx="1587" cy="1587"/>
              <a:chOff x="4324" y="681"/>
              <a:chExt cx="1587" cy="1587"/>
            </a:xfrm>
          </p:grpSpPr>
          <p:sp>
            <p:nvSpPr>
              <p:cNvPr id="1135647" name="Rectangle 1055"/>
              <p:cNvSpPr>
                <a:spLocks noChangeArrowheads="1"/>
              </p:cNvSpPr>
              <p:nvPr/>
            </p:nvSpPr>
            <p:spPr bwMode="auto">
              <a:xfrm>
                <a:off x="4324" y="681"/>
                <a:ext cx="1587" cy="158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135648" name="Rectangle 1056"/>
              <p:cNvSpPr>
                <a:spLocks noChangeArrowheads="1"/>
              </p:cNvSpPr>
              <p:nvPr/>
            </p:nvSpPr>
            <p:spPr bwMode="auto">
              <a:xfrm>
                <a:off x="4896" y="1652"/>
                <a:ext cx="31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>
                    <a:solidFill>
                      <a:srgbClr val="000000"/>
                    </a:solidFill>
                    <a:latin typeface="Helvetica Neue" pitchFamily="25" charset="0"/>
                  </a:rPr>
                  <a:t>(E,e)</a:t>
                </a:r>
                <a:endPara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135649" name="Rectangle 1057"/>
              <p:cNvSpPr>
                <a:spLocks noChangeArrowheads="1"/>
              </p:cNvSpPr>
              <p:nvPr/>
            </p:nvSpPr>
            <p:spPr bwMode="auto">
              <a:xfrm>
                <a:off x="4589" y="1363"/>
                <a:ext cx="24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>
                    <a:solidFill>
                      <a:srgbClr val="000000"/>
                    </a:solidFill>
                    <a:latin typeface="Helvetica Neue" pitchFamily="25" charset="0"/>
                  </a:rPr>
                  <a:t>(F,f)</a:t>
                </a:r>
                <a:endPara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135650" name="Rectangle 1058"/>
              <p:cNvSpPr>
                <a:spLocks noChangeArrowheads="1"/>
              </p:cNvSpPr>
              <p:nvPr/>
            </p:nvSpPr>
            <p:spPr bwMode="auto">
              <a:xfrm>
                <a:off x="5505" y="1100"/>
                <a:ext cx="34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Helvetica Neue" pitchFamily="25" charset="0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latin typeface="Helvetica Neue" pitchFamily="25" charset="0"/>
                  </a:rPr>
                  <a:t>G,g</a:t>
                </a:r>
                <a:r>
                  <a:rPr lang="en-US" sz="2000" dirty="0">
                    <a:solidFill>
                      <a:srgbClr val="000000"/>
                    </a:solidFill>
                    <a:latin typeface="Helvetica Neue" pitchFamily="25" charset="0"/>
                  </a:rPr>
                  <a:t>)</a:t>
                </a:r>
                <a:endPara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135651" name="Oval 1059"/>
              <p:cNvSpPr>
                <a:spLocks noChangeArrowheads="1"/>
              </p:cNvSpPr>
              <p:nvPr/>
            </p:nvSpPr>
            <p:spPr bwMode="auto">
              <a:xfrm>
                <a:off x="4842" y="141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135652" name="Oval 1060"/>
              <p:cNvSpPr>
                <a:spLocks noChangeArrowheads="1"/>
              </p:cNvSpPr>
              <p:nvPr/>
            </p:nvSpPr>
            <p:spPr bwMode="auto">
              <a:xfrm>
                <a:off x="4842" y="1695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135653" name="Oval 1061"/>
              <p:cNvSpPr>
                <a:spLocks noChangeArrowheads="1"/>
              </p:cNvSpPr>
              <p:nvPr/>
            </p:nvSpPr>
            <p:spPr bwMode="auto">
              <a:xfrm>
                <a:off x="5560" y="991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135654" name="Oval 1062"/>
              <p:cNvSpPr>
                <a:spLocks noChangeArrowheads="1"/>
              </p:cNvSpPr>
              <p:nvPr/>
            </p:nvSpPr>
            <p:spPr bwMode="auto">
              <a:xfrm>
                <a:off x="5560" y="1045"/>
                <a:ext cx="54" cy="5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135655" name="Oval 1063"/>
              <p:cNvSpPr>
                <a:spLocks noChangeArrowheads="1"/>
              </p:cNvSpPr>
              <p:nvPr/>
            </p:nvSpPr>
            <p:spPr bwMode="auto">
              <a:xfrm>
                <a:off x="5505" y="991"/>
                <a:ext cx="55" cy="5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135656" name="Oval 1064"/>
              <p:cNvSpPr>
                <a:spLocks noChangeArrowheads="1"/>
              </p:cNvSpPr>
              <p:nvPr/>
            </p:nvSpPr>
            <p:spPr bwMode="auto">
              <a:xfrm>
                <a:off x="5505" y="1045"/>
                <a:ext cx="55" cy="5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7" charset="0"/>
                </a:endParaRPr>
              </a:p>
            </p:txBody>
          </p:sp>
        </p:grpSp>
        <p:sp>
          <p:nvSpPr>
            <p:cNvPr id="19476" name="Text Box 1065"/>
            <p:cNvSpPr txBox="1">
              <a:spLocks noChangeArrowheads="1"/>
            </p:cNvSpPr>
            <p:nvPr/>
          </p:nvSpPr>
          <p:spPr bwMode="auto">
            <a:xfrm rot="-5400000">
              <a:off x="3645" y="1695"/>
              <a:ext cx="190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  <a:latin typeface="Helvetica Neue"/>
                </a:rPr>
                <a:t>pw distance (Endophyte)</a:t>
              </a:r>
            </a:p>
          </p:txBody>
        </p:sp>
        <p:sp>
          <p:nvSpPr>
            <p:cNvPr id="19477" name="Text Box 1066"/>
            <p:cNvSpPr txBox="1">
              <a:spLocks noChangeArrowheads="1"/>
            </p:cNvSpPr>
            <p:nvPr/>
          </p:nvSpPr>
          <p:spPr bwMode="auto">
            <a:xfrm>
              <a:off x="4920" y="2633"/>
              <a:ext cx="146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  <a:latin typeface="Helvetica Neue"/>
                </a:rPr>
                <a:t>pw distance (Host)</a:t>
              </a:r>
            </a:p>
          </p:txBody>
        </p:sp>
      </p:grpSp>
      <p:grpSp>
        <p:nvGrpSpPr>
          <p:cNvPr id="19465" name="Group 1067"/>
          <p:cNvGrpSpPr>
            <a:grpSpLocks/>
          </p:cNvGrpSpPr>
          <p:nvPr/>
        </p:nvGrpSpPr>
        <p:grpSpPr bwMode="auto">
          <a:xfrm>
            <a:off x="144463" y="4119563"/>
            <a:ext cx="6757987" cy="1490662"/>
            <a:chOff x="91" y="2595"/>
            <a:chExt cx="4257" cy="939"/>
          </a:xfrm>
        </p:grpSpPr>
        <p:sp>
          <p:nvSpPr>
            <p:cNvPr id="1135660" name="Rectangle 1068"/>
            <p:cNvSpPr>
              <a:spLocks noChangeArrowheads="1"/>
            </p:cNvSpPr>
            <p:nvPr/>
          </p:nvSpPr>
          <p:spPr bwMode="auto">
            <a:xfrm>
              <a:off x="122" y="2595"/>
              <a:ext cx="7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MRCA pair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9467" name="Rectangle 1069"/>
            <p:cNvSpPr>
              <a:spLocks noChangeArrowheads="1"/>
            </p:cNvSpPr>
            <p:nvPr/>
          </p:nvSpPr>
          <p:spPr bwMode="auto">
            <a:xfrm>
              <a:off x="1471" y="2595"/>
              <a:ext cx="25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Helvetica Neue"/>
                </a:rPr>
                <a:t>Pairs of H and E  taxon pairs</a:t>
              </a:r>
            </a:p>
          </p:txBody>
        </p:sp>
        <p:sp>
          <p:nvSpPr>
            <p:cNvPr id="1135662" name="Rectangle 1070"/>
            <p:cNvSpPr>
              <a:spLocks noChangeArrowheads="1"/>
            </p:cNvSpPr>
            <p:nvPr/>
          </p:nvSpPr>
          <p:spPr bwMode="auto">
            <a:xfrm>
              <a:off x="357" y="2891"/>
              <a:ext cx="3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(E,e)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63" name="Rectangle 1071"/>
            <p:cNvSpPr>
              <a:spLocks noChangeArrowheads="1"/>
            </p:cNvSpPr>
            <p:nvPr/>
          </p:nvSpPr>
          <p:spPr bwMode="auto">
            <a:xfrm>
              <a:off x="2320" y="2891"/>
              <a:ext cx="7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((A,B),(a,b))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64" name="Rectangle 1072"/>
            <p:cNvSpPr>
              <a:spLocks noChangeArrowheads="1"/>
            </p:cNvSpPr>
            <p:nvPr/>
          </p:nvSpPr>
          <p:spPr bwMode="auto">
            <a:xfrm>
              <a:off x="379" y="311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(F,f)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65" name="Rectangle 1073"/>
            <p:cNvSpPr>
              <a:spLocks noChangeArrowheads="1"/>
            </p:cNvSpPr>
            <p:nvPr/>
          </p:nvSpPr>
          <p:spPr bwMode="auto">
            <a:xfrm>
              <a:off x="2320" y="3116"/>
              <a:ext cx="7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((C,D),(c,d))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66" name="Rectangle 1074"/>
            <p:cNvSpPr>
              <a:spLocks noChangeArrowheads="1"/>
            </p:cNvSpPr>
            <p:nvPr/>
          </p:nvSpPr>
          <p:spPr bwMode="auto">
            <a:xfrm>
              <a:off x="342" y="3342"/>
              <a:ext cx="3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(G,g)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67" name="Rectangle 1075"/>
            <p:cNvSpPr>
              <a:spLocks noChangeArrowheads="1"/>
            </p:cNvSpPr>
            <p:nvPr/>
          </p:nvSpPr>
          <p:spPr bwMode="auto">
            <a:xfrm>
              <a:off x="947" y="3342"/>
              <a:ext cx="34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((A,C),(a,c)), ((A,D),(a,d)), ((B,C),(b,c)), ((B,D),(b,d))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35668" name="Line 1076"/>
            <p:cNvSpPr>
              <a:spLocks noChangeShapeType="1"/>
            </p:cNvSpPr>
            <p:nvPr/>
          </p:nvSpPr>
          <p:spPr bwMode="auto">
            <a:xfrm>
              <a:off x="91" y="2820"/>
              <a:ext cx="4257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68288"/>
            <a:ext cx="8743950" cy="1190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MRCALink</a:t>
            </a:r>
            <a:r>
              <a:rPr lang="en-US" dirty="0"/>
              <a:t>: Sample each pair of nodes once if ‘valid,’ otherwise not.</a:t>
            </a:r>
          </a:p>
        </p:txBody>
      </p:sp>
      <p:grpSp>
        <p:nvGrpSpPr>
          <p:cNvPr id="20483" name="Group 103"/>
          <p:cNvGrpSpPr>
            <a:grpSpLocks/>
          </p:cNvGrpSpPr>
          <p:nvPr/>
        </p:nvGrpSpPr>
        <p:grpSpPr bwMode="auto">
          <a:xfrm>
            <a:off x="460375" y="1762125"/>
            <a:ext cx="5722938" cy="1912938"/>
            <a:chOff x="290" y="1110"/>
            <a:chExt cx="3605" cy="1205"/>
          </a:xfrm>
        </p:grpSpPr>
        <p:sp>
          <p:nvSpPr>
            <p:cNvPr id="1051752" name="Rectangle 104"/>
            <p:cNvSpPr>
              <a:spLocks noChangeArrowheads="1"/>
            </p:cNvSpPr>
            <p:nvPr/>
          </p:nvSpPr>
          <p:spPr bwMode="auto">
            <a:xfrm>
              <a:off x="802" y="2123"/>
              <a:ext cx="7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 Host tree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53" name="Line 105"/>
            <p:cNvSpPr>
              <a:spLocks noChangeShapeType="1"/>
            </p:cNvSpPr>
            <p:nvPr/>
          </p:nvSpPr>
          <p:spPr bwMode="auto">
            <a:xfrm flipV="1">
              <a:off x="1372" y="1637"/>
              <a:ext cx="264" cy="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54" name="Line 106"/>
            <p:cNvSpPr>
              <a:spLocks noChangeShapeType="1"/>
            </p:cNvSpPr>
            <p:nvPr/>
          </p:nvSpPr>
          <p:spPr bwMode="auto">
            <a:xfrm>
              <a:off x="588" y="1634"/>
              <a:ext cx="264" cy="2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55" name="Freeform 107"/>
            <p:cNvSpPr>
              <a:spLocks/>
            </p:cNvSpPr>
            <p:nvPr/>
          </p:nvSpPr>
          <p:spPr bwMode="auto">
            <a:xfrm>
              <a:off x="326" y="1110"/>
              <a:ext cx="1573" cy="787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228" y="456"/>
                </a:cxn>
                <a:cxn ang="0">
                  <a:pos x="684" y="0"/>
                </a:cxn>
                <a:cxn ang="0">
                  <a:pos x="1140" y="456"/>
                </a:cxn>
                <a:cxn ang="0">
                  <a:pos x="1368" y="684"/>
                </a:cxn>
              </a:cxnLst>
              <a:rect l="0" t="0" r="r" b="b"/>
              <a:pathLst>
                <a:path w="1368" h="684">
                  <a:moveTo>
                    <a:pt x="0" y="684"/>
                  </a:moveTo>
                  <a:lnTo>
                    <a:pt x="228" y="456"/>
                  </a:lnTo>
                  <a:lnTo>
                    <a:pt x="684" y="0"/>
                  </a:lnTo>
                  <a:lnTo>
                    <a:pt x="1140" y="456"/>
                  </a:lnTo>
                  <a:lnTo>
                    <a:pt x="1368" y="68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56" name="Rectangle 108"/>
            <p:cNvSpPr>
              <a:spLocks noChangeArrowheads="1"/>
            </p:cNvSpPr>
            <p:nvPr/>
          </p:nvSpPr>
          <p:spPr bwMode="auto">
            <a:xfrm>
              <a:off x="290" y="1900"/>
              <a:ext cx="1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57" name="Rectangle 109"/>
            <p:cNvSpPr>
              <a:spLocks noChangeArrowheads="1"/>
            </p:cNvSpPr>
            <p:nvPr/>
          </p:nvSpPr>
          <p:spPr bwMode="auto">
            <a:xfrm>
              <a:off x="807" y="1900"/>
              <a:ext cx="1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58" name="Rectangle 110"/>
            <p:cNvSpPr>
              <a:spLocks noChangeArrowheads="1"/>
            </p:cNvSpPr>
            <p:nvPr/>
          </p:nvSpPr>
          <p:spPr bwMode="auto">
            <a:xfrm>
              <a:off x="545" y="1667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59" name="Rectangle 111"/>
            <p:cNvSpPr>
              <a:spLocks noChangeArrowheads="1"/>
            </p:cNvSpPr>
            <p:nvPr/>
          </p:nvSpPr>
          <p:spPr bwMode="auto">
            <a:xfrm>
              <a:off x="1587" y="1667"/>
              <a:ext cx="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F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60" name="Rectangle 112"/>
            <p:cNvSpPr>
              <a:spLocks noChangeArrowheads="1"/>
            </p:cNvSpPr>
            <p:nvPr/>
          </p:nvSpPr>
          <p:spPr bwMode="auto">
            <a:xfrm>
              <a:off x="1067" y="1157"/>
              <a:ext cx="1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G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61" name="Rectangle 113"/>
            <p:cNvSpPr>
              <a:spLocks noChangeArrowheads="1"/>
            </p:cNvSpPr>
            <p:nvPr/>
          </p:nvSpPr>
          <p:spPr bwMode="auto">
            <a:xfrm>
              <a:off x="1323" y="1900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62" name="Rectangle 114"/>
            <p:cNvSpPr>
              <a:spLocks noChangeArrowheads="1"/>
            </p:cNvSpPr>
            <p:nvPr/>
          </p:nvSpPr>
          <p:spPr bwMode="auto">
            <a:xfrm>
              <a:off x="1870" y="1900"/>
              <a:ext cx="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D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63" name="Line 115"/>
            <p:cNvSpPr>
              <a:spLocks noChangeShapeType="1"/>
            </p:cNvSpPr>
            <p:nvPr/>
          </p:nvSpPr>
          <p:spPr bwMode="auto">
            <a:xfrm flipV="1">
              <a:off x="3036" y="1492"/>
              <a:ext cx="384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64" name="Line 116"/>
            <p:cNvSpPr>
              <a:spLocks noChangeShapeType="1"/>
            </p:cNvSpPr>
            <p:nvPr/>
          </p:nvSpPr>
          <p:spPr bwMode="auto">
            <a:xfrm>
              <a:off x="2518" y="1634"/>
              <a:ext cx="264" cy="2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65" name="Freeform 117"/>
            <p:cNvSpPr>
              <a:spLocks/>
            </p:cNvSpPr>
            <p:nvPr/>
          </p:nvSpPr>
          <p:spPr bwMode="auto">
            <a:xfrm>
              <a:off x="2256" y="1110"/>
              <a:ext cx="1572" cy="787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228" y="456"/>
                </a:cxn>
                <a:cxn ang="0">
                  <a:pos x="684" y="0"/>
                </a:cxn>
                <a:cxn ang="0">
                  <a:pos x="1140" y="456"/>
                </a:cxn>
                <a:cxn ang="0">
                  <a:pos x="1368" y="684"/>
                </a:cxn>
              </a:cxnLst>
              <a:rect l="0" t="0" r="r" b="b"/>
              <a:pathLst>
                <a:path w="1368" h="684">
                  <a:moveTo>
                    <a:pt x="0" y="684"/>
                  </a:moveTo>
                  <a:lnTo>
                    <a:pt x="228" y="456"/>
                  </a:lnTo>
                  <a:lnTo>
                    <a:pt x="684" y="0"/>
                  </a:lnTo>
                  <a:lnTo>
                    <a:pt x="1140" y="456"/>
                  </a:lnTo>
                  <a:lnTo>
                    <a:pt x="1368" y="68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66" name="Rectangle 118"/>
            <p:cNvSpPr>
              <a:spLocks noChangeArrowheads="1"/>
            </p:cNvSpPr>
            <p:nvPr/>
          </p:nvSpPr>
          <p:spPr bwMode="auto">
            <a:xfrm>
              <a:off x="2220" y="1900"/>
              <a:ext cx="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67" name="Rectangle 119"/>
            <p:cNvSpPr>
              <a:spLocks noChangeArrowheads="1"/>
            </p:cNvSpPr>
            <p:nvPr/>
          </p:nvSpPr>
          <p:spPr bwMode="auto">
            <a:xfrm>
              <a:off x="2737" y="1900"/>
              <a:ext cx="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68" name="Rectangle 120"/>
            <p:cNvSpPr>
              <a:spLocks noChangeArrowheads="1"/>
            </p:cNvSpPr>
            <p:nvPr/>
          </p:nvSpPr>
          <p:spPr bwMode="auto">
            <a:xfrm>
              <a:off x="2475" y="1667"/>
              <a:ext cx="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69" name="Rectangle 121"/>
            <p:cNvSpPr>
              <a:spLocks noChangeArrowheads="1"/>
            </p:cNvSpPr>
            <p:nvPr/>
          </p:nvSpPr>
          <p:spPr bwMode="auto">
            <a:xfrm>
              <a:off x="3396" y="1557"/>
              <a:ext cx="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f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70" name="Rectangle 122"/>
            <p:cNvSpPr>
              <a:spLocks noChangeArrowheads="1"/>
            </p:cNvSpPr>
            <p:nvPr/>
          </p:nvSpPr>
          <p:spPr bwMode="auto">
            <a:xfrm>
              <a:off x="2997" y="1157"/>
              <a:ext cx="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g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71" name="Rectangle 123"/>
            <p:cNvSpPr>
              <a:spLocks noChangeArrowheads="1"/>
            </p:cNvSpPr>
            <p:nvPr/>
          </p:nvSpPr>
          <p:spPr bwMode="auto">
            <a:xfrm>
              <a:off x="2987" y="1900"/>
              <a:ext cx="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72" name="Rectangle 124"/>
            <p:cNvSpPr>
              <a:spLocks noChangeArrowheads="1"/>
            </p:cNvSpPr>
            <p:nvPr/>
          </p:nvSpPr>
          <p:spPr bwMode="auto">
            <a:xfrm>
              <a:off x="3800" y="1900"/>
              <a:ext cx="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d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73" name="Rectangle 125"/>
            <p:cNvSpPr>
              <a:spLocks noChangeArrowheads="1"/>
            </p:cNvSpPr>
            <p:nvPr/>
          </p:nvSpPr>
          <p:spPr bwMode="auto">
            <a:xfrm>
              <a:off x="2564" y="2123"/>
              <a:ext cx="11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Endophyte  tree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20484" name="Group 151"/>
          <p:cNvGrpSpPr>
            <a:grpSpLocks/>
          </p:cNvGrpSpPr>
          <p:nvPr/>
        </p:nvGrpSpPr>
        <p:grpSpPr bwMode="auto">
          <a:xfrm>
            <a:off x="7096125" y="1512888"/>
            <a:ext cx="2901950" cy="3067050"/>
            <a:chOff x="4470" y="953"/>
            <a:chExt cx="1828" cy="1932"/>
          </a:xfrm>
        </p:grpSpPr>
        <p:grpSp>
          <p:nvGrpSpPr>
            <p:cNvPr id="20495" name="Group 150"/>
            <p:cNvGrpSpPr>
              <a:grpSpLocks/>
            </p:cNvGrpSpPr>
            <p:nvPr/>
          </p:nvGrpSpPr>
          <p:grpSpPr bwMode="auto">
            <a:xfrm>
              <a:off x="4711" y="1031"/>
              <a:ext cx="1587" cy="1587"/>
              <a:chOff x="4711" y="1031"/>
              <a:chExt cx="1587" cy="1587"/>
            </a:xfrm>
          </p:grpSpPr>
          <p:sp>
            <p:nvSpPr>
              <p:cNvPr id="1051776" name="Rectangle 128"/>
              <p:cNvSpPr>
                <a:spLocks noChangeArrowheads="1"/>
              </p:cNvSpPr>
              <p:nvPr/>
            </p:nvSpPr>
            <p:spPr bwMode="auto">
              <a:xfrm>
                <a:off x="4711" y="1031"/>
                <a:ext cx="1587" cy="158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051777" name="Rectangle 129"/>
              <p:cNvSpPr>
                <a:spLocks noChangeArrowheads="1"/>
              </p:cNvSpPr>
              <p:nvPr/>
            </p:nvSpPr>
            <p:spPr bwMode="auto">
              <a:xfrm>
                <a:off x="5283" y="2002"/>
                <a:ext cx="31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>
                    <a:solidFill>
                      <a:srgbClr val="000000"/>
                    </a:solidFill>
                    <a:latin typeface="Helvetica Neue" pitchFamily="25" charset="0"/>
                  </a:rPr>
                  <a:t>(E,e)</a:t>
                </a:r>
                <a:endPara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051778" name="Rectangle 130"/>
              <p:cNvSpPr>
                <a:spLocks noChangeArrowheads="1"/>
              </p:cNvSpPr>
              <p:nvPr/>
            </p:nvSpPr>
            <p:spPr bwMode="auto">
              <a:xfrm>
                <a:off x="4976" y="1713"/>
                <a:ext cx="24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>
                    <a:solidFill>
                      <a:srgbClr val="000000"/>
                    </a:solidFill>
                    <a:latin typeface="Helvetica Neue" pitchFamily="25" charset="0"/>
                  </a:rPr>
                  <a:t>(F,f)</a:t>
                </a:r>
                <a:endPara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051779" name="Rectangle 131"/>
              <p:cNvSpPr>
                <a:spLocks noChangeArrowheads="1"/>
              </p:cNvSpPr>
              <p:nvPr/>
            </p:nvSpPr>
            <p:spPr bwMode="auto">
              <a:xfrm>
                <a:off x="5892" y="1460"/>
                <a:ext cx="34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Helvetica Neue" pitchFamily="25" charset="0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latin typeface="Helvetica Neue" pitchFamily="25" charset="0"/>
                  </a:rPr>
                  <a:t>G,g</a:t>
                </a:r>
                <a:r>
                  <a:rPr lang="en-US" sz="2000" dirty="0">
                    <a:solidFill>
                      <a:srgbClr val="000000"/>
                    </a:solidFill>
                    <a:latin typeface="Helvetica Neue" pitchFamily="25" charset="0"/>
                  </a:rPr>
                  <a:t>)</a:t>
                </a:r>
                <a:endPara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051780" name="Oval 132"/>
              <p:cNvSpPr>
                <a:spLocks noChangeArrowheads="1"/>
              </p:cNvSpPr>
              <p:nvPr/>
            </p:nvSpPr>
            <p:spPr bwMode="auto">
              <a:xfrm>
                <a:off x="5229" y="176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051781" name="Oval 133"/>
              <p:cNvSpPr>
                <a:spLocks noChangeArrowheads="1"/>
              </p:cNvSpPr>
              <p:nvPr/>
            </p:nvSpPr>
            <p:spPr bwMode="auto">
              <a:xfrm>
                <a:off x="5229" y="2045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1051785" name="Oval 137"/>
              <p:cNvSpPr>
                <a:spLocks noChangeArrowheads="1"/>
              </p:cNvSpPr>
              <p:nvPr/>
            </p:nvSpPr>
            <p:spPr bwMode="auto">
              <a:xfrm>
                <a:off x="5892" y="1395"/>
                <a:ext cx="55" cy="5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7" charset="0"/>
                </a:endParaRPr>
              </a:p>
            </p:txBody>
          </p:sp>
        </p:grpSp>
        <p:sp>
          <p:nvSpPr>
            <p:cNvPr id="20496" name="Text Box 138"/>
            <p:cNvSpPr txBox="1">
              <a:spLocks noChangeArrowheads="1"/>
            </p:cNvSpPr>
            <p:nvPr/>
          </p:nvSpPr>
          <p:spPr bwMode="auto">
            <a:xfrm rot="-5400000">
              <a:off x="3731" y="1692"/>
              <a:ext cx="1729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  <a:latin typeface="Helvetica Neue"/>
                </a:rPr>
                <a:t>Node age (Endophyte)</a:t>
              </a:r>
            </a:p>
          </p:txBody>
        </p:sp>
        <p:sp>
          <p:nvSpPr>
            <p:cNvPr id="20497" name="Text Box 139"/>
            <p:cNvSpPr txBox="1">
              <a:spLocks noChangeArrowheads="1"/>
            </p:cNvSpPr>
            <p:nvPr/>
          </p:nvSpPr>
          <p:spPr bwMode="auto">
            <a:xfrm>
              <a:off x="4998" y="2633"/>
              <a:ext cx="1289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  <a:latin typeface="Helvetica Neue"/>
                </a:rPr>
                <a:t>Node age (Host)</a:t>
              </a:r>
            </a:p>
          </p:txBody>
        </p:sp>
      </p:grpSp>
      <p:grpSp>
        <p:nvGrpSpPr>
          <p:cNvPr id="20485" name="Group 140"/>
          <p:cNvGrpSpPr>
            <a:grpSpLocks/>
          </p:cNvGrpSpPr>
          <p:nvPr/>
        </p:nvGrpSpPr>
        <p:grpSpPr bwMode="auto">
          <a:xfrm>
            <a:off x="144463" y="4119563"/>
            <a:ext cx="6757987" cy="1490662"/>
            <a:chOff x="91" y="2595"/>
            <a:chExt cx="4257" cy="939"/>
          </a:xfrm>
        </p:grpSpPr>
        <p:sp>
          <p:nvSpPr>
            <p:cNvPr id="1051789" name="Rectangle 141"/>
            <p:cNvSpPr>
              <a:spLocks noChangeArrowheads="1"/>
            </p:cNvSpPr>
            <p:nvPr/>
          </p:nvSpPr>
          <p:spPr bwMode="auto">
            <a:xfrm>
              <a:off x="122" y="2595"/>
              <a:ext cx="7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MRCA pair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20487" name="Rectangle 142"/>
            <p:cNvSpPr>
              <a:spLocks noChangeArrowheads="1"/>
            </p:cNvSpPr>
            <p:nvPr/>
          </p:nvSpPr>
          <p:spPr bwMode="auto">
            <a:xfrm>
              <a:off x="1471" y="2595"/>
              <a:ext cx="25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Helvetica Neue"/>
                </a:rPr>
                <a:t>Pairs of H and E  taxon pairs</a:t>
              </a:r>
            </a:p>
          </p:txBody>
        </p:sp>
        <p:sp>
          <p:nvSpPr>
            <p:cNvPr id="1051791" name="Rectangle 143"/>
            <p:cNvSpPr>
              <a:spLocks noChangeArrowheads="1"/>
            </p:cNvSpPr>
            <p:nvPr/>
          </p:nvSpPr>
          <p:spPr bwMode="auto">
            <a:xfrm>
              <a:off x="357" y="2891"/>
              <a:ext cx="3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(E,e)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92" name="Rectangle 144"/>
            <p:cNvSpPr>
              <a:spLocks noChangeArrowheads="1"/>
            </p:cNvSpPr>
            <p:nvPr/>
          </p:nvSpPr>
          <p:spPr bwMode="auto">
            <a:xfrm>
              <a:off x="2320" y="2891"/>
              <a:ext cx="7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((A,B),(a,b))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93" name="Rectangle 145"/>
            <p:cNvSpPr>
              <a:spLocks noChangeArrowheads="1"/>
            </p:cNvSpPr>
            <p:nvPr/>
          </p:nvSpPr>
          <p:spPr bwMode="auto">
            <a:xfrm>
              <a:off x="379" y="311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(F,f)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94" name="Rectangle 146"/>
            <p:cNvSpPr>
              <a:spLocks noChangeArrowheads="1"/>
            </p:cNvSpPr>
            <p:nvPr/>
          </p:nvSpPr>
          <p:spPr bwMode="auto">
            <a:xfrm>
              <a:off x="2320" y="3116"/>
              <a:ext cx="7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((C,D),(c,d))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95" name="Rectangle 147"/>
            <p:cNvSpPr>
              <a:spLocks noChangeArrowheads="1"/>
            </p:cNvSpPr>
            <p:nvPr/>
          </p:nvSpPr>
          <p:spPr bwMode="auto">
            <a:xfrm>
              <a:off x="342" y="3342"/>
              <a:ext cx="3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(G,g)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96" name="Rectangle 148"/>
            <p:cNvSpPr>
              <a:spLocks noChangeArrowheads="1"/>
            </p:cNvSpPr>
            <p:nvPr/>
          </p:nvSpPr>
          <p:spPr bwMode="auto">
            <a:xfrm>
              <a:off x="947" y="3342"/>
              <a:ext cx="34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((A,C),(a,c)), ((A,D),(a,d)), ((B,C),(b,c)), ((B,D),(b,d))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51797" name="Line 149"/>
            <p:cNvSpPr>
              <a:spLocks noChangeShapeType="1"/>
            </p:cNvSpPr>
            <p:nvPr/>
          </p:nvSpPr>
          <p:spPr bwMode="auto">
            <a:xfrm>
              <a:off x="91" y="2820"/>
              <a:ext cx="4257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MRCALink on incongruent trees</a:t>
            </a:r>
          </a:p>
        </p:txBody>
      </p:sp>
      <p:sp>
        <p:nvSpPr>
          <p:cNvPr id="1110019" name="Rectangle 1027"/>
          <p:cNvSpPr>
            <a:spLocks noChangeArrowheads="1"/>
          </p:cNvSpPr>
          <p:nvPr/>
        </p:nvSpPr>
        <p:spPr bwMode="auto">
          <a:xfrm>
            <a:off x="2562225" y="4168775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Times" pitchFamily="27" charset="0"/>
            </a:endParaRPr>
          </a:p>
        </p:txBody>
      </p:sp>
      <p:sp>
        <p:nvSpPr>
          <p:cNvPr id="1110020" name="Rectangle 1028"/>
          <p:cNvSpPr>
            <a:spLocks noChangeArrowheads="1"/>
          </p:cNvSpPr>
          <p:nvPr/>
        </p:nvSpPr>
        <p:spPr bwMode="auto">
          <a:xfrm>
            <a:off x="3203575" y="4168775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Times" pitchFamily="27" charset="0"/>
            </a:endParaRPr>
          </a:p>
        </p:txBody>
      </p:sp>
      <p:sp>
        <p:nvSpPr>
          <p:cNvPr id="1110021" name="Rectangle 1029"/>
          <p:cNvSpPr>
            <a:spLocks noChangeArrowheads="1"/>
          </p:cNvSpPr>
          <p:nvPr/>
        </p:nvSpPr>
        <p:spPr bwMode="auto">
          <a:xfrm>
            <a:off x="3332163" y="4168775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Times" pitchFamily="27" charset="0"/>
            </a:endParaRPr>
          </a:p>
        </p:txBody>
      </p:sp>
      <p:sp>
        <p:nvSpPr>
          <p:cNvPr id="1110022" name="Rectangle 1030"/>
          <p:cNvSpPr>
            <a:spLocks noChangeArrowheads="1"/>
          </p:cNvSpPr>
          <p:nvPr/>
        </p:nvSpPr>
        <p:spPr bwMode="auto">
          <a:xfrm>
            <a:off x="3721100" y="4168775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Times" pitchFamily="27" charset="0"/>
            </a:endParaRPr>
          </a:p>
        </p:txBody>
      </p:sp>
      <p:grpSp>
        <p:nvGrpSpPr>
          <p:cNvPr id="21511" name="Group 1031"/>
          <p:cNvGrpSpPr>
            <a:grpSpLocks/>
          </p:cNvGrpSpPr>
          <p:nvPr/>
        </p:nvGrpSpPr>
        <p:grpSpPr bwMode="auto">
          <a:xfrm>
            <a:off x="452438" y="1784350"/>
            <a:ext cx="5730875" cy="1914525"/>
            <a:chOff x="49" y="1612"/>
            <a:chExt cx="3610" cy="1206"/>
          </a:xfrm>
        </p:grpSpPr>
        <p:sp>
          <p:nvSpPr>
            <p:cNvPr id="1110024" name="Line 1032"/>
            <p:cNvSpPr>
              <a:spLocks noChangeShapeType="1"/>
            </p:cNvSpPr>
            <p:nvPr/>
          </p:nvSpPr>
          <p:spPr bwMode="auto">
            <a:xfrm flipV="1">
              <a:off x="1140" y="2139"/>
              <a:ext cx="264" cy="2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25" name="Line 1033"/>
            <p:cNvSpPr>
              <a:spLocks noChangeShapeType="1"/>
            </p:cNvSpPr>
            <p:nvPr/>
          </p:nvSpPr>
          <p:spPr bwMode="auto">
            <a:xfrm>
              <a:off x="357" y="2136"/>
              <a:ext cx="264" cy="2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26" name="Freeform 1034"/>
            <p:cNvSpPr>
              <a:spLocks/>
            </p:cNvSpPr>
            <p:nvPr/>
          </p:nvSpPr>
          <p:spPr bwMode="auto">
            <a:xfrm>
              <a:off x="94" y="1612"/>
              <a:ext cx="1571" cy="787"/>
            </a:xfrm>
            <a:custGeom>
              <a:avLst/>
              <a:gdLst/>
              <a:ahLst/>
              <a:cxnLst>
                <a:cxn ang="0">
                  <a:pos x="0" y="626"/>
                </a:cxn>
                <a:cxn ang="0">
                  <a:pos x="209" y="417"/>
                </a:cxn>
                <a:cxn ang="0">
                  <a:pos x="625" y="0"/>
                </a:cxn>
                <a:cxn ang="0">
                  <a:pos x="1042" y="417"/>
                </a:cxn>
                <a:cxn ang="0">
                  <a:pos x="1250" y="626"/>
                </a:cxn>
              </a:cxnLst>
              <a:rect l="0" t="0" r="r" b="b"/>
              <a:pathLst>
                <a:path w="1250" h="626">
                  <a:moveTo>
                    <a:pt x="0" y="626"/>
                  </a:moveTo>
                  <a:lnTo>
                    <a:pt x="209" y="417"/>
                  </a:lnTo>
                  <a:lnTo>
                    <a:pt x="625" y="0"/>
                  </a:lnTo>
                  <a:lnTo>
                    <a:pt x="1042" y="417"/>
                  </a:lnTo>
                  <a:lnTo>
                    <a:pt x="1250" y="6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27" name="Rectangle 1035"/>
            <p:cNvSpPr>
              <a:spLocks noChangeArrowheads="1"/>
            </p:cNvSpPr>
            <p:nvPr/>
          </p:nvSpPr>
          <p:spPr bwMode="auto">
            <a:xfrm>
              <a:off x="49" y="2404"/>
              <a:ext cx="1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A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28" name="Rectangle 1036"/>
            <p:cNvSpPr>
              <a:spLocks noChangeArrowheads="1"/>
            </p:cNvSpPr>
            <p:nvPr/>
          </p:nvSpPr>
          <p:spPr bwMode="auto">
            <a:xfrm>
              <a:off x="576" y="2404"/>
              <a:ext cx="1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B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29" name="Rectangle 1037"/>
            <p:cNvSpPr>
              <a:spLocks noChangeArrowheads="1"/>
            </p:cNvSpPr>
            <p:nvPr/>
          </p:nvSpPr>
          <p:spPr bwMode="auto">
            <a:xfrm>
              <a:off x="309" y="2165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E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30" name="Rectangle 1038"/>
            <p:cNvSpPr>
              <a:spLocks noChangeArrowheads="1"/>
            </p:cNvSpPr>
            <p:nvPr/>
          </p:nvSpPr>
          <p:spPr bwMode="auto">
            <a:xfrm>
              <a:off x="1367" y="2165"/>
              <a:ext cx="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F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31" name="Rectangle 1039"/>
            <p:cNvSpPr>
              <a:spLocks noChangeArrowheads="1"/>
            </p:cNvSpPr>
            <p:nvPr/>
          </p:nvSpPr>
          <p:spPr bwMode="auto">
            <a:xfrm>
              <a:off x="826" y="1661"/>
              <a:ext cx="1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G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32" name="Rectangle 1040"/>
            <p:cNvSpPr>
              <a:spLocks noChangeArrowheads="1"/>
            </p:cNvSpPr>
            <p:nvPr/>
          </p:nvSpPr>
          <p:spPr bwMode="auto">
            <a:xfrm>
              <a:off x="1081" y="2404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C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33" name="Rectangle 1041"/>
            <p:cNvSpPr>
              <a:spLocks noChangeArrowheads="1"/>
            </p:cNvSpPr>
            <p:nvPr/>
          </p:nvSpPr>
          <p:spPr bwMode="auto">
            <a:xfrm>
              <a:off x="1636" y="2404"/>
              <a:ext cx="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D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34" name="Rectangle 1042"/>
            <p:cNvSpPr>
              <a:spLocks noChangeArrowheads="1"/>
            </p:cNvSpPr>
            <p:nvPr/>
          </p:nvSpPr>
          <p:spPr bwMode="auto">
            <a:xfrm>
              <a:off x="550" y="2626"/>
              <a:ext cx="6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Host tree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35" name="Line 1043"/>
            <p:cNvSpPr>
              <a:spLocks noChangeShapeType="1"/>
            </p:cNvSpPr>
            <p:nvPr/>
          </p:nvSpPr>
          <p:spPr bwMode="auto">
            <a:xfrm>
              <a:off x="2284" y="2136"/>
              <a:ext cx="263" cy="2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36" name="Freeform 1044"/>
            <p:cNvSpPr>
              <a:spLocks/>
            </p:cNvSpPr>
            <p:nvPr/>
          </p:nvSpPr>
          <p:spPr bwMode="auto">
            <a:xfrm>
              <a:off x="2022" y="1612"/>
              <a:ext cx="1571" cy="787"/>
            </a:xfrm>
            <a:custGeom>
              <a:avLst/>
              <a:gdLst/>
              <a:ahLst/>
              <a:cxnLst>
                <a:cxn ang="0">
                  <a:pos x="0" y="626"/>
                </a:cxn>
                <a:cxn ang="0">
                  <a:pos x="208" y="417"/>
                </a:cxn>
                <a:cxn ang="0">
                  <a:pos x="625" y="0"/>
                </a:cxn>
                <a:cxn ang="0">
                  <a:pos x="1042" y="417"/>
                </a:cxn>
                <a:cxn ang="0">
                  <a:pos x="1250" y="626"/>
                </a:cxn>
              </a:cxnLst>
              <a:rect l="0" t="0" r="r" b="b"/>
              <a:pathLst>
                <a:path w="1250" h="626">
                  <a:moveTo>
                    <a:pt x="0" y="626"/>
                  </a:moveTo>
                  <a:lnTo>
                    <a:pt x="208" y="417"/>
                  </a:lnTo>
                  <a:lnTo>
                    <a:pt x="625" y="0"/>
                  </a:lnTo>
                  <a:lnTo>
                    <a:pt x="1042" y="417"/>
                  </a:lnTo>
                  <a:lnTo>
                    <a:pt x="1250" y="6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37" name="Rectangle 1045"/>
            <p:cNvSpPr>
              <a:spLocks noChangeArrowheads="1"/>
            </p:cNvSpPr>
            <p:nvPr/>
          </p:nvSpPr>
          <p:spPr bwMode="auto">
            <a:xfrm>
              <a:off x="2004" y="2404"/>
              <a:ext cx="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a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38" name="Rectangle 1046"/>
            <p:cNvSpPr>
              <a:spLocks noChangeArrowheads="1"/>
            </p:cNvSpPr>
            <p:nvPr/>
          </p:nvSpPr>
          <p:spPr bwMode="auto">
            <a:xfrm>
              <a:off x="2502" y="2404"/>
              <a:ext cx="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b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39" name="Rectangle 1047"/>
            <p:cNvSpPr>
              <a:spLocks noChangeArrowheads="1"/>
            </p:cNvSpPr>
            <p:nvPr/>
          </p:nvSpPr>
          <p:spPr bwMode="auto">
            <a:xfrm>
              <a:off x="2238" y="2165"/>
              <a:ext cx="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e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40" name="Rectangle 1048"/>
            <p:cNvSpPr>
              <a:spLocks noChangeArrowheads="1"/>
            </p:cNvSpPr>
            <p:nvPr/>
          </p:nvSpPr>
          <p:spPr bwMode="auto">
            <a:xfrm>
              <a:off x="2507" y="1893"/>
              <a:ext cx="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f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41" name="Rectangle 1049"/>
            <p:cNvSpPr>
              <a:spLocks noChangeArrowheads="1"/>
            </p:cNvSpPr>
            <p:nvPr/>
          </p:nvSpPr>
          <p:spPr bwMode="auto">
            <a:xfrm>
              <a:off x="2762" y="1661"/>
              <a:ext cx="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g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42" name="Rectangle 1050"/>
            <p:cNvSpPr>
              <a:spLocks noChangeArrowheads="1"/>
            </p:cNvSpPr>
            <p:nvPr/>
          </p:nvSpPr>
          <p:spPr bwMode="auto">
            <a:xfrm>
              <a:off x="3035" y="2404"/>
              <a:ext cx="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c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43" name="Rectangle 1051"/>
            <p:cNvSpPr>
              <a:spLocks noChangeArrowheads="1"/>
            </p:cNvSpPr>
            <p:nvPr/>
          </p:nvSpPr>
          <p:spPr bwMode="auto">
            <a:xfrm>
              <a:off x="3564" y="2404"/>
              <a:ext cx="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d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44" name="Rectangle 1052"/>
            <p:cNvSpPr>
              <a:spLocks noChangeArrowheads="1"/>
            </p:cNvSpPr>
            <p:nvPr/>
          </p:nvSpPr>
          <p:spPr bwMode="auto">
            <a:xfrm>
              <a:off x="2238" y="2626"/>
              <a:ext cx="10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Endophyte tree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45" name="Line 1053"/>
            <p:cNvSpPr>
              <a:spLocks noChangeShapeType="1"/>
            </p:cNvSpPr>
            <p:nvPr/>
          </p:nvSpPr>
          <p:spPr bwMode="auto">
            <a:xfrm flipH="1" flipV="1">
              <a:off x="2557" y="1874"/>
              <a:ext cx="523" cy="5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21512" name="Group 1073"/>
          <p:cNvGrpSpPr>
            <a:grpSpLocks/>
          </p:cNvGrpSpPr>
          <p:nvPr/>
        </p:nvGrpSpPr>
        <p:grpSpPr bwMode="auto">
          <a:xfrm>
            <a:off x="708025" y="4121150"/>
            <a:ext cx="4991100" cy="1682750"/>
            <a:chOff x="1567" y="2595"/>
            <a:chExt cx="3144" cy="1060"/>
          </a:xfrm>
        </p:grpSpPr>
        <p:sp>
          <p:nvSpPr>
            <p:cNvPr id="1110066" name="Rectangle 1074"/>
            <p:cNvSpPr>
              <a:spLocks noChangeArrowheads="1"/>
            </p:cNvSpPr>
            <p:nvPr/>
          </p:nvSpPr>
          <p:spPr bwMode="auto">
            <a:xfrm>
              <a:off x="1593" y="2595"/>
              <a:ext cx="7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MRCA pair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21526" name="Rectangle 1075"/>
            <p:cNvSpPr>
              <a:spLocks noChangeArrowheads="1"/>
            </p:cNvSpPr>
            <p:nvPr/>
          </p:nvSpPr>
          <p:spPr bwMode="auto">
            <a:xfrm>
              <a:off x="2654" y="2595"/>
              <a:ext cx="20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  <a:latin typeface="Helvetica Neue"/>
                </a:rPr>
                <a:t>Pairs of H and E  taxon pairs</a:t>
              </a:r>
            </a:p>
          </p:txBody>
        </p:sp>
        <p:sp>
          <p:nvSpPr>
            <p:cNvPr id="1110068" name="Rectangle 1076"/>
            <p:cNvSpPr>
              <a:spLocks noChangeArrowheads="1"/>
            </p:cNvSpPr>
            <p:nvPr/>
          </p:nvSpPr>
          <p:spPr bwMode="auto">
            <a:xfrm>
              <a:off x="1798" y="2814"/>
              <a:ext cx="3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(E,e)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69" name="Rectangle 1077"/>
            <p:cNvSpPr>
              <a:spLocks noChangeArrowheads="1"/>
            </p:cNvSpPr>
            <p:nvPr/>
          </p:nvSpPr>
          <p:spPr bwMode="auto">
            <a:xfrm>
              <a:off x="3262" y="2814"/>
              <a:ext cx="7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((A,B),(a,b))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70" name="Rectangle 1078"/>
            <p:cNvSpPr>
              <a:spLocks noChangeArrowheads="1"/>
            </p:cNvSpPr>
            <p:nvPr/>
          </p:nvSpPr>
          <p:spPr bwMode="auto">
            <a:xfrm>
              <a:off x="1798" y="3028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(G,f)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71" name="Rectangle 1079"/>
            <p:cNvSpPr>
              <a:spLocks noChangeArrowheads="1"/>
            </p:cNvSpPr>
            <p:nvPr/>
          </p:nvSpPr>
          <p:spPr bwMode="auto">
            <a:xfrm>
              <a:off x="3262" y="3463"/>
              <a:ext cx="7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((C,D),(c,d))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72" name="Rectangle 1080"/>
            <p:cNvSpPr>
              <a:spLocks noChangeArrowheads="1"/>
            </p:cNvSpPr>
            <p:nvPr/>
          </p:nvSpPr>
          <p:spPr bwMode="auto">
            <a:xfrm>
              <a:off x="1798" y="3245"/>
              <a:ext cx="3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(G,g)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73" name="Rectangle 1081"/>
            <p:cNvSpPr>
              <a:spLocks noChangeArrowheads="1"/>
            </p:cNvSpPr>
            <p:nvPr/>
          </p:nvSpPr>
          <p:spPr bwMode="auto">
            <a:xfrm>
              <a:off x="2804" y="3245"/>
              <a:ext cx="16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((A,D),(a,d)), ((B,D),(b,d))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74" name="Rectangle 1082"/>
            <p:cNvSpPr>
              <a:spLocks noChangeArrowheads="1"/>
            </p:cNvSpPr>
            <p:nvPr/>
          </p:nvSpPr>
          <p:spPr bwMode="auto">
            <a:xfrm>
              <a:off x="1798" y="3463"/>
              <a:ext cx="3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(F,g)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75" name="Rectangle 1083"/>
            <p:cNvSpPr>
              <a:spLocks noChangeArrowheads="1"/>
            </p:cNvSpPr>
            <p:nvPr/>
          </p:nvSpPr>
          <p:spPr bwMode="auto">
            <a:xfrm>
              <a:off x="2804" y="3028"/>
              <a:ext cx="16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((A,C),(a,c)), ((B,C),(b,c))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76" name="Line 1084"/>
            <p:cNvSpPr>
              <a:spLocks noChangeShapeType="1"/>
            </p:cNvSpPr>
            <p:nvPr/>
          </p:nvSpPr>
          <p:spPr bwMode="auto">
            <a:xfrm>
              <a:off x="1567" y="2793"/>
              <a:ext cx="3144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21513" name="Group 1107"/>
          <p:cNvGrpSpPr>
            <a:grpSpLocks/>
          </p:cNvGrpSpPr>
          <p:nvPr/>
        </p:nvGrpSpPr>
        <p:grpSpPr bwMode="auto">
          <a:xfrm>
            <a:off x="7096125" y="1636713"/>
            <a:ext cx="2901950" cy="2976562"/>
            <a:chOff x="4470" y="743"/>
            <a:chExt cx="1828" cy="1875"/>
          </a:xfrm>
        </p:grpSpPr>
        <p:sp>
          <p:nvSpPr>
            <p:cNvPr id="1110058" name="Rectangle 1066"/>
            <p:cNvSpPr>
              <a:spLocks noChangeArrowheads="1"/>
            </p:cNvSpPr>
            <p:nvPr/>
          </p:nvSpPr>
          <p:spPr bwMode="auto">
            <a:xfrm>
              <a:off x="4711" y="743"/>
              <a:ext cx="1587" cy="158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21515" name="Text Box 1087"/>
            <p:cNvSpPr txBox="1">
              <a:spLocks noChangeArrowheads="1"/>
            </p:cNvSpPr>
            <p:nvPr/>
          </p:nvSpPr>
          <p:spPr bwMode="auto">
            <a:xfrm rot="-5400000">
              <a:off x="3933" y="1355"/>
              <a:ext cx="1325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  <a:latin typeface="Helvetica Neue"/>
                </a:rPr>
                <a:t>Node age (Endo)</a:t>
              </a:r>
            </a:p>
          </p:txBody>
        </p:sp>
        <p:sp>
          <p:nvSpPr>
            <p:cNvPr id="21516" name="Text Box 1088"/>
            <p:cNvSpPr txBox="1">
              <a:spLocks noChangeArrowheads="1"/>
            </p:cNvSpPr>
            <p:nvPr/>
          </p:nvSpPr>
          <p:spPr bwMode="auto">
            <a:xfrm>
              <a:off x="5009" y="2366"/>
              <a:ext cx="1289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  <a:latin typeface="Helvetica Neue"/>
                </a:rPr>
                <a:t>Node age (Host)</a:t>
              </a:r>
            </a:p>
          </p:txBody>
        </p:sp>
        <p:sp>
          <p:nvSpPr>
            <p:cNvPr id="1110086" name="Rectangle 1094"/>
            <p:cNvSpPr>
              <a:spLocks noChangeArrowheads="1"/>
            </p:cNvSpPr>
            <p:nvPr/>
          </p:nvSpPr>
          <p:spPr bwMode="auto">
            <a:xfrm>
              <a:off x="5283" y="1714"/>
              <a:ext cx="3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(E,e)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87" name="Rectangle 1095"/>
            <p:cNvSpPr>
              <a:spLocks noChangeArrowheads="1"/>
            </p:cNvSpPr>
            <p:nvPr/>
          </p:nvSpPr>
          <p:spPr bwMode="auto">
            <a:xfrm>
              <a:off x="5627" y="1425"/>
              <a:ext cx="29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(G,f)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88" name="Rectangle 1096"/>
            <p:cNvSpPr>
              <a:spLocks noChangeArrowheads="1"/>
            </p:cNvSpPr>
            <p:nvPr/>
          </p:nvSpPr>
          <p:spPr bwMode="auto">
            <a:xfrm>
              <a:off x="5946" y="1128"/>
              <a:ext cx="3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Helvetica Neue" pitchFamily="25" charset="0"/>
                </a:rPr>
                <a:t>(</a:t>
              </a:r>
              <a:r>
                <a:rPr lang="en-US" sz="2000" dirty="0" err="1">
                  <a:solidFill>
                    <a:srgbClr val="000000"/>
                  </a:solidFill>
                  <a:latin typeface="Helvetica Neue" pitchFamily="25" charset="0"/>
                </a:rPr>
                <a:t>G,g</a:t>
              </a:r>
              <a:r>
                <a:rPr lang="en-US" sz="2000" dirty="0">
                  <a:solidFill>
                    <a:srgbClr val="000000"/>
                  </a:solidFill>
                  <a:latin typeface="Helvetica Neue" pitchFamily="25" charset="0"/>
                </a:rPr>
                <a:t>)</a:t>
              </a:r>
              <a:endPara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89" name="Oval 1097"/>
            <p:cNvSpPr>
              <a:spLocks noChangeArrowheads="1"/>
            </p:cNvSpPr>
            <p:nvPr/>
          </p:nvSpPr>
          <p:spPr bwMode="auto">
            <a:xfrm>
              <a:off x="5229" y="1044"/>
              <a:ext cx="54" cy="5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90" name="Oval 1098"/>
            <p:cNvSpPr>
              <a:spLocks noChangeArrowheads="1"/>
            </p:cNvSpPr>
            <p:nvPr/>
          </p:nvSpPr>
          <p:spPr bwMode="auto">
            <a:xfrm>
              <a:off x="5229" y="1757"/>
              <a:ext cx="54" cy="5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91" name="Oval 1099"/>
            <p:cNvSpPr>
              <a:spLocks noChangeArrowheads="1"/>
            </p:cNvSpPr>
            <p:nvPr/>
          </p:nvSpPr>
          <p:spPr bwMode="auto">
            <a:xfrm>
              <a:off x="5947" y="1053"/>
              <a:ext cx="54" cy="5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92" name="Oval 1100"/>
            <p:cNvSpPr>
              <a:spLocks noChangeArrowheads="1"/>
            </p:cNvSpPr>
            <p:nvPr/>
          </p:nvSpPr>
          <p:spPr bwMode="auto">
            <a:xfrm>
              <a:off x="5937" y="1480"/>
              <a:ext cx="54" cy="5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110095" name="Rectangle 1103"/>
            <p:cNvSpPr>
              <a:spLocks noChangeArrowheads="1"/>
            </p:cNvSpPr>
            <p:nvPr/>
          </p:nvSpPr>
          <p:spPr bwMode="auto">
            <a:xfrm>
              <a:off x="5287" y="1031"/>
              <a:ext cx="28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(F,g)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0"/>
            <a:ext cx="9837738" cy="1200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Apply </a:t>
            </a:r>
            <a:r>
              <a:rPr lang="en-US" dirty="0" err="1" smtClean="0"/>
              <a:t>MRCALink</a:t>
            </a:r>
            <a:r>
              <a:rPr lang="en-US" dirty="0" smtClean="0"/>
              <a:t> to Pooideae-epichloae</a:t>
            </a:r>
            <a:endParaRPr lang="en-US" dirty="0"/>
          </a:p>
        </p:txBody>
      </p:sp>
      <p:pic>
        <p:nvPicPr>
          <p:cNvPr id="22531" name="Picture 200" descr="Coevolution figure.pc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1200150"/>
            <a:ext cx="74501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2"/>
          <p:cNvGrpSpPr>
            <a:grpSpLocks/>
          </p:cNvGrpSpPr>
          <p:nvPr/>
        </p:nvGrpSpPr>
        <p:grpSpPr bwMode="auto">
          <a:xfrm>
            <a:off x="579438" y="1733550"/>
            <a:ext cx="4276725" cy="4514850"/>
            <a:chOff x="365" y="1092"/>
            <a:chExt cx="2694" cy="2844"/>
          </a:xfrm>
        </p:grpSpPr>
        <p:sp>
          <p:nvSpPr>
            <p:cNvPr id="1022980" name="Rectangle 4"/>
            <p:cNvSpPr>
              <a:spLocks noChangeArrowheads="1"/>
            </p:cNvSpPr>
            <p:nvPr/>
          </p:nvSpPr>
          <p:spPr bwMode="auto">
            <a:xfrm>
              <a:off x="847" y="1154"/>
              <a:ext cx="2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Helvetica Neue" pitchFamily="25" charset="0"/>
                </a:rPr>
                <a:t>Full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81" name="Line 5"/>
            <p:cNvSpPr>
              <a:spLocks noChangeShapeType="1"/>
            </p:cNvSpPr>
            <p:nvPr/>
          </p:nvSpPr>
          <p:spPr bwMode="auto">
            <a:xfrm>
              <a:off x="820" y="1480"/>
              <a:ext cx="2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82" name="Freeform 6"/>
            <p:cNvSpPr>
              <a:spLocks/>
            </p:cNvSpPr>
            <p:nvPr/>
          </p:nvSpPr>
          <p:spPr bwMode="auto">
            <a:xfrm>
              <a:off x="2787" y="1639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83" name="Freeform 7"/>
            <p:cNvSpPr>
              <a:spLocks/>
            </p:cNvSpPr>
            <p:nvPr/>
          </p:nvSpPr>
          <p:spPr bwMode="auto">
            <a:xfrm>
              <a:off x="2784" y="1639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84" name="Freeform 8"/>
            <p:cNvSpPr>
              <a:spLocks/>
            </p:cNvSpPr>
            <p:nvPr/>
          </p:nvSpPr>
          <p:spPr bwMode="auto">
            <a:xfrm>
              <a:off x="827" y="1480"/>
              <a:ext cx="32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85" name="Freeform 9"/>
            <p:cNvSpPr>
              <a:spLocks/>
            </p:cNvSpPr>
            <p:nvPr/>
          </p:nvSpPr>
          <p:spPr bwMode="auto">
            <a:xfrm>
              <a:off x="824" y="1477"/>
              <a:ext cx="31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86" name="Freeform 10"/>
            <p:cNvSpPr>
              <a:spLocks/>
            </p:cNvSpPr>
            <p:nvPr/>
          </p:nvSpPr>
          <p:spPr bwMode="auto">
            <a:xfrm>
              <a:off x="1071" y="1480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87" name="Freeform 11"/>
            <p:cNvSpPr>
              <a:spLocks/>
            </p:cNvSpPr>
            <p:nvPr/>
          </p:nvSpPr>
          <p:spPr bwMode="auto">
            <a:xfrm>
              <a:off x="1071" y="1477"/>
              <a:ext cx="31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88" name="Freeform 12"/>
            <p:cNvSpPr>
              <a:spLocks/>
            </p:cNvSpPr>
            <p:nvPr/>
          </p:nvSpPr>
          <p:spPr bwMode="auto">
            <a:xfrm>
              <a:off x="1332" y="1971"/>
              <a:ext cx="35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89" name="Freeform 13"/>
            <p:cNvSpPr>
              <a:spLocks/>
            </p:cNvSpPr>
            <p:nvPr/>
          </p:nvSpPr>
          <p:spPr bwMode="auto">
            <a:xfrm>
              <a:off x="1332" y="1967"/>
              <a:ext cx="32" cy="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1"/>
                </a:cxn>
                <a:cxn ang="0">
                  <a:pos x="8" y="21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8" h="21">
                  <a:moveTo>
                    <a:pt x="8" y="0"/>
                  </a:moveTo>
                  <a:lnTo>
                    <a:pt x="18" y="11"/>
                  </a:lnTo>
                  <a:lnTo>
                    <a:pt x="8" y="21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90" name="Freeform 14"/>
            <p:cNvSpPr>
              <a:spLocks/>
            </p:cNvSpPr>
            <p:nvPr/>
          </p:nvSpPr>
          <p:spPr bwMode="auto">
            <a:xfrm>
              <a:off x="863" y="1971"/>
              <a:ext cx="35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91" name="Freeform 15"/>
            <p:cNvSpPr>
              <a:spLocks/>
            </p:cNvSpPr>
            <p:nvPr/>
          </p:nvSpPr>
          <p:spPr bwMode="auto">
            <a:xfrm>
              <a:off x="859" y="1967"/>
              <a:ext cx="35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92" name="Freeform 16"/>
            <p:cNvSpPr>
              <a:spLocks/>
            </p:cNvSpPr>
            <p:nvPr/>
          </p:nvSpPr>
          <p:spPr bwMode="auto">
            <a:xfrm>
              <a:off x="1071" y="1480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93" name="Freeform 17"/>
            <p:cNvSpPr>
              <a:spLocks/>
            </p:cNvSpPr>
            <p:nvPr/>
          </p:nvSpPr>
          <p:spPr bwMode="auto">
            <a:xfrm>
              <a:off x="1071" y="1477"/>
              <a:ext cx="31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94" name="Freeform 18"/>
            <p:cNvSpPr>
              <a:spLocks/>
            </p:cNvSpPr>
            <p:nvPr/>
          </p:nvSpPr>
          <p:spPr bwMode="auto">
            <a:xfrm>
              <a:off x="1071" y="2812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95" name="Freeform 19"/>
            <p:cNvSpPr>
              <a:spLocks/>
            </p:cNvSpPr>
            <p:nvPr/>
          </p:nvSpPr>
          <p:spPr bwMode="auto">
            <a:xfrm>
              <a:off x="1071" y="2809"/>
              <a:ext cx="31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96" name="Freeform 20"/>
            <p:cNvSpPr>
              <a:spLocks/>
            </p:cNvSpPr>
            <p:nvPr/>
          </p:nvSpPr>
          <p:spPr bwMode="auto">
            <a:xfrm>
              <a:off x="1071" y="2392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97" name="Freeform 21"/>
            <p:cNvSpPr>
              <a:spLocks/>
            </p:cNvSpPr>
            <p:nvPr/>
          </p:nvSpPr>
          <p:spPr bwMode="auto">
            <a:xfrm>
              <a:off x="1071" y="2389"/>
              <a:ext cx="31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98" name="Freeform 22"/>
            <p:cNvSpPr>
              <a:spLocks/>
            </p:cNvSpPr>
            <p:nvPr/>
          </p:nvSpPr>
          <p:spPr bwMode="auto">
            <a:xfrm>
              <a:off x="937" y="3116"/>
              <a:ext cx="35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2999" name="Freeform 23"/>
            <p:cNvSpPr>
              <a:spLocks/>
            </p:cNvSpPr>
            <p:nvPr/>
          </p:nvSpPr>
          <p:spPr bwMode="auto">
            <a:xfrm>
              <a:off x="933" y="3112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00" name="Freeform 24"/>
            <p:cNvSpPr>
              <a:spLocks/>
            </p:cNvSpPr>
            <p:nvPr/>
          </p:nvSpPr>
          <p:spPr bwMode="auto">
            <a:xfrm>
              <a:off x="937" y="1971"/>
              <a:ext cx="35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01" name="Freeform 25"/>
            <p:cNvSpPr>
              <a:spLocks/>
            </p:cNvSpPr>
            <p:nvPr/>
          </p:nvSpPr>
          <p:spPr bwMode="auto">
            <a:xfrm>
              <a:off x="933" y="1967"/>
              <a:ext cx="35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02" name="Freeform 26"/>
            <p:cNvSpPr>
              <a:spLocks/>
            </p:cNvSpPr>
            <p:nvPr/>
          </p:nvSpPr>
          <p:spPr bwMode="auto">
            <a:xfrm>
              <a:off x="993" y="3352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03" name="Freeform 27"/>
            <p:cNvSpPr>
              <a:spLocks/>
            </p:cNvSpPr>
            <p:nvPr/>
          </p:nvSpPr>
          <p:spPr bwMode="auto">
            <a:xfrm>
              <a:off x="990" y="3348"/>
              <a:ext cx="31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04" name="Freeform 28"/>
            <p:cNvSpPr>
              <a:spLocks/>
            </p:cNvSpPr>
            <p:nvPr/>
          </p:nvSpPr>
          <p:spPr bwMode="auto">
            <a:xfrm>
              <a:off x="1177" y="1480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05" name="Freeform 29"/>
            <p:cNvSpPr>
              <a:spLocks/>
            </p:cNvSpPr>
            <p:nvPr/>
          </p:nvSpPr>
          <p:spPr bwMode="auto">
            <a:xfrm>
              <a:off x="1173" y="1477"/>
              <a:ext cx="32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06" name="Freeform 30"/>
            <p:cNvSpPr>
              <a:spLocks/>
            </p:cNvSpPr>
            <p:nvPr/>
          </p:nvSpPr>
          <p:spPr bwMode="auto">
            <a:xfrm>
              <a:off x="1177" y="3024"/>
              <a:ext cx="31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07" name="Freeform 31"/>
            <p:cNvSpPr>
              <a:spLocks/>
            </p:cNvSpPr>
            <p:nvPr/>
          </p:nvSpPr>
          <p:spPr bwMode="auto">
            <a:xfrm>
              <a:off x="1173" y="3020"/>
              <a:ext cx="32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08" name="Freeform 32"/>
            <p:cNvSpPr>
              <a:spLocks/>
            </p:cNvSpPr>
            <p:nvPr/>
          </p:nvSpPr>
          <p:spPr bwMode="auto">
            <a:xfrm>
              <a:off x="1177" y="2392"/>
              <a:ext cx="31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09" name="Freeform 33"/>
            <p:cNvSpPr>
              <a:spLocks/>
            </p:cNvSpPr>
            <p:nvPr/>
          </p:nvSpPr>
          <p:spPr bwMode="auto">
            <a:xfrm>
              <a:off x="1173" y="2389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10" name="Freeform 34"/>
            <p:cNvSpPr>
              <a:spLocks/>
            </p:cNvSpPr>
            <p:nvPr/>
          </p:nvSpPr>
          <p:spPr bwMode="auto">
            <a:xfrm>
              <a:off x="898" y="2392"/>
              <a:ext cx="32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11" name="Freeform 35"/>
            <p:cNvSpPr>
              <a:spLocks/>
            </p:cNvSpPr>
            <p:nvPr/>
          </p:nvSpPr>
          <p:spPr bwMode="auto">
            <a:xfrm>
              <a:off x="894" y="2389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12" name="Freeform 36"/>
            <p:cNvSpPr>
              <a:spLocks/>
            </p:cNvSpPr>
            <p:nvPr/>
          </p:nvSpPr>
          <p:spPr bwMode="auto">
            <a:xfrm>
              <a:off x="1388" y="3116"/>
              <a:ext cx="32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13" name="Freeform 37"/>
            <p:cNvSpPr>
              <a:spLocks/>
            </p:cNvSpPr>
            <p:nvPr/>
          </p:nvSpPr>
          <p:spPr bwMode="auto">
            <a:xfrm>
              <a:off x="1385" y="3112"/>
              <a:ext cx="31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14" name="Freeform 38"/>
            <p:cNvSpPr>
              <a:spLocks/>
            </p:cNvSpPr>
            <p:nvPr/>
          </p:nvSpPr>
          <p:spPr bwMode="auto">
            <a:xfrm>
              <a:off x="1388" y="1971"/>
              <a:ext cx="32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1">
                  <a:moveTo>
                    <a:pt x="10" y="0"/>
                  </a:moveTo>
                  <a:lnTo>
                    <a:pt x="18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15" name="Freeform 39"/>
            <p:cNvSpPr>
              <a:spLocks/>
            </p:cNvSpPr>
            <p:nvPr/>
          </p:nvSpPr>
          <p:spPr bwMode="auto">
            <a:xfrm>
              <a:off x="1385" y="1967"/>
              <a:ext cx="31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</a:cxnLst>
              <a:rect l="0" t="0" r="r" b="b"/>
              <a:pathLst>
                <a:path w="18" h="21">
                  <a:moveTo>
                    <a:pt x="10" y="0"/>
                  </a:moveTo>
                  <a:lnTo>
                    <a:pt x="18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16" name="Freeform 40"/>
            <p:cNvSpPr>
              <a:spLocks/>
            </p:cNvSpPr>
            <p:nvPr/>
          </p:nvSpPr>
          <p:spPr bwMode="auto">
            <a:xfrm>
              <a:off x="1388" y="3211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17" name="Freeform 41"/>
            <p:cNvSpPr>
              <a:spLocks/>
            </p:cNvSpPr>
            <p:nvPr/>
          </p:nvSpPr>
          <p:spPr bwMode="auto">
            <a:xfrm>
              <a:off x="1385" y="3207"/>
              <a:ext cx="31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18" name="Freeform 42"/>
            <p:cNvSpPr>
              <a:spLocks/>
            </p:cNvSpPr>
            <p:nvPr/>
          </p:nvSpPr>
          <p:spPr bwMode="auto">
            <a:xfrm>
              <a:off x="1237" y="3468"/>
              <a:ext cx="31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19" name="Freeform 43"/>
            <p:cNvSpPr>
              <a:spLocks/>
            </p:cNvSpPr>
            <p:nvPr/>
          </p:nvSpPr>
          <p:spPr bwMode="auto">
            <a:xfrm>
              <a:off x="1233" y="3465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20" name="Freeform 44"/>
            <p:cNvSpPr>
              <a:spLocks/>
            </p:cNvSpPr>
            <p:nvPr/>
          </p:nvSpPr>
          <p:spPr bwMode="auto">
            <a:xfrm>
              <a:off x="1321" y="1480"/>
              <a:ext cx="36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21" name="Freeform 45"/>
            <p:cNvSpPr>
              <a:spLocks/>
            </p:cNvSpPr>
            <p:nvPr/>
          </p:nvSpPr>
          <p:spPr bwMode="auto">
            <a:xfrm>
              <a:off x="1318" y="1477"/>
              <a:ext cx="35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22" name="Freeform 46"/>
            <p:cNvSpPr>
              <a:spLocks/>
            </p:cNvSpPr>
            <p:nvPr/>
          </p:nvSpPr>
          <p:spPr bwMode="auto">
            <a:xfrm>
              <a:off x="1321" y="3024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23" name="Freeform 47"/>
            <p:cNvSpPr>
              <a:spLocks/>
            </p:cNvSpPr>
            <p:nvPr/>
          </p:nvSpPr>
          <p:spPr bwMode="auto">
            <a:xfrm>
              <a:off x="1318" y="3020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24" name="Freeform 48"/>
            <p:cNvSpPr>
              <a:spLocks/>
            </p:cNvSpPr>
            <p:nvPr/>
          </p:nvSpPr>
          <p:spPr bwMode="auto">
            <a:xfrm>
              <a:off x="1321" y="2392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25" name="Freeform 49"/>
            <p:cNvSpPr>
              <a:spLocks/>
            </p:cNvSpPr>
            <p:nvPr/>
          </p:nvSpPr>
          <p:spPr bwMode="auto">
            <a:xfrm>
              <a:off x="1318" y="2389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26" name="Freeform 50"/>
            <p:cNvSpPr>
              <a:spLocks/>
            </p:cNvSpPr>
            <p:nvPr/>
          </p:nvSpPr>
          <p:spPr bwMode="auto">
            <a:xfrm>
              <a:off x="1321" y="3024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27" name="Freeform 51"/>
            <p:cNvSpPr>
              <a:spLocks/>
            </p:cNvSpPr>
            <p:nvPr/>
          </p:nvSpPr>
          <p:spPr bwMode="auto">
            <a:xfrm>
              <a:off x="1318" y="3020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28" name="Freeform 52"/>
            <p:cNvSpPr>
              <a:spLocks/>
            </p:cNvSpPr>
            <p:nvPr/>
          </p:nvSpPr>
          <p:spPr bwMode="auto">
            <a:xfrm>
              <a:off x="1311" y="2223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29" name="Freeform 53"/>
            <p:cNvSpPr>
              <a:spLocks/>
            </p:cNvSpPr>
            <p:nvPr/>
          </p:nvSpPr>
          <p:spPr bwMode="auto">
            <a:xfrm>
              <a:off x="1311" y="2219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30" name="Freeform 54"/>
            <p:cNvSpPr>
              <a:spLocks/>
            </p:cNvSpPr>
            <p:nvPr/>
          </p:nvSpPr>
          <p:spPr bwMode="auto">
            <a:xfrm>
              <a:off x="1469" y="1971"/>
              <a:ext cx="32" cy="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1"/>
                </a:cxn>
                <a:cxn ang="0">
                  <a:pos x="8" y="21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1">
                  <a:moveTo>
                    <a:pt x="8" y="0"/>
                  </a:moveTo>
                  <a:lnTo>
                    <a:pt x="18" y="11"/>
                  </a:lnTo>
                  <a:lnTo>
                    <a:pt x="8" y="21"/>
                  </a:lnTo>
                  <a:lnTo>
                    <a:pt x="0" y="1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31" name="Freeform 55"/>
            <p:cNvSpPr>
              <a:spLocks/>
            </p:cNvSpPr>
            <p:nvPr/>
          </p:nvSpPr>
          <p:spPr bwMode="auto">
            <a:xfrm>
              <a:off x="1466" y="1967"/>
              <a:ext cx="32" cy="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1"/>
                </a:cxn>
                <a:cxn ang="0">
                  <a:pos x="8" y="21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8" h="21">
                  <a:moveTo>
                    <a:pt x="8" y="0"/>
                  </a:moveTo>
                  <a:lnTo>
                    <a:pt x="18" y="11"/>
                  </a:lnTo>
                  <a:lnTo>
                    <a:pt x="8" y="21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32" name="Freeform 56"/>
            <p:cNvSpPr>
              <a:spLocks/>
            </p:cNvSpPr>
            <p:nvPr/>
          </p:nvSpPr>
          <p:spPr bwMode="auto">
            <a:xfrm>
              <a:off x="1469" y="2742"/>
              <a:ext cx="32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33" name="Freeform 57"/>
            <p:cNvSpPr>
              <a:spLocks/>
            </p:cNvSpPr>
            <p:nvPr/>
          </p:nvSpPr>
          <p:spPr bwMode="auto">
            <a:xfrm>
              <a:off x="1466" y="2738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34" name="Freeform 58"/>
            <p:cNvSpPr>
              <a:spLocks/>
            </p:cNvSpPr>
            <p:nvPr/>
          </p:nvSpPr>
          <p:spPr bwMode="auto">
            <a:xfrm>
              <a:off x="1469" y="2735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35" name="Freeform 59"/>
            <p:cNvSpPr>
              <a:spLocks/>
            </p:cNvSpPr>
            <p:nvPr/>
          </p:nvSpPr>
          <p:spPr bwMode="auto">
            <a:xfrm>
              <a:off x="1466" y="2731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36" name="Freeform 60"/>
            <p:cNvSpPr>
              <a:spLocks/>
            </p:cNvSpPr>
            <p:nvPr/>
          </p:nvSpPr>
          <p:spPr bwMode="auto">
            <a:xfrm>
              <a:off x="1743" y="1480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37" name="Freeform 61"/>
            <p:cNvSpPr>
              <a:spLocks/>
            </p:cNvSpPr>
            <p:nvPr/>
          </p:nvSpPr>
          <p:spPr bwMode="auto">
            <a:xfrm>
              <a:off x="1739" y="1477"/>
              <a:ext cx="32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38" name="Freeform 62"/>
            <p:cNvSpPr>
              <a:spLocks/>
            </p:cNvSpPr>
            <p:nvPr/>
          </p:nvSpPr>
          <p:spPr bwMode="auto">
            <a:xfrm>
              <a:off x="1743" y="2392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39" name="Freeform 63"/>
            <p:cNvSpPr>
              <a:spLocks/>
            </p:cNvSpPr>
            <p:nvPr/>
          </p:nvSpPr>
          <p:spPr bwMode="auto">
            <a:xfrm>
              <a:off x="1739" y="2389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40" name="Freeform 64"/>
            <p:cNvSpPr>
              <a:spLocks/>
            </p:cNvSpPr>
            <p:nvPr/>
          </p:nvSpPr>
          <p:spPr bwMode="auto">
            <a:xfrm>
              <a:off x="1743" y="3468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41" name="Freeform 65"/>
            <p:cNvSpPr>
              <a:spLocks/>
            </p:cNvSpPr>
            <p:nvPr/>
          </p:nvSpPr>
          <p:spPr bwMode="auto">
            <a:xfrm>
              <a:off x="1739" y="3465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42" name="Freeform 66"/>
            <p:cNvSpPr>
              <a:spLocks/>
            </p:cNvSpPr>
            <p:nvPr/>
          </p:nvSpPr>
          <p:spPr bwMode="auto">
            <a:xfrm>
              <a:off x="1743" y="3468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43" name="Freeform 67"/>
            <p:cNvSpPr>
              <a:spLocks/>
            </p:cNvSpPr>
            <p:nvPr/>
          </p:nvSpPr>
          <p:spPr bwMode="auto">
            <a:xfrm>
              <a:off x="1739" y="3465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44" name="Freeform 68"/>
            <p:cNvSpPr>
              <a:spLocks/>
            </p:cNvSpPr>
            <p:nvPr/>
          </p:nvSpPr>
          <p:spPr bwMode="auto">
            <a:xfrm>
              <a:off x="1085" y="2392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45" name="Freeform 69"/>
            <p:cNvSpPr>
              <a:spLocks/>
            </p:cNvSpPr>
            <p:nvPr/>
          </p:nvSpPr>
          <p:spPr bwMode="auto">
            <a:xfrm>
              <a:off x="1081" y="2389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46" name="Freeform 70"/>
            <p:cNvSpPr>
              <a:spLocks/>
            </p:cNvSpPr>
            <p:nvPr/>
          </p:nvSpPr>
          <p:spPr bwMode="auto">
            <a:xfrm>
              <a:off x="1551" y="1480"/>
              <a:ext cx="31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47" name="Freeform 71"/>
            <p:cNvSpPr>
              <a:spLocks/>
            </p:cNvSpPr>
            <p:nvPr/>
          </p:nvSpPr>
          <p:spPr bwMode="auto">
            <a:xfrm>
              <a:off x="1547" y="1477"/>
              <a:ext cx="32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48" name="Freeform 72"/>
            <p:cNvSpPr>
              <a:spLocks/>
            </p:cNvSpPr>
            <p:nvPr/>
          </p:nvSpPr>
          <p:spPr bwMode="auto">
            <a:xfrm>
              <a:off x="1831" y="1480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49" name="Freeform 73"/>
            <p:cNvSpPr>
              <a:spLocks/>
            </p:cNvSpPr>
            <p:nvPr/>
          </p:nvSpPr>
          <p:spPr bwMode="auto">
            <a:xfrm>
              <a:off x="1828" y="1477"/>
              <a:ext cx="31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50" name="Freeform 74"/>
            <p:cNvSpPr>
              <a:spLocks/>
            </p:cNvSpPr>
            <p:nvPr/>
          </p:nvSpPr>
          <p:spPr bwMode="auto">
            <a:xfrm>
              <a:off x="1831" y="2392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51" name="Freeform 75"/>
            <p:cNvSpPr>
              <a:spLocks/>
            </p:cNvSpPr>
            <p:nvPr/>
          </p:nvSpPr>
          <p:spPr bwMode="auto">
            <a:xfrm>
              <a:off x="1828" y="2389"/>
              <a:ext cx="31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52" name="Freeform 76"/>
            <p:cNvSpPr>
              <a:spLocks/>
            </p:cNvSpPr>
            <p:nvPr/>
          </p:nvSpPr>
          <p:spPr bwMode="auto">
            <a:xfrm>
              <a:off x="1831" y="2420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53" name="Freeform 77"/>
            <p:cNvSpPr>
              <a:spLocks/>
            </p:cNvSpPr>
            <p:nvPr/>
          </p:nvSpPr>
          <p:spPr bwMode="auto">
            <a:xfrm>
              <a:off x="1828" y="2420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54" name="Freeform 78"/>
            <p:cNvSpPr>
              <a:spLocks/>
            </p:cNvSpPr>
            <p:nvPr/>
          </p:nvSpPr>
          <p:spPr bwMode="auto">
            <a:xfrm>
              <a:off x="1635" y="2392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55" name="Freeform 79"/>
            <p:cNvSpPr>
              <a:spLocks/>
            </p:cNvSpPr>
            <p:nvPr/>
          </p:nvSpPr>
          <p:spPr bwMode="auto">
            <a:xfrm>
              <a:off x="1632" y="2389"/>
              <a:ext cx="31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56" name="Freeform 80"/>
            <p:cNvSpPr>
              <a:spLocks/>
            </p:cNvSpPr>
            <p:nvPr/>
          </p:nvSpPr>
          <p:spPr bwMode="auto">
            <a:xfrm>
              <a:off x="1635" y="2392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57" name="Freeform 81"/>
            <p:cNvSpPr>
              <a:spLocks/>
            </p:cNvSpPr>
            <p:nvPr/>
          </p:nvSpPr>
          <p:spPr bwMode="auto">
            <a:xfrm>
              <a:off x="1632" y="2389"/>
              <a:ext cx="31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58" name="Freeform 82"/>
            <p:cNvSpPr>
              <a:spLocks/>
            </p:cNvSpPr>
            <p:nvPr/>
          </p:nvSpPr>
          <p:spPr bwMode="auto">
            <a:xfrm>
              <a:off x="1635" y="3179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59" name="Freeform 83"/>
            <p:cNvSpPr>
              <a:spLocks/>
            </p:cNvSpPr>
            <p:nvPr/>
          </p:nvSpPr>
          <p:spPr bwMode="auto">
            <a:xfrm>
              <a:off x="1632" y="3176"/>
              <a:ext cx="31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60" name="Freeform 84"/>
            <p:cNvSpPr>
              <a:spLocks/>
            </p:cNvSpPr>
            <p:nvPr/>
          </p:nvSpPr>
          <p:spPr bwMode="auto">
            <a:xfrm>
              <a:off x="1635" y="2223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61" name="Freeform 85"/>
            <p:cNvSpPr>
              <a:spLocks/>
            </p:cNvSpPr>
            <p:nvPr/>
          </p:nvSpPr>
          <p:spPr bwMode="auto">
            <a:xfrm>
              <a:off x="1632" y="2219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62" name="Freeform 86"/>
            <p:cNvSpPr>
              <a:spLocks/>
            </p:cNvSpPr>
            <p:nvPr/>
          </p:nvSpPr>
          <p:spPr bwMode="auto">
            <a:xfrm>
              <a:off x="1635" y="1480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63" name="Freeform 87"/>
            <p:cNvSpPr>
              <a:spLocks/>
            </p:cNvSpPr>
            <p:nvPr/>
          </p:nvSpPr>
          <p:spPr bwMode="auto">
            <a:xfrm>
              <a:off x="1632" y="1477"/>
              <a:ext cx="31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64" name="Freeform 88"/>
            <p:cNvSpPr>
              <a:spLocks/>
            </p:cNvSpPr>
            <p:nvPr/>
          </p:nvSpPr>
          <p:spPr bwMode="auto">
            <a:xfrm>
              <a:off x="2106" y="1480"/>
              <a:ext cx="36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65" name="Freeform 89"/>
            <p:cNvSpPr>
              <a:spLocks/>
            </p:cNvSpPr>
            <p:nvPr/>
          </p:nvSpPr>
          <p:spPr bwMode="auto">
            <a:xfrm>
              <a:off x="2103" y="1477"/>
              <a:ext cx="35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66" name="Freeform 90"/>
            <p:cNvSpPr>
              <a:spLocks/>
            </p:cNvSpPr>
            <p:nvPr/>
          </p:nvSpPr>
          <p:spPr bwMode="auto">
            <a:xfrm>
              <a:off x="2106" y="2548"/>
              <a:ext cx="36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67" name="Freeform 91"/>
            <p:cNvSpPr>
              <a:spLocks/>
            </p:cNvSpPr>
            <p:nvPr/>
          </p:nvSpPr>
          <p:spPr bwMode="auto">
            <a:xfrm>
              <a:off x="2103" y="2544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68" name="Freeform 92"/>
            <p:cNvSpPr>
              <a:spLocks/>
            </p:cNvSpPr>
            <p:nvPr/>
          </p:nvSpPr>
          <p:spPr bwMode="auto">
            <a:xfrm>
              <a:off x="2106" y="2392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69" name="Freeform 93"/>
            <p:cNvSpPr>
              <a:spLocks/>
            </p:cNvSpPr>
            <p:nvPr/>
          </p:nvSpPr>
          <p:spPr bwMode="auto">
            <a:xfrm>
              <a:off x="2103" y="2389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70" name="Freeform 94"/>
            <p:cNvSpPr>
              <a:spLocks/>
            </p:cNvSpPr>
            <p:nvPr/>
          </p:nvSpPr>
          <p:spPr bwMode="auto">
            <a:xfrm>
              <a:off x="2106" y="2392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71" name="Freeform 95"/>
            <p:cNvSpPr>
              <a:spLocks/>
            </p:cNvSpPr>
            <p:nvPr/>
          </p:nvSpPr>
          <p:spPr bwMode="auto">
            <a:xfrm>
              <a:off x="2103" y="2389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72" name="Freeform 96"/>
            <p:cNvSpPr>
              <a:spLocks/>
            </p:cNvSpPr>
            <p:nvPr/>
          </p:nvSpPr>
          <p:spPr bwMode="auto">
            <a:xfrm>
              <a:off x="2106" y="2223"/>
              <a:ext cx="36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73" name="Freeform 97"/>
            <p:cNvSpPr>
              <a:spLocks/>
            </p:cNvSpPr>
            <p:nvPr/>
          </p:nvSpPr>
          <p:spPr bwMode="auto">
            <a:xfrm>
              <a:off x="2103" y="2219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74" name="Freeform 98"/>
            <p:cNvSpPr>
              <a:spLocks/>
            </p:cNvSpPr>
            <p:nvPr/>
          </p:nvSpPr>
          <p:spPr bwMode="auto">
            <a:xfrm>
              <a:off x="2106" y="2163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75" name="Freeform 99"/>
            <p:cNvSpPr>
              <a:spLocks/>
            </p:cNvSpPr>
            <p:nvPr/>
          </p:nvSpPr>
          <p:spPr bwMode="auto">
            <a:xfrm>
              <a:off x="2103" y="2159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76" name="Freeform 100"/>
            <p:cNvSpPr>
              <a:spLocks/>
            </p:cNvSpPr>
            <p:nvPr/>
          </p:nvSpPr>
          <p:spPr bwMode="auto">
            <a:xfrm>
              <a:off x="2106" y="3468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77" name="Freeform 101"/>
            <p:cNvSpPr>
              <a:spLocks/>
            </p:cNvSpPr>
            <p:nvPr/>
          </p:nvSpPr>
          <p:spPr bwMode="auto">
            <a:xfrm>
              <a:off x="2103" y="3465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78" name="Freeform 102"/>
            <p:cNvSpPr>
              <a:spLocks/>
            </p:cNvSpPr>
            <p:nvPr/>
          </p:nvSpPr>
          <p:spPr bwMode="auto">
            <a:xfrm>
              <a:off x="2106" y="3468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79" name="Freeform 103"/>
            <p:cNvSpPr>
              <a:spLocks/>
            </p:cNvSpPr>
            <p:nvPr/>
          </p:nvSpPr>
          <p:spPr bwMode="auto">
            <a:xfrm>
              <a:off x="2103" y="3465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80" name="Freeform 104"/>
            <p:cNvSpPr>
              <a:spLocks/>
            </p:cNvSpPr>
            <p:nvPr/>
          </p:nvSpPr>
          <p:spPr bwMode="auto">
            <a:xfrm>
              <a:off x="2106" y="2420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81" name="Freeform 105"/>
            <p:cNvSpPr>
              <a:spLocks/>
            </p:cNvSpPr>
            <p:nvPr/>
          </p:nvSpPr>
          <p:spPr bwMode="auto">
            <a:xfrm>
              <a:off x="2103" y="2420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82" name="Freeform 106"/>
            <p:cNvSpPr>
              <a:spLocks/>
            </p:cNvSpPr>
            <p:nvPr/>
          </p:nvSpPr>
          <p:spPr bwMode="auto">
            <a:xfrm>
              <a:off x="2434" y="1554"/>
              <a:ext cx="36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83" name="Freeform 107"/>
            <p:cNvSpPr>
              <a:spLocks/>
            </p:cNvSpPr>
            <p:nvPr/>
          </p:nvSpPr>
          <p:spPr bwMode="auto">
            <a:xfrm>
              <a:off x="2434" y="1551"/>
              <a:ext cx="32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84" name="Freeform 108"/>
            <p:cNvSpPr>
              <a:spLocks/>
            </p:cNvSpPr>
            <p:nvPr/>
          </p:nvSpPr>
          <p:spPr bwMode="auto">
            <a:xfrm>
              <a:off x="2434" y="1480"/>
              <a:ext cx="36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85" name="Freeform 109"/>
            <p:cNvSpPr>
              <a:spLocks/>
            </p:cNvSpPr>
            <p:nvPr/>
          </p:nvSpPr>
          <p:spPr bwMode="auto">
            <a:xfrm>
              <a:off x="2434" y="1477"/>
              <a:ext cx="32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86" name="Freeform 110"/>
            <p:cNvSpPr>
              <a:spLocks/>
            </p:cNvSpPr>
            <p:nvPr/>
          </p:nvSpPr>
          <p:spPr bwMode="auto">
            <a:xfrm>
              <a:off x="2621" y="1480"/>
              <a:ext cx="32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87" name="Freeform 111"/>
            <p:cNvSpPr>
              <a:spLocks/>
            </p:cNvSpPr>
            <p:nvPr/>
          </p:nvSpPr>
          <p:spPr bwMode="auto">
            <a:xfrm>
              <a:off x="2618" y="1477"/>
              <a:ext cx="32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88" name="Freeform 112"/>
            <p:cNvSpPr>
              <a:spLocks/>
            </p:cNvSpPr>
            <p:nvPr/>
          </p:nvSpPr>
          <p:spPr bwMode="auto">
            <a:xfrm>
              <a:off x="2621" y="2163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89" name="Freeform 113"/>
            <p:cNvSpPr>
              <a:spLocks/>
            </p:cNvSpPr>
            <p:nvPr/>
          </p:nvSpPr>
          <p:spPr bwMode="auto">
            <a:xfrm>
              <a:off x="2618" y="2159"/>
              <a:ext cx="32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90" name="Freeform 114"/>
            <p:cNvSpPr>
              <a:spLocks/>
            </p:cNvSpPr>
            <p:nvPr/>
          </p:nvSpPr>
          <p:spPr bwMode="auto">
            <a:xfrm>
              <a:off x="2621" y="2812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91" name="Freeform 115"/>
            <p:cNvSpPr>
              <a:spLocks/>
            </p:cNvSpPr>
            <p:nvPr/>
          </p:nvSpPr>
          <p:spPr bwMode="auto">
            <a:xfrm>
              <a:off x="2618" y="2809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92" name="Freeform 116"/>
            <p:cNvSpPr>
              <a:spLocks/>
            </p:cNvSpPr>
            <p:nvPr/>
          </p:nvSpPr>
          <p:spPr bwMode="auto">
            <a:xfrm>
              <a:off x="2621" y="2967"/>
              <a:ext cx="32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93" name="Freeform 117"/>
            <p:cNvSpPr>
              <a:spLocks/>
            </p:cNvSpPr>
            <p:nvPr/>
          </p:nvSpPr>
          <p:spPr bwMode="auto">
            <a:xfrm>
              <a:off x="2618" y="2964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94" name="Freeform 118"/>
            <p:cNvSpPr>
              <a:spLocks/>
            </p:cNvSpPr>
            <p:nvPr/>
          </p:nvSpPr>
          <p:spPr bwMode="auto">
            <a:xfrm>
              <a:off x="2826" y="1554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95" name="Freeform 119"/>
            <p:cNvSpPr>
              <a:spLocks/>
            </p:cNvSpPr>
            <p:nvPr/>
          </p:nvSpPr>
          <p:spPr bwMode="auto">
            <a:xfrm>
              <a:off x="2823" y="1551"/>
              <a:ext cx="31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96" name="Freeform 120"/>
            <p:cNvSpPr>
              <a:spLocks/>
            </p:cNvSpPr>
            <p:nvPr/>
          </p:nvSpPr>
          <p:spPr bwMode="auto">
            <a:xfrm>
              <a:off x="2826" y="1480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97" name="Freeform 121"/>
            <p:cNvSpPr>
              <a:spLocks/>
            </p:cNvSpPr>
            <p:nvPr/>
          </p:nvSpPr>
          <p:spPr bwMode="auto">
            <a:xfrm>
              <a:off x="2823" y="1477"/>
              <a:ext cx="31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98" name="Freeform 122"/>
            <p:cNvSpPr>
              <a:spLocks/>
            </p:cNvSpPr>
            <p:nvPr/>
          </p:nvSpPr>
          <p:spPr bwMode="auto">
            <a:xfrm>
              <a:off x="2826" y="1639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099" name="Freeform 123"/>
            <p:cNvSpPr>
              <a:spLocks/>
            </p:cNvSpPr>
            <p:nvPr/>
          </p:nvSpPr>
          <p:spPr bwMode="auto">
            <a:xfrm>
              <a:off x="2823" y="1639"/>
              <a:ext cx="31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00" name="Freeform 124"/>
            <p:cNvSpPr>
              <a:spLocks/>
            </p:cNvSpPr>
            <p:nvPr/>
          </p:nvSpPr>
          <p:spPr bwMode="auto">
            <a:xfrm>
              <a:off x="2826" y="1731"/>
              <a:ext cx="32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01" name="Freeform 125"/>
            <p:cNvSpPr>
              <a:spLocks/>
            </p:cNvSpPr>
            <p:nvPr/>
          </p:nvSpPr>
          <p:spPr bwMode="auto">
            <a:xfrm>
              <a:off x="2823" y="1727"/>
              <a:ext cx="31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02" name="Freeform 126"/>
            <p:cNvSpPr>
              <a:spLocks/>
            </p:cNvSpPr>
            <p:nvPr/>
          </p:nvSpPr>
          <p:spPr bwMode="auto">
            <a:xfrm>
              <a:off x="2787" y="1628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03" name="Freeform 127"/>
            <p:cNvSpPr>
              <a:spLocks/>
            </p:cNvSpPr>
            <p:nvPr/>
          </p:nvSpPr>
          <p:spPr bwMode="auto">
            <a:xfrm>
              <a:off x="2784" y="1625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04" name="Freeform 128"/>
            <p:cNvSpPr>
              <a:spLocks/>
            </p:cNvSpPr>
            <p:nvPr/>
          </p:nvSpPr>
          <p:spPr bwMode="auto">
            <a:xfrm>
              <a:off x="827" y="1466"/>
              <a:ext cx="32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05" name="Freeform 129"/>
            <p:cNvSpPr>
              <a:spLocks/>
            </p:cNvSpPr>
            <p:nvPr/>
          </p:nvSpPr>
          <p:spPr bwMode="auto">
            <a:xfrm>
              <a:off x="824" y="1462"/>
              <a:ext cx="31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06" name="Freeform 130"/>
            <p:cNvSpPr>
              <a:spLocks/>
            </p:cNvSpPr>
            <p:nvPr/>
          </p:nvSpPr>
          <p:spPr bwMode="auto">
            <a:xfrm>
              <a:off x="1071" y="1466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07" name="Freeform 131"/>
            <p:cNvSpPr>
              <a:spLocks/>
            </p:cNvSpPr>
            <p:nvPr/>
          </p:nvSpPr>
          <p:spPr bwMode="auto">
            <a:xfrm>
              <a:off x="1071" y="1462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08" name="Freeform 132"/>
            <p:cNvSpPr>
              <a:spLocks/>
            </p:cNvSpPr>
            <p:nvPr/>
          </p:nvSpPr>
          <p:spPr bwMode="auto">
            <a:xfrm>
              <a:off x="1332" y="1956"/>
              <a:ext cx="35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09" name="Freeform 133"/>
            <p:cNvSpPr>
              <a:spLocks/>
            </p:cNvSpPr>
            <p:nvPr/>
          </p:nvSpPr>
          <p:spPr bwMode="auto">
            <a:xfrm>
              <a:off x="1332" y="1953"/>
              <a:ext cx="32" cy="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1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1">
                  <a:moveTo>
                    <a:pt x="8" y="0"/>
                  </a:moveTo>
                  <a:lnTo>
                    <a:pt x="18" y="10"/>
                  </a:lnTo>
                  <a:lnTo>
                    <a:pt x="8" y="21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10" name="Freeform 134"/>
            <p:cNvSpPr>
              <a:spLocks/>
            </p:cNvSpPr>
            <p:nvPr/>
          </p:nvSpPr>
          <p:spPr bwMode="auto">
            <a:xfrm>
              <a:off x="863" y="1956"/>
              <a:ext cx="35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11" name="Freeform 135"/>
            <p:cNvSpPr>
              <a:spLocks/>
            </p:cNvSpPr>
            <p:nvPr/>
          </p:nvSpPr>
          <p:spPr bwMode="auto">
            <a:xfrm>
              <a:off x="859" y="1953"/>
              <a:ext cx="35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1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10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12" name="Freeform 136"/>
            <p:cNvSpPr>
              <a:spLocks/>
            </p:cNvSpPr>
            <p:nvPr/>
          </p:nvSpPr>
          <p:spPr bwMode="auto">
            <a:xfrm>
              <a:off x="1071" y="1466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13" name="Freeform 137"/>
            <p:cNvSpPr>
              <a:spLocks/>
            </p:cNvSpPr>
            <p:nvPr/>
          </p:nvSpPr>
          <p:spPr bwMode="auto">
            <a:xfrm>
              <a:off x="1071" y="1462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14" name="Freeform 138"/>
            <p:cNvSpPr>
              <a:spLocks/>
            </p:cNvSpPr>
            <p:nvPr/>
          </p:nvSpPr>
          <p:spPr bwMode="auto">
            <a:xfrm>
              <a:off x="1071" y="2802"/>
              <a:ext cx="35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15" name="Freeform 139"/>
            <p:cNvSpPr>
              <a:spLocks/>
            </p:cNvSpPr>
            <p:nvPr/>
          </p:nvSpPr>
          <p:spPr bwMode="auto">
            <a:xfrm>
              <a:off x="1071" y="2798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16" name="Freeform 140"/>
            <p:cNvSpPr>
              <a:spLocks/>
            </p:cNvSpPr>
            <p:nvPr/>
          </p:nvSpPr>
          <p:spPr bwMode="auto">
            <a:xfrm>
              <a:off x="1071" y="2382"/>
              <a:ext cx="35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17" name="Freeform 141"/>
            <p:cNvSpPr>
              <a:spLocks/>
            </p:cNvSpPr>
            <p:nvPr/>
          </p:nvSpPr>
          <p:spPr bwMode="auto">
            <a:xfrm>
              <a:off x="1071" y="2378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18" name="Freeform 142"/>
            <p:cNvSpPr>
              <a:spLocks/>
            </p:cNvSpPr>
            <p:nvPr/>
          </p:nvSpPr>
          <p:spPr bwMode="auto">
            <a:xfrm>
              <a:off x="937" y="3102"/>
              <a:ext cx="35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19" name="Freeform 143"/>
            <p:cNvSpPr>
              <a:spLocks/>
            </p:cNvSpPr>
            <p:nvPr/>
          </p:nvSpPr>
          <p:spPr bwMode="auto">
            <a:xfrm>
              <a:off x="933" y="3098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20" name="Freeform 144"/>
            <p:cNvSpPr>
              <a:spLocks/>
            </p:cNvSpPr>
            <p:nvPr/>
          </p:nvSpPr>
          <p:spPr bwMode="auto">
            <a:xfrm>
              <a:off x="937" y="1956"/>
              <a:ext cx="35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21" name="Freeform 145"/>
            <p:cNvSpPr>
              <a:spLocks/>
            </p:cNvSpPr>
            <p:nvPr/>
          </p:nvSpPr>
          <p:spPr bwMode="auto">
            <a:xfrm>
              <a:off x="933" y="1953"/>
              <a:ext cx="35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1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10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22" name="Freeform 146"/>
            <p:cNvSpPr>
              <a:spLocks/>
            </p:cNvSpPr>
            <p:nvPr/>
          </p:nvSpPr>
          <p:spPr bwMode="auto">
            <a:xfrm>
              <a:off x="993" y="3338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23" name="Freeform 147"/>
            <p:cNvSpPr>
              <a:spLocks/>
            </p:cNvSpPr>
            <p:nvPr/>
          </p:nvSpPr>
          <p:spPr bwMode="auto">
            <a:xfrm>
              <a:off x="990" y="3334"/>
              <a:ext cx="31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24" name="Freeform 148"/>
            <p:cNvSpPr>
              <a:spLocks/>
            </p:cNvSpPr>
            <p:nvPr/>
          </p:nvSpPr>
          <p:spPr bwMode="auto">
            <a:xfrm>
              <a:off x="1177" y="1466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25" name="Freeform 149"/>
            <p:cNvSpPr>
              <a:spLocks/>
            </p:cNvSpPr>
            <p:nvPr/>
          </p:nvSpPr>
          <p:spPr bwMode="auto">
            <a:xfrm>
              <a:off x="1173" y="1462"/>
              <a:ext cx="32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26" name="Freeform 150"/>
            <p:cNvSpPr>
              <a:spLocks/>
            </p:cNvSpPr>
            <p:nvPr/>
          </p:nvSpPr>
          <p:spPr bwMode="auto">
            <a:xfrm>
              <a:off x="1177" y="3010"/>
              <a:ext cx="31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27" name="Freeform 151"/>
            <p:cNvSpPr>
              <a:spLocks/>
            </p:cNvSpPr>
            <p:nvPr/>
          </p:nvSpPr>
          <p:spPr bwMode="auto">
            <a:xfrm>
              <a:off x="1173" y="3006"/>
              <a:ext cx="32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28" name="Freeform 152"/>
            <p:cNvSpPr>
              <a:spLocks/>
            </p:cNvSpPr>
            <p:nvPr/>
          </p:nvSpPr>
          <p:spPr bwMode="auto">
            <a:xfrm>
              <a:off x="1177" y="2382"/>
              <a:ext cx="31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29" name="Freeform 153"/>
            <p:cNvSpPr>
              <a:spLocks/>
            </p:cNvSpPr>
            <p:nvPr/>
          </p:nvSpPr>
          <p:spPr bwMode="auto">
            <a:xfrm>
              <a:off x="1173" y="2378"/>
              <a:ext cx="32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30" name="Freeform 154"/>
            <p:cNvSpPr>
              <a:spLocks/>
            </p:cNvSpPr>
            <p:nvPr/>
          </p:nvSpPr>
          <p:spPr bwMode="auto">
            <a:xfrm>
              <a:off x="898" y="2382"/>
              <a:ext cx="32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31" name="Freeform 155"/>
            <p:cNvSpPr>
              <a:spLocks/>
            </p:cNvSpPr>
            <p:nvPr/>
          </p:nvSpPr>
          <p:spPr bwMode="auto">
            <a:xfrm>
              <a:off x="894" y="2378"/>
              <a:ext cx="32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32" name="Freeform 156"/>
            <p:cNvSpPr>
              <a:spLocks/>
            </p:cNvSpPr>
            <p:nvPr/>
          </p:nvSpPr>
          <p:spPr bwMode="auto">
            <a:xfrm>
              <a:off x="1388" y="3102"/>
              <a:ext cx="32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33" name="Freeform 157"/>
            <p:cNvSpPr>
              <a:spLocks/>
            </p:cNvSpPr>
            <p:nvPr/>
          </p:nvSpPr>
          <p:spPr bwMode="auto">
            <a:xfrm>
              <a:off x="1385" y="3098"/>
              <a:ext cx="31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34" name="Freeform 158"/>
            <p:cNvSpPr>
              <a:spLocks/>
            </p:cNvSpPr>
            <p:nvPr/>
          </p:nvSpPr>
          <p:spPr bwMode="auto">
            <a:xfrm>
              <a:off x="1388" y="1956"/>
              <a:ext cx="32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1">
                  <a:moveTo>
                    <a:pt x="10" y="0"/>
                  </a:moveTo>
                  <a:lnTo>
                    <a:pt x="18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35" name="Freeform 159"/>
            <p:cNvSpPr>
              <a:spLocks/>
            </p:cNvSpPr>
            <p:nvPr/>
          </p:nvSpPr>
          <p:spPr bwMode="auto">
            <a:xfrm>
              <a:off x="1385" y="1953"/>
              <a:ext cx="31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1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1">
                  <a:moveTo>
                    <a:pt x="10" y="0"/>
                  </a:moveTo>
                  <a:lnTo>
                    <a:pt x="18" y="10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36" name="Freeform 160"/>
            <p:cNvSpPr>
              <a:spLocks/>
            </p:cNvSpPr>
            <p:nvPr/>
          </p:nvSpPr>
          <p:spPr bwMode="auto">
            <a:xfrm>
              <a:off x="1388" y="3200"/>
              <a:ext cx="32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37" name="Freeform 161"/>
            <p:cNvSpPr>
              <a:spLocks/>
            </p:cNvSpPr>
            <p:nvPr/>
          </p:nvSpPr>
          <p:spPr bwMode="auto">
            <a:xfrm>
              <a:off x="1385" y="3197"/>
              <a:ext cx="31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38" name="Freeform 162"/>
            <p:cNvSpPr>
              <a:spLocks/>
            </p:cNvSpPr>
            <p:nvPr/>
          </p:nvSpPr>
          <p:spPr bwMode="auto">
            <a:xfrm>
              <a:off x="1237" y="3454"/>
              <a:ext cx="31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39" name="Freeform 163"/>
            <p:cNvSpPr>
              <a:spLocks/>
            </p:cNvSpPr>
            <p:nvPr/>
          </p:nvSpPr>
          <p:spPr bwMode="auto">
            <a:xfrm>
              <a:off x="1233" y="3451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40" name="Freeform 164"/>
            <p:cNvSpPr>
              <a:spLocks/>
            </p:cNvSpPr>
            <p:nvPr/>
          </p:nvSpPr>
          <p:spPr bwMode="auto">
            <a:xfrm>
              <a:off x="1321" y="1466"/>
              <a:ext cx="36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41" name="Freeform 165"/>
            <p:cNvSpPr>
              <a:spLocks/>
            </p:cNvSpPr>
            <p:nvPr/>
          </p:nvSpPr>
          <p:spPr bwMode="auto">
            <a:xfrm>
              <a:off x="1318" y="1462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42" name="Freeform 166"/>
            <p:cNvSpPr>
              <a:spLocks/>
            </p:cNvSpPr>
            <p:nvPr/>
          </p:nvSpPr>
          <p:spPr bwMode="auto">
            <a:xfrm>
              <a:off x="1321" y="3010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43" name="Freeform 167"/>
            <p:cNvSpPr>
              <a:spLocks/>
            </p:cNvSpPr>
            <p:nvPr/>
          </p:nvSpPr>
          <p:spPr bwMode="auto">
            <a:xfrm>
              <a:off x="1318" y="3006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44" name="Freeform 168"/>
            <p:cNvSpPr>
              <a:spLocks/>
            </p:cNvSpPr>
            <p:nvPr/>
          </p:nvSpPr>
          <p:spPr bwMode="auto">
            <a:xfrm>
              <a:off x="1321" y="2382"/>
              <a:ext cx="36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45" name="Freeform 169"/>
            <p:cNvSpPr>
              <a:spLocks/>
            </p:cNvSpPr>
            <p:nvPr/>
          </p:nvSpPr>
          <p:spPr bwMode="auto">
            <a:xfrm>
              <a:off x="1318" y="2378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46" name="Freeform 170"/>
            <p:cNvSpPr>
              <a:spLocks/>
            </p:cNvSpPr>
            <p:nvPr/>
          </p:nvSpPr>
          <p:spPr bwMode="auto">
            <a:xfrm>
              <a:off x="1321" y="3010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47" name="Freeform 171"/>
            <p:cNvSpPr>
              <a:spLocks/>
            </p:cNvSpPr>
            <p:nvPr/>
          </p:nvSpPr>
          <p:spPr bwMode="auto">
            <a:xfrm>
              <a:off x="1318" y="3006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48" name="Freeform 172"/>
            <p:cNvSpPr>
              <a:spLocks/>
            </p:cNvSpPr>
            <p:nvPr/>
          </p:nvSpPr>
          <p:spPr bwMode="auto">
            <a:xfrm>
              <a:off x="1311" y="2209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49" name="Freeform 173"/>
            <p:cNvSpPr>
              <a:spLocks/>
            </p:cNvSpPr>
            <p:nvPr/>
          </p:nvSpPr>
          <p:spPr bwMode="auto">
            <a:xfrm>
              <a:off x="1311" y="2205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50" name="Freeform 174"/>
            <p:cNvSpPr>
              <a:spLocks/>
            </p:cNvSpPr>
            <p:nvPr/>
          </p:nvSpPr>
          <p:spPr bwMode="auto">
            <a:xfrm>
              <a:off x="1469" y="1956"/>
              <a:ext cx="32" cy="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1"/>
                </a:cxn>
                <a:cxn ang="0">
                  <a:pos x="8" y="21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1">
                  <a:moveTo>
                    <a:pt x="8" y="0"/>
                  </a:moveTo>
                  <a:lnTo>
                    <a:pt x="18" y="11"/>
                  </a:lnTo>
                  <a:lnTo>
                    <a:pt x="8" y="21"/>
                  </a:lnTo>
                  <a:lnTo>
                    <a:pt x="0" y="1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51" name="Freeform 175"/>
            <p:cNvSpPr>
              <a:spLocks/>
            </p:cNvSpPr>
            <p:nvPr/>
          </p:nvSpPr>
          <p:spPr bwMode="auto">
            <a:xfrm>
              <a:off x="1466" y="1953"/>
              <a:ext cx="32" cy="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1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1">
                  <a:moveTo>
                    <a:pt x="8" y="0"/>
                  </a:moveTo>
                  <a:lnTo>
                    <a:pt x="18" y="10"/>
                  </a:lnTo>
                  <a:lnTo>
                    <a:pt x="8" y="21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52" name="Freeform 176"/>
            <p:cNvSpPr>
              <a:spLocks/>
            </p:cNvSpPr>
            <p:nvPr/>
          </p:nvSpPr>
          <p:spPr bwMode="auto">
            <a:xfrm>
              <a:off x="1469" y="2727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53" name="Freeform 177"/>
            <p:cNvSpPr>
              <a:spLocks/>
            </p:cNvSpPr>
            <p:nvPr/>
          </p:nvSpPr>
          <p:spPr bwMode="auto">
            <a:xfrm>
              <a:off x="1466" y="2724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54" name="Freeform 178"/>
            <p:cNvSpPr>
              <a:spLocks/>
            </p:cNvSpPr>
            <p:nvPr/>
          </p:nvSpPr>
          <p:spPr bwMode="auto">
            <a:xfrm>
              <a:off x="1469" y="2724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55" name="Freeform 179"/>
            <p:cNvSpPr>
              <a:spLocks/>
            </p:cNvSpPr>
            <p:nvPr/>
          </p:nvSpPr>
          <p:spPr bwMode="auto">
            <a:xfrm>
              <a:off x="1466" y="2720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56" name="Freeform 180"/>
            <p:cNvSpPr>
              <a:spLocks/>
            </p:cNvSpPr>
            <p:nvPr/>
          </p:nvSpPr>
          <p:spPr bwMode="auto">
            <a:xfrm>
              <a:off x="1743" y="1466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57" name="Freeform 181"/>
            <p:cNvSpPr>
              <a:spLocks/>
            </p:cNvSpPr>
            <p:nvPr/>
          </p:nvSpPr>
          <p:spPr bwMode="auto">
            <a:xfrm>
              <a:off x="1739" y="1462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58" name="Freeform 182"/>
            <p:cNvSpPr>
              <a:spLocks/>
            </p:cNvSpPr>
            <p:nvPr/>
          </p:nvSpPr>
          <p:spPr bwMode="auto">
            <a:xfrm>
              <a:off x="1743" y="2382"/>
              <a:ext cx="32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59" name="Freeform 183"/>
            <p:cNvSpPr>
              <a:spLocks/>
            </p:cNvSpPr>
            <p:nvPr/>
          </p:nvSpPr>
          <p:spPr bwMode="auto">
            <a:xfrm>
              <a:off x="1739" y="2378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60" name="Freeform 184"/>
            <p:cNvSpPr>
              <a:spLocks/>
            </p:cNvSpPr>
            <p:nvPr/>
          </p:nvSpPr>
          <p:spPr bwMode="auto">
            <a:xfrm>
              <a:off x="1743" y="3454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61" name="Freeform 185"/>
            <p:cNvSpPr>
              <a:spLocks/>
            </p:cNvSpPr>
            <p:nvPr/>
          </p:nvSpPr>
          <p:spPr bwMode="auto">
            <a:xfrm>
              <a:off x="1739" y="3451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62" name="Freeform 186"/>
            <p:cNvSpPr>
              <a:spLocks/>
            </p:cNvSpPr>
            <p:nvPr/>
          </p:nvSpPr>
          <p:spPr bwMode="auto">
            <a:xfrm>
              <a:off x="1743" y="3454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63" name="Freeform 187"/>
            <p:cNvSpPr>
              <a:spLocks/>
            </p:cNvSpPr>
            <p:nvPr/>
          </p:nvSpPr>
          <p:spPr bwMode="auto">
            <a:xfrm>
              <a:off x="1739" y="3451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64" name="Freeform 188"/>
            <p:cNvSpPr>
              <a:spLocks/>
            </p:cNvSpPr>
            <p:nvPr/>
          </p:nvSpPr>
          <p:spPr bwMode="auto">
            <a:xfrm>
              <a:off x="1085" y="2382"/>
              <a:ext cx="32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65" name="Freeform 189"/>
            <p:cNvSpPr>
              <a:spLocks/>
            </p:cNvSpPr>
            <p:nvPr/>
          </p:nvSpPr>
          <p:spPr bwMode="auto">
            <a:xfrm>
              <a:off x="1081" y="2378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66" name="Freeform 190"/>
            <p:cNvSpPr>
              <a:spLocks/>
            </p:cNvSpPr>
            <p:nvPr/>
          </p:nvSpPr>
          <p:spPr bwMode="auto">
            <a:xfrm>
              <a:off x="1551" y="1466"/>
              <a:ext cx="31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67" name="Freeform 191"/>
            <p:cNvSpPr>
              <a:spLocks/>
            </p:cNvSpPr>
            <p:nvPr/>
          </p:nvSpPr>
          <p:spPr bwMode="auto">
            <a:xfrm>
              <a:off x="1547" y="1462"/>
              <a:ext cx="32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68" name="Freeform 192"/>
            <p:cNvSpPr>
              <a:spLocks/>
            </p:cNvSpPr>
            <p:nvPr/>
          </p:nvSpPr>
          <p:spPr bwMode="auto">
            <a:xfrm>
              <a:off x="1831" y="1466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69" name="Freeform 193"/>
            <p:cNvSpPr>
              <a:spLocks/>
            </p:cNvSpPr>
            <p:nvPr/>
          </p:nvSpPr>
          <p:spPr bwMode="auto">
            <a:xfrm>
              <a:off x="1828" y="1462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70" name="Freeform 194"/>
            <p:cNvSpPr>
              <a:spLocks/>
            </p:cNvSpPr>
            <p:nvPr/>
          </p:nvSpPr>
          <p:spPr bwMode="auto">
            <a:xfrm>
              <a:off x="1831" y="2382"/>
              <a:ext cx="32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71" name="Freeform 195"/>
            <p:cNvSpPr>
              <a:spLocks/>
            </p:cNvSpPr>
            <p:nvPr/>
          </p:nvSpPr>
          <p:spPr bwMode="auto">
            <a:xfrm>
              <a:off x="1828" y="2378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72" name="Freeform 196"/>
            <p:cNvSpPr>
              <a:spLocks/>
            </p:cNvSpPr>
            <p:nvPr/>
          </p:nvSpPr>
          <p:spPr bwMode="auto">
            <a:xfrm>
              <a:off x="1831" y="2410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73" name="Freeform 197"/>
            <p:cNvSpPr>
              <a:spLocks/>
            </p:cNvSpPr>
            <p:nvPr/>
          </p:nvSpPr>
          <p:spPr bwMode="auto">
            <a:xfrm>
              <a:off x="1828" y="2406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74" name="Freeform 198"/>
            <p:cNvSpPr>
              <a:spLocks/>
            </p:cNvSpPr>
            <p:nvPr/>
          </p:nvSpPr>
          <p:spPr bwMode="auto">
            <a:xfrm>
              <a:off x="1635" y="2382"/>
              <a:ext cx="32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75" name="Freeform 199"/>
            <p:cNvSpPr>
              <a:spLocks/>
            </p:cNvSpPr>
            <p:nvPr/>
          </p:nvSpPr>
          <p:spPr bwMode="auto">
            <a:xfrm>
              <a:off x="1632" y="2378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76" name="Freeform 200"/>
            <p:cNvSpPr>
              <a:spLocks/>
            </p:cNvSpPr>
            <p:nvPr/>
          </p:nvSpPr>
          <p:spPr bwMode="auto">
            <a:xfrm>
              <a:off x="1635" y="2382"/>
              <a:ext cx="32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77" name="Freeform 201"/>
            <p:cNvSpPr>
              <a:spLocks/>
            </p:cNvSpPr>
            <p:nvPr/>
          </p:nvSpPr>
          <p:spPr bwMode="auto">
            <a:xfrm>
              <a:off x="1632" y="2378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78" name="Freeform 202"/>
            <p:cNvSpPr>
              <a:spLocks/>
            </p:cNvSpPr>
            <p:nvPr/>
          </p:nvSpPr>
          <p:spPr bwMode="auto">
            <a:xfrm>
              <a:off x="1635" y="3165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79" name="Freeform 203"/>
            <p:cNvSpPr>
              <a:spLocks/>
            </p:cNvSpPr>
            <p:nvPr/>
          </p:nvSpPr>
          <p:spPr bwMode="auto">
            <a:xfrm>
              <a:off x="1632" y="3161"/>
              <a:ext cx="31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80" name="Freeform 204"/>
            <p:cNvSpPr>
              <a:spLocks/>
            </p:cNvSpPr>
            <p:nvPr/>
          </p:nvSpPr>
          <p:spPr bwMode="auto">
            <a:xfrm>
              <a:off x="1635" y="2209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81" name="Freeform 205"/>
            <p:cNvSpPr>
              <a:spLocks/>
            </p:cNvSpPr>
            <p:nvPr/>
          </p:nvSpPr>
          <p:spPr bwMode="auto">
            <a:xfrm>
              <a:off x="1632" y="2205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82" name="Freeform 206"/>
            <p:cNvSpPr>
              <a:spLocks/>
            </p:cNvSpPr>
            <p:nvPr/>
          </p:nvSpPr>
          <p:spPr bwMode="auto">
            <a:xfrm>
              <a:off x="1635" y="1466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83" name="Freeform 207"/>
            <p:cNvSpPr>
              <a:spLocks/>
            </p:cNvSpPr>
            <p:nvPr/>
          </p:nvSpPr>
          <p:spPr bwMode="auto">
            <a:xfrm>
              <a:off x="1632" y="1462"/>
              <a:ext cx="31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84" name="Freeform 208"/>
            <p:cNvSpPr>
              <a:spLocks/>
            </p:cNvSpPr>
            <p:nvPr/>
          </p:nvSpPr>
          <p:spPr bwMode="auto">
            <a:xfrm>
              <a:off x="2106" y="1466"/>
              <a:ext cx="36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85" name="Freeform 209"/>
            <p:cNvSpPr>
              <a:spLocks/>
            </p:cNvSpPr>
            <p:nvPr/>
          </p:nvSpPr>
          <p:spPr bwMode="auto">
            <a:xfrm>
              <a:off x="2103" y="1462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86" name="Freeform 210"/>
            <p:cNvSpPr>
              <a:spLocks/>
            </p:cNvSpPr>
            <p:nvPr/>
          </p:nvSpPr>
          <p:spPr bwMode="auto">
            <a:xfrm>
              <a:off x="2106" y="2533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87" name="Freeform 211"/>
            <p:cNvSpPr>
              <a:spLocks/>
            </p:cNvSpPr>
            <p:nvPr/>
          </p:nvSpPr>
          <p:spPr bwMode="auto">
            <a:xfrm>
              <a:off x="2103" y="2530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88" name="Freeform 212"/>
            <p:cNvSpPr>
              <a:spLocks/>
            </p:cNvSpPr>
            <p:nvPr/>
          </p:nvSpPr>
          <p:spPr bwMode="auto">
            <a:xfrm>
              <a:off x="2106" y="2382"/>
              <a:ext cx="36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89" name="Freeform 213"/>
            <p:cNvSpPr>
              <a:spLocks/>
            </p:cNvSpPr>
            <p:nvPr/>
          </p:nvSpPr>
          <p:spPr bwMode="auto">
            <a:xfrm>
              <a:off x="2103" y="2378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90" name="Freeform 214"/>
            <p:cNvSpPr>
              <a:spLocks/>
            </p:cNvSpPr>
            <p:nvPr/>
          </p:nvSpPr>
          <p:spPr bwMode="auto">
            <a:xfrm>
              <a:off x="2106" y="2382"/>
              <a:ext cx="36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91" name="Freeform 215"/>
            <p:cNvSpPr>
              <a:spLocks/>
            </p:cNvSpPr>
            <p:nvPr/>
          </p:nvSpPr>
          <p:spPr bwMode="auto">
            <a:xfrm>
              <a:off x="2103" y="2378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92" name="Freeform 216"/>
            <p:cNvSpPr>
              <a:spLocks/>
            </p:cNvSpPr>
            <p:nvPr/>
          </p:nvSpPr>
          <p:spPr bwMode="auto">
            <a:xfrm>
              <a:off x="2106" y="2209"/>
              <a:ext cx="36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93" name="Freeform 217"/>
            <p:cNvSpPr>
              <a:spLocks/>
            </p:cNvSpPr>
            <p:nvPr/>
          </p:nvSpPr>
          <p:spPr bwMode="auto">
            <a:xfrm>
              <a:off x="2103" y="2205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94" name="Freeform 218"/>
            <p:cNvSpPr>
              <a:spLocks/>
            </p:cNvSpPr>
            <p:nvPr/>
          </p:nvSpPr>
          <p:spPr bwMode="auto">
            <a:xfrm>
              <a:off x="2106" y="2149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95" name="Freeform 219"/>
            <p:cNvSpPr>
              <a:spLocks/>
            </p:cNvSpPr>
            <p:nvPr/>
          </p:nvSpPr>
          <p:spPr bwMode="auto">
            <a:xfrm>
              <a:off x="2103" y="2145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96" name="Freeform 220"/>
            <p:cNvSpPr>
              <a:spLocks/>
            </p:cNvSpPr>
            <p:nvPr/>
          </p:nvSpPr>
          <p:spPr bwMode="auto">
            <a:xfrm>
              <a:off x="2106" y="3454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97" name="Freeform 221"/>
            <p:cNvSpPr>
              <a:spLocks/>
            </p:cNvSpPr>
            <p:nvPr/>
          </p:nvSpPr>
          <p:spPr bwMode="auto">
            <a:xfrm>
              <a:off x="2103" y="3451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98" name="Freeform 222"/>
            <p:cNvSpPr>
              <a:spLocks/>
            </p:cNvSpPr>
            <p:nvPr/>
          </p:nvSpPr>
          <p:spPr bwMode="auto">
            <a:xfrm>
              <a:off x="2106" y="3454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199" name="Freeform 223"/>
            <p:cNvSpPr>
              <a:spLocks/>
            </p:cNvSpPr>
            <p:nvPr/>
          </p:nvSpPr>
          <p:spPr bwMode="auto">
            <a:xfrm>
              <a:off x="2103" y="3451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00" name="Freeform 224"/>
            <p:cNvSpPr>
              <a:spLocks/>
            </p:cNvSpPr>
            <p:nvPr/>
          </p:nvSpPr>
          <p:spPr bwMode="auto">
            <a:xfrm>
              <a:off x="2106" y="2410"/>
              <a:ext cx="36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01" name="Freeform 225"/>
            <p:cNvSpPr>
              <a:spLocks/>
            </p:cNvSpPr>
            <p:nvPr/>
          </p:nvSpPr>
          <p:spPr bwMode="auto">
            <a:xfrm>
              <a:off x="2103" y="2406"/>
              <a:ext cx="35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02" name="Freeform 226"/>
            <p:cNvSpPr>
              <a:spLocks/>
            </p:cNvSpPr>
            <p:nvPr/>
          </p:nvSpPr>
          <p:spPr bwMode="auto">
            <a:xfrm>
              <a:off x="2434" y="1540"/>
              <a:ext cx="36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03" name="Freeform 227"/>
            <p:cNvSpPr>
              <a:spLocks/>
            </p:cNvSpPr>
            <p:nvPr/>
          </p:nvSpPr>
          <p:spPr bwMode="auto">
            <a:xfrm>
              <a:off x="2434" y="1537"/>
              <a:ext cx="32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04" name="Freeform 228"/>
            <p:cNvSpPr>
              <a:spLocks/>
            </p:cNvSpPr>
            <p:nvPr/>
          </p:nvSpPr>
          <p:spPr bwMode="auto">
            <a:xfrm>
              <a:off x="2434" y="1466"/>
              <a:ext cx="36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lnTo>
                    <a:pt x="20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05" name="Freeform 229"/>
            <p:cNvSpPr>
              <a:spLocks/>
            </p:cNvSpPr>
            <p:nvPr/>
          </p:nvSpPr>
          <p:spPr bwMode="auto">
            <a:xfrm>
              <a:off x="2434" y="1462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06" name="Freeform 230"/>
            <p:cNvSpPr>
              <a:spLocks/>
            </p:cNvSpPr>
            <p:nvPr/>
          </p:nvSpPr>
          <p:spPr bwMode="auto">
            <a:xfrm>
              <a:off x="2621" y="1466"/>
              <a:ext cx="32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07" name="Freeform 231"/>
            <p:cNvSpPr>
              <a:spLocks/>
            </p:cNvSpPr>
            <p:nvPr/>
          </p:nvSpPr>
          <p:spPr bwMode="auto">
            <a:xfrm>
              <a:off x="2618" y="1462"/>
              <a:ext cx="32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08" name="Freeform 232"/>
            <p:cNvSpPr>
              <a:spLocks/>
            </p:cNvSpPr>
            <p:nvPr/>
          </p:nvSpPr>
          <p:spPr bwMode="auto">
            <a:xfrm>
              <a:off x="2621" y="2149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09" name="Freeform 233"/>
            <p:cNvSpPr>
              <a:spLocks/>
            </p:cNvSpPr>
            <p:nvPr/>
          </p:nvSpPr>
          <p:spPr bwMode="auto">
            <a:xfrm>
              <a:off x="2618" y="2145"/>
              <a:ext cx="32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10" name="Freeform 234"/>
            <p:cNvSpPr>
              <a:spLocks/>
            </p:cNvSpPr>
            <p:nvPr/>
          </p:nvSpPr>
          <p:spPr bwMode="auto">
            <a:xfrm>
              <a:off x="2621" y="2802"/>
              <a:ext cx="32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11" name="Freeform 235"/>
            <p:cNvSpPr>
              <a:spLocks/>
            </p:cNvSpPr>
            <p:nvPr/>
          </p:nvSpPr>
          <p:spPr bwMode="auto">
            <a:xfrm>
              <a:off x="2618" y="2798"/>
              <a:ext cx="32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12" name="Freeform 236"/>
            <p:cNvSpPr>
              <a:spLocks/>
            </p:cNvSpPr>
            <p:nvPr/>
          </p:nvSpPr>
          <p:spPr bwMode="auto">
            <a:xfrm>
              <a:off x="2621" y="2953"/>
              <a:ext cx="32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13" name="Freeform 237"/>
            <p:cNvSpPr>
              <a:spLocks/>
            </p:cNvSpPr>
            <p:nvPr/>
          </p:nvSpPr>
          <p:spPr bwMode="auto">
            <a:xfrm>
              <a:off x="2618" y="2950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14" name="Freeform 238"/>
            <p:cNvSpPr>
              <a:spLocks/>
            </p:cNvSpPr>
            <p:nvPr/>
          </p:nvSpPr>
          <p:spPr bwMode="auto">
            <a:xfrm>
              <a:off x="2826" y="1540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10"/>
                  </a:lnTo>
                  <a:lnTo>
                    <a:pt x="8" y="18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15" name="Freeform 239"/>
            <p:cNvSpPr>
              <a:spLocks/>
            </p:cNvSpPr>
            <p:nvPr/>
          </p:nvSpPr>
          <p:spPr bwMode="auto">
            <a:xfrm>
              <a:off x="2823" y="1537"/>
              <a:ext cx="31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16" name="Freeform 240"/>
            <p:cNvSpPr>
              <a:spLocks/>
            </p:cNvSpPr>
            <p:nvPr/>
          </p:nvSpPr>
          <p:spPr bwMode="auto">
            <a:xfrm>
              <a:off x="2826" y="1466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17" name="Freeform 241"/>
            <p:cNvSpPr>
              <a:spLocks/>
            </p:cNvSpPr>
            <p:nvPr/>
          </p:nvSpPr>
          <p:spPr bwMode="auto">
            <a:xfrm>
              <a:off x="2823" y="1462"/>
              <a:ext cx="31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18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10"/>
                  </a:lnTo>
                  <a:lnTo>
                    <a:pt x="10" y="18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18" name="Freeform 242"/>
            <p:cNvSpPr>
              <a:spLocks/>
            </p:cNvSpPr>
            <p:nvPr/>
          </p:nvSpPr>
          <p:spPr bwMode="auto">
            <a:xfrm>
              <a:off x="2826" y="1628"/>
              <a:ext cx="32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8"/>
                </a:cxn>
                <a:cxn ang="0">
                  <a:pos x="8" y="18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8" y="8"/>
                  </a:lnTo>
                  <a:lnTo>
                    <a:pt x="8" y="18"/>
                  </a:lnTo>
                  <a:lnTo>
                    <a:pt x="0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19" name="Freeform 243"/>
            <p:cNvSpPr>
              <a:spLocks/>
            </p:cNvSpPr>
            <p:nvPr/>
          </p:nvSpPr>
          <p:spPr bwMode="auto">
            <a:xfrm>
              <a:off x="2823" y="1625"/>
              <a:ext cx="31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8"/>
                </a:cxn>
                <a:cxn ang="0">
                  <a:pos x="10" y="1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8" y="8"/>
                  </a:lnTo>
                  <a:lnTo>
                    <a:pt x="10" y="18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20" name="Freeform 244"/>
            <p:cNvSpPr>
              <a:spLocks/>
            </p:cNvSpPr>
            <p:nvPr/>
          </p:nvSpPr>
          <p:spPr bwMode="auto">
            <a:xfrm>
              <a:off x="2826" y="1717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21" name="Freeform 245"/>
            <p:cNvSpPr>
              <a:spLocks/>
            </p:cNvSpPr>
            <p:nvPr/>
          </p:nvSpPr>
          <p:spPr bwMode="auto">
            <a:xfrm>
              <a:off x="2823" y="1713"/>
              <a:ext cx="31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22" name="Line 246"/>
            <p:cNvSpPr>
              <a:spLocks noChangeShapeType="1"/>
            </p:cNvSpPr>
            <p:nvPr/>
          </p:nvSpPr>
          <p:spPr bwMode="auto">
            <a:xfrm flipV="1">
              <a:off x="838" y="1487"/>
              <a:ext cx="1985" cy="19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23" name="Line 247"/>
            <p:cNvSpPr>
              <a:spLocks noChangeShapeType="1"/>
            </p:cNvSpPr>
            <p:nvPr/>
          </p:nvSpPr>
          <p:spPr bwMode="auto">
            <a:xfrm>
              <a:off x="838" y="1127"/>
              <a:ext cx="215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24" name="Line 248"/>
            <p:cNvSpPr>
              <a:spLocks noChangeShapeType="1"/>
            </p:cNvSpPr>
            <p:nvPr/>
          </p:nvSpPr>
          <p:spPr bwMode="auto">
            <a:xfrm>
              <a:off x="3034" y="1215"/>
              <a:ext cx="2" cy="22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25" name="Line 249"/>
            <p:cNvSpPr>
              <a:spLocks noChangeShapeType="1"/>
            </p:cNvSpPr>
            <p:nvPr/>
          </p:nvSpPr>
          <p:spPr bwMode="auto">
            <a:xfrm>
              <a:off x="757" y="1219"/>
              <a:ext cx="1" cy="22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26" name="Line 250"/>
            <p:cNvSpPr>
              <a:spLocks noChangeShapeType="1"/>
            </p:cNvSpPr>
            <p:nvPr/>
          </p:nvSpPr>
          <p:spPr bwMode="auto">
            <a:xfrm>
              <a:off x="732" y="3472"/>
              <a:ext cx="2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27" name="Line 251"/>
            <p:cNvSpPr>
              <a:spLocks noChangeShapeType="1"/>
            </p:cNvSpPr>
            <p:nvPr/>
          </p:nvSpPr>
          <p:spPr bwMode="auto">
            <a:xfrm>
              <a:off x="732" y="2974"/>
              <a:ext cx="2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28" name="Line 252"/>
            <p:cNvSpPr>
              <a:spLocks noChangeShapeType="1"/>
            </p:cNvSpPr>
            <p:nvPr/>
          </p:nvSpPr>
          <p:spPr bwMode="auto">
            <a:xfrm>
              <a:off x="732" y="2477"/>
              <a:ext cx="2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29" name="Line 253"/>
            <p:cNvSpPr>
              <a:spLocks noChangeShapeType="1"/>
            </p:cNvSpPr>
            <p:nvPr/>
          </p:nvSpPr>
          <p:spPr bwMode="auto">
            <a:xfrm>
              <a:off x="732" y="1979"/>
              <a:ext cx="2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30" name="Line 254"/>
            <p:cNvSpPr>
              <a:spLocks noChangeShapeType="1"/>
            </p:cNvSpPr>
            <p:nvPr/>
          </p:nvSpPr>
          <p:spPr bwMode="auto">
            <a:xfrm>
              <a:off x="732" y="1480"/>
              <a:ext cx="2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31" name="Line 255"/>
            <p:cNvSpPr>
              <a:spLocks noChangeShapeType="1"/>
            </p:cNvSpPr>
            <p:nvPr/>
          </p:nvSpPr>
          <p:spPr bwMode="auto">
            <a:xfrm>
              <a:off x="3038" y="2974"/>
              <a:ext cx="2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32" name="Line 256"/>
            <p:cNvSpPr>
              <a:spLocks noChangeShapeType="1"/>
            </p:cNvSpPr>
            <p:nvPr/>
          </p:nvSpPr>
          <p:spPr bwMode="auto">
            <a:xfrm>
              <a:off x="3038" y="2477"/>
              <a:ext cx="2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33" name="Line 257"/>
            <p:cNvSpPr>
              <a:spLocks noChangeShapeType="1"/>
            </p:cNvSpPr>
            <p:nvPr/>
          </p:nvSpPr>
          <p:spPr bwMode="auto">
            <a:xfrm>
              <a:off x="3038" y="1979"/>
              <a:ext cx="2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34" name="Line 258"/>
            <p:cNvSpPr>
              <a:spLocks noChangeShapeType="1"/>
            </p:cNvSpPr>
            <p:nvPr/>
          </p:nvSpPr>
          <p:spPr bwMode="auto">
            <a:xfrm>
              <a:off x="3038" y="1480"/>
              <a:ext cx="2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35" name="Line 259"/>
            <p:cNvSpPr>
              <a:spLocks noChangeShapeType="1"/>
            </p:cNvSpPr>
            <p:nvPr/>
          </p:nvSpPr>
          <p:spPr bwMode="auto">
            <a:xfrm>
              <a:off x="841" y="3557"/>
              <a:ext cx="21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36" name="Line 260"/>
            <p:cNvSpPr>
              <a:spLocks noChangeShapeType="1"/>
            </p:cNvSpPr>
            <p:nvPr/>
          </p:nvSpPr>
          <p:spPr bwMode="auto">
            <a:xfrm flipV="1">
              <a:off x="841" y="3557"/>
              <a:ext cx="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37" name="Line 261"/>
            <p:cNvSpPr>
              <a:spLocks noChangeShapeType="1"/>
            </p:cNvSpPr>
            <p:nvPr/>
          </p:nvSpPr>
          <p:spPr bwMode="auto">
            <a:xfrm flipV="1">
              <a:off x="1342" y="3557"/>
              <a:ext cx="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38" name="Line 262"/>
            <p:cNvSpPr>
              <a:spLocks noChangeShapeType="1"/>
            </p:cNvSpPr>
            <p:nvPr/>
          </p:nvSpPr>
          <p:spPr bwMode="auto">
            <a:xfrm flipV="1">
              <a:off x="1842" y="3557"/>
              <a:ext cx="1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39" name="Line 263"/>
            <p:cNvSpPr>
              <a:spLocks noChangeShapeType="1"/>
            </p:cNvSpPr>
            <p:nvPr/>
          </p:nvSpPr>
          <p:spPr bwMode="auto">
            <a:xfrm flipV="1">
              <a:off x="2339" y="3557"/>
              <a:ext cx="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40" name="Line 264"/>
            <p:cNvSpPr>
              <a:spLocks noChangeShapeType="1"/>
            </p:cNvSpPr>
            <p:nvPr/>
          </p:nvSpPr>
          <p:spPr bwMode="auto">
            <a:xfrm flipV="1">
              <a:off x="2840" y="3557"/>
              <a:ext cx="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41" name="Line 265"/>
            <p:cNvSpPr>
              <a:spLocks noChangeShapeType="1"/>
            </p:cNvSpPr>
            <p:nvPr/>
          </p:nvSpPr>
          <p:spPr bwMode="auto">
            <a:xfrm flipV="1">
              <a:off x="1342" y="1092"/>
              <a:ext cx="2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42" name="Line 266"/>
            <p:cNvSpPr>
              <a:spLocks noChangeShapeType="1"/>
            </p:cNvSpPr>
            <p:nvPr/>
          </p:nvSpPr>
          <p:spPr bwMode="auto">
            <a:xfrm flipV="1">
              <a:off x="1842" y="1092"/>
              <a:ext cx="1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43" name="Line 267"/>
            <p:cNvSpPr>
              <a:spLocks noChangeShapeType="1"/>
            </p:cNvSpPr>
            <p:nvPr/>
          </p:nvSpPr>
          <p:spPr bwMode="auto">
            <a:xfrm flipV="1">
              <a:off x="2339" y="1092"/>
              <a:ext cx="2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44" name="Line 268"/>
            <p:cNvSpPr>
              <a:spLocks noChangeShapeType="1"/>
            </p:cNvSpPr>
            <p:nvPr/>
          </p:nvSpPr>
          <p:spPr bwMode="auto">
            <a:xfrm flipV="1">
              <a:off x="2840" y="1092"/>
              <a:ext cx="2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45" name="Freeform 269"/>
            <p:cNvSpPr>
              <a:spLocks/>
            </p:cNvSpPr>
            <p:nvPr/>
          </p:nvSpPr>
          <p:spPr bwMode="auto">
            <a:xfrm>
              <a:off x="654" y="3430"/>
              <a:ext cx="53" cy="81"/>
            </a:xfrm>
            <a:custGeom>
              <a:avLst/>
              <a:gdLst/>
              <a:ahLst/>
              <a:cxnLst>
                <a:cxn ang="0">
                  <a:pos x="6" y="28"/>
                </a:cxn>
                <a:cxn ang="0">
                  <a:pos x="8" y="34"/>
                </a:cxn>
                <a:cxn ang="0">
                  <a:pos x="10" y="40"/>
                </a:cxn>
                <a:cxn ang="0">
                  <a:pos x="16" y="42"/>
                </a:cxn>
                <a:cxn ang="0">
                  <a:pos x="20" y="40"/>
                </a:cxn>
                <a:cxn ang="0">
                  <a:pos x="24" y="34"/>
                </a:cxn>
                <a:cxn ang="0">
                  <a:pos x="24" y="28"/>
                </a:cxn>
                <a:cxn ang="0">
                  <a:pos x="24" y="24"/>
                </a:cxn>
                <a:cxn ang="0">
                  <a:pos x="24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8" y="1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6" y="24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28" y="12"/>
                </a:cxn>
                <a:cxn ang="0">
                  <a:pos x="30" y="18"/>
                </a:cxn>
                <a:cxn ang="0">
                  <a:pos x="30" y="24"/>
                </a:cxn>
                <a:cxn ang="0">
                  <a:pos x="30" y="28"/>
                </a:cxn>
                <a:cxn ang="0">
                  <a:pos x="28" y="34"/>
                </a:cxn>
                <a:cxn ang="0">
                  <a:pos x="28" y="38"/>
                </a:cxn>
                <a:cxn ang="0">
                  <a:pos x="26" y="42"/>
                </a:cxn>
                <a:cxn ang="0">
                  <a:pos x="22" y="46"/>
                </a:cxn>
                <a:cxn ang="0">
                  <a:pos x="16" y="46"/>
                </a:cxn>
                <a:cxn ang="0">
                  <a:pos x="10" y="46"/>
                </a:cxn>
                <a:cxn ang="0">
                  <a:pos x="6" y="42"/>
                </a:cxn>
                <a:cxn ang="0">
                  <a:pos x="2" y="38"/>
                </a:cxn>
                <a:cxn ang="0">
                  <a:pos x="2" y="34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6" y="28"/>
                </a:cxn>
              </a:cxnLst>
              <a:rect l="0" t="0" r="r" b="b"/>
              <a:pathLst>
                <a:path w="30" h="46">
                  <a:moveTo>
                    <a:pt x="6" y="28"/>
                  </a:moveTo>
                  <a:lnTo>
                    <a:pt x="8" y="34"/>
                  </a:lnTo>
                  <a:lnTo>
                    <a:pt x="10" y="40"/>
                  </a:lnTo>
                  <a:lnTo>
                    <a:pt x="16" y="42"/>
                  </a:lnTo>
                  <a:lnTo>
                    <a:pt x="20" y="40"/>
                  </a:lnTo>
                  <a:lnTo>
                    <a:pt x="24" y="34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26" y="42"/>
                  </a:lnTo>
                  <a:lnTo>
                    <a:pt x="22" y="46"/>
                  </a:lnTo>
                  <a:lnTo>
                    <a:pt x="16" y="46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46" name="Freeform 270"/>
            <p:cNvSpPr>
              <a:spLocks/>
            </p:cNvSpPr>
            <p:nvPr/>
          </p:nvSpPr>
          <p:spPr bwMode="auto">
            <a:xfrm>
              <a:off x="594" y="2438"/>
              <a:ext cx="113" cy="81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4" y="16"/>
                </a:cxn>
                <a:cxn ang="0">
                  <a:pos x="24" y="18"/>
                </a:cxn>
                <a:cxn ang="0">
                  <a:pos x="28" y="30"/>
                </a:cxn>
                <a:cxn ang="0">
                  <a:pos x="26" y="42"/>
                </a:cxn>
                <a:cxn ang="0">
                  <a:pos x="14" y="46"/>
                </a:cxn>
                <a:cxn ang="0">
                  <a:pos x="4" y="42"/>
                </a:cxn>
                <a:cxn ang="0">
                  <a:pos x="0" y="32"/>
                </a:cxn>
                <a:cxn ang="0">
                  <a:pos x="6" y="36"/>
                </a:cxn>
                <a:cxn ang="0">
                  <a:pos x="10" y="40"/>
                </a:cxn>
                <a:cxn ang="0">
                  <a:pos x="18" y="40"/>
                </a:cxn>
                <a:cxn ang="0">
                  <a:pos x="22" y="34"/>
                </a:cxn>
                <a:cxn ang="0">
                  <a:pos x="22" y="26"/>
                </a:cxn>
                <a:cxn ang="0">
                  <a:pos x="18" y="20"/>
                </a:cxn>
                <a:cxn ang="0">
                  <a:pos x="8" y="22"/>
                </a:cxn>
                <a:cxn ang="0">
                  <a:pos x="0" y="24"/>
                </a:cxn>
                <a:cxn ang="0">
                  <a:pos x="26" y="0"/>
                </a:cxn>
                <a:cxn ang="0">
                  <a:pos x="10" y="6"/>
                </a:cxn>
                <a:cxn ang="0">
                  <a:pos x="40" y="28"/>
                </a:cxn>
                <a:cxn ang="0">
                  <a:pos x="44" y="40"/>
                </a:cxn>
                <a:cxn ang="0">
                  <a:pos x="54" y="40"/>
                </a:cxn>
                <a:cxn ang="0">
                  <a:pos x="58" y="28"/>
                </a:cxn>
                <a:cxn ang="0">
                  <a:pos x="58" y="18"/>
                </a:cxn>
                <a:cxn ang="0">
                  <a:pos x="58" y="10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2" y="10"/>
                </a:cxn>
                <a:cxn ang="0">
                  <a:pos x="40" y="18"/>
                </a:cxn>
                <a:cxn ang="0">
                  <a:pos x="40" y="28"/>
                </a:cxn>
                <a:cxn ang="0">
                  <a:pos x="34" y="18"/>
                </a:cxn>
                <a:cxn ang="0">
                  <a:pos x="36" y="8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2" y="8"/>
                </a:cxn>
                <a:cxn ang="0">
                  <a:pos x="64" y="18"/>
                </a:cxn>
                <a:cxn ang="0">
                  <a:pos x="64" y="28"/>
                </a:cxn>
                <a:cxn ang="0">
                  <a:pos x="62" y="38"/>
                </a:cxn>
                <a:cxn ang="0">
                  <a:pos x="56" y="44"/>
                </a:cxn>
                <a:cxn ang="0">
                  <a:pos x="44" y="44"/>
                </a:cxn>
                <a:cxn ang="0">
                  <a:pos x="36" y="38"/>
                </a:cxn>
                <a:cxn ang="0">
                  <a:pos x="34" y="28"/>
                </a:cxn>
                <a:cxn ang="0">
                  <a:pos x="34" y="18"/>
                </a:cxn>
              </a:cxnLst>
              <a:rect l="0" t="0" r="r" b="b"/>
              <a:pathLst>
                <a:path w="64" h="46">
                  <a:moveTo>
                    <a:pt x="8" y="6"/>
                  </a:moveTo>
                  <a:lnTo>
                    <a:pt x="6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4" y="18"/>
                  </a:lnTo>
                  <a:lnTo>
                    <a:pt x="28" y="24"/>
                  </a:lnTo>
                  <a:lnTo>
                    <a:pt x="28" y="30"/>
                  </a:lnTo>
                  <a:lnTo>
                    <a:pt x="28" y="36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4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0" y="28"/>
                  </a:lnTo>
                  <a:lnTo>
                    <a:pt x="42" y="34"/>
                  </a:lnTo>
                  <a:lnTo>
                    <a:pt x="44" y="40"/>
                  </a:lnTo>
                  <a:lnTo>
                    <a:pt x="50" y="40"/>
                  </a:lnTo>
                  <a:lnTo>
                    <a:pt x="54" y="40"/>
                  </a:lnTo>
                  <a:lnTo>
                    <a:pt x="58" y="34"/>
                  </a:lnTo>
                  <a:lnTo>
                    <a:pt x="58" y="28"/>
                  </a:lnTo>
                  <a:lnTo>
                    <a:pt x="58" y="22"/>
                  </a:lnTo>
                  <a:lnTo>
                    <a:pt x="58" y="18"/>
                  </a:lnTo>
                  <a:lnTo>
                    <a:pt x="58" y="14"/>
                  </a:lnTo>
                  <a:lnTo>
                    <a:pt x="58" y="10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50" y="4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0" y="14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8" y="6"/>
                  </a:lnTo>
                  <a:lnTo>
                    <a:pt x="34" y="18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8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0" y="42"/>
                  </a:lnTo>
                  <a:lnTo>
                    <a:pt x="56" y="44"/>
                  </a:lnTo>
                  <a:lnTo>
                    <a:pt x="50" y="46"/>
                  </a:lnTo>
                  <a:lnTo>
                    <a:pt x="44" y="44"/>
                  </a:lnTo>
                  <a:lnTo>
                    <a:pt x="40" y="42"/>
                  </a:lnTo>
                  <a:lnTo>
                    <a:pt x="36" y="38"/>
                  </a:lnTo>
                  <a:lnTo>
                    <a:pt x="36" y="34"/>
                  </a:lnTo>
                  <a:lnTo>
                    <a:pt x="34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47" name="Freeform 271"/>
            <p:cNvSpPr>
              <a:spLocks/>
            </p:cNvSpPr>
            <p:nvPr/>
          </p:nvSpPr>
          <p:spPr bwMode="auto">
            <a:xfrm>
              <a:off x="538" y="1441"/>
              <a:ext cx="169" cy="81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0" y="8"/>
                </a:cxn>
                <a:cxn ang="0">
                  <a:pos x="8" y="6"/>
                </a:cxn>
                <a:cxn ang="0">
                  <a:pos x="12" y="0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38" y="34"/>
                </a:cxn>
                <a:cxn ang="0">
                  <a:pos x="46" y="42"/>
                </a:cxn>
                <a:cxn ang="0">
                  <a:pos x="54" y="34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52" y="8"/>
                </a:cxn>
                <a:cxn ang="0">
                  <a:pos x="46" y="4"/>
                </a:cxn>
                <a:cxn ang="0">
                  <a:pos x="40" y="8"/>
                </a:cxn>
                <a:cxn ang="0">
                  <a:pos x="38" y="16"/>
                </a:cxn>
                <a:cxn ang="0">
                  <a:pos x="38" y="24"/>
                </a:cxn>
                <a:cxn ang="0">
                  <a:pos x="12" y="46"/>
                </a:cxn>
                <a:cxn ang="0">
                  <a:pos x="32" y="12"/>
                </a:cxn>
                <a:cxn ang="0">
                  <a:pos x="36" y="4"/>
                </a:cxn>
                <a:cxn ang="0">
                  <a:pos x="46" y="0"/>
                </a:cxn>
                <a:cxn ang="0">
                  <a:pos x="56" y="4"/>
                </a:cxn>
                <a:cxn ang="0">
                  <a:pos x="60" y="12"/>
                </a:cxn>
                <a:cxn ang="0">
                  <a:pos x="62" y="24"/>
                </a:cxn>
                <a:cxn ang="0">
                  <a:pos x="60" y="34"/>
                </a:cxn>
                <a:cxn ang="0">
                  <a:pos x="56" y="42"/>
                </a:cxn>
                <a:cxn ang="0">
                  <a:pos x="46" y="46"/>
                </a:cxn>
                <a:cxn ang="0">
                  <a:pos x="36" y="42"/>
                </a:cxn>
                <a:cxn ang="0">
                  <a:pos x="32" y="34"/>
                </a:cxn>
                <a:cxn ang="0">
                  <a:pos x="32" y="24"/>
                </a:cxn>
                <a:cxn ang="0">
                  <a:pos x="12" y="46"/>
                </a:cxn>
                <a:cxn ang="0">
                  <a:pos x="74" y="34"/>
                </a:cxn>
                <a:cxn ang="0">
                  <a:pos x="82" y="42"/>
                </a:cxn>
                <a:cxn ang="0">
                  <a:pos x="90" y="34"/>
                </a:cxn>
                <a:cxn ang="0">
                  <a:pos x="90" y="24"/>
                </a:cxn>
                <a:cxn ang="0">
                  <a:pos x="90" y="16"/>
                </a:cxn>
                <a:cxn ang="0">
                  <a:pos x="88" y="8"/>
                </a:cxn>
                <a:cxn ang="0">
                  <a:pos x="82" y="4"/>
                </a:cxn>
                <a:cxn ang="0">
                  <a:pos x="74" y="8"/>
                </a:cxn>
                <a:cxn ang="0">
                  <a:pos x="72" y="16"/>
                </a:cxn>
                <a:cxn ang="0">
                  <a:pos x="72" y="24"/>
                </a:cxn>
                <a:cxn ang="0">
                  <a:pos x="12" y="46"/>
                </a:cxn>
                <a:cxn ang="0">
                  <a:pos x="68" y="12"/>
                </a:cxn>
                <a:cxn ang="0">
                  <a:pos x="72" y="4"/>
                </a:cxn>
                <a:cxn ang="0">
                  <a:pos x="82" y="0"/>
                </a:cxn>
                <a:cxn ang="0">
                  <a:pos x="92" y="4"/>
                </a:cxn>
                <a:cxn ang="0">
                  <a:pos x="94" y="12"/>
                </a:cxn>
                <a:cxn ang="0">
                  <a:pos x="96" y="24"/>
                </a:cxn>
                <a:cxn ang="0">
                  <a:pos x="94" y="34"/>
                </a:cxn>
                <a:cxn ang="0">
                  <a:pos x="92" y="42"/>
                </a:cxn>
                <a:cxn ang="0">
                  <a:pos x="82" y="46"/>
                </a:cxn>
                <a:cxn ang="0">
                  <a:pos x="72" y="42"/>
                </a:cxn>
                <a:cxn ang="0">
                  <a:pos x="68" y="34"/>
                </a:cxn>
                <a:cxn ang="0">
                  <a:pos x="66" y="24"/>
                </a:cxn>
                <a:cxn ang="0">
                  <a:pos x="12" y="46"/>
                </a:cxn>
              </a:cxnLst>
              <a:rect l="0" t="0" r="r" b="b"/>
              <a:pathLst>
                <a:path w="96" h="46">
                  <a:moveTo>
                    <a:pt x="12" y="46"/>
                  </a:moveTo>
                  <a:lnTo>
                    <a:pt x="1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38" y="28"/>
                  </a:lnTo>
                  <a:lnTo>
                    <a:pt x="38" y="34"/>
                  </a:lnTo>
                  <a:lnTo>
                    <a:pt x="42" y="40"/>
                  </a:lnTo>
                  <a:lnTo>
                    <a:pt x="46" y="42"/>
                  </a:lnTo>
                  <a:lnTo>
                    <a:pt x="52" y="40"/>
                  </a:lnTo>
                  <a:lnTo>
                    <a:pt x="54" y="34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46" y="4"/>
                  </a:lnTo>
                  <a:lnTo>
                    <a:pt x="42" y="6"/>
                  </a:lnTo>
                  <a:lnTo>
                    <a:pt x="40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12" y="46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4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2" y="18"/>
                  </a:lnTo>
                  <a:lnTo>
                    <a:pt x="62" y="24"/>
                  </a:lnTo>
                  <a:lnTo>
                    <a:pt x="62" y="28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6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12" y="46"/>
                  </a:lnTo>
                  <a:lnTo>
                    <a:pt x="72" y="28"/>
                  </a:lnTo>
                  <a:lnTo>
                    <a:pt x="74" y="34"/>
                  </a:lnTo>
                  <a:lnTo>
                    <a:pt x="76" y="40"/>
                  </a:lnTo>
                  <a:lnTo>
                    <a:pt x="82" y="42"/>
                  </a:lnTo>
                  <a:lnTo>
                    <a:pt x="86" y="40"/>
                  </a:lnTo>
                  <a:lnTo>
                    <a:pt x="90" y="34"/>
                  </a:lnTo>
                  <a:lnTo>
                    <a:pt x="90" y="28"/>
                  </a:lnTo>
                  <a:lnTo>
                    <a:pt x="90" y="24"/>
                  </a:lnTo>
                  <a:lnTo>
                    <a:pt x="90" y="20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4" y="6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4" y="8"/>
                  </a:lnTo>
                  <a:lnTo>
                    <a:pt x="74" y="12"/>
                  </a:lnTo>
                  <a:lnTo>
                    <a:pt x="72" y="16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12" y="46"/>
                  </a:lnTo>
                  <a:lnTo>
                    <a:pt x="66" y="18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72" y="4"/>
                  </a:lnTo>
                  <a:lnTo>
                    <a:pt x="76" y="2"/>
                  </a:lnTo>
                  <a:lnTo>
                    <a:pt x="82" y="0"/>
                  </a:lnTo>
                  <a:lnTo>
                    <a:pt x="86" y="2"/>
                  </a:lnTo>
                  <a:lnTo>
                    <a:pt x="92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92" y="42"/>
                  </a:lnTo>
                  <a:lnTo>
                    <a:pt x="88" y="46"/>
                  </a:lnTo>
                  <a:lnTo>
                    <a:pt x="82" y="46"/>
                  </a:lnTo>
                  <a:lnTo>
                    <a:pt x="76" y="46"/>
                  </a:lnTo>
                  <a:lnTo>
                    <a:pt x="72" y="42"/>
                  </a:lnTo>
                  <a:lnTo>
                    <a:pt x="68" y="38"/>
                  </a:lnTo>
                  <a:lnTo>
                    <a:pt x="68" y="34"/>
                  </a:lnTo>
                  <a:lnTo>
                    <a:pt x="66" y="28"/>
                  </a:lnTo>
                  <a:lnTo>
                    <a:pt x="66" y="24"/>
                  </a:lnTo>
                  <a:lnTo>
                    <a:pt x="66" y="18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48" name="Freeform 272"/>
            <p:cNvSpPr>
              <a:spLocks/>
            </p:cNvSpPr>
            <p:nvPr/>
          </p:nvSpPr>
          <p:spPr bwMode="auto">
            <a:xfrm>
              <a:off x="817" y="3652"/>
              <a:ext cx="49" cy="81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6" y="34"/>
                </a:cxn>
                <a:cxn ang="0">
                  <a:pos x="8" y="38"/>
                </a:cxn>
                <a:cxn ang="0">
                  <a:pos x="14" y="40"/>
                </a:cxn>
                <a:cxn ang="0">
                  <a:pos x="20" y="38"/>
                </a:cxn>
                <a:cxn ang="0">
                  <a:pos x="22" y="34"/>
                </a:cxn>
                <a:cxn ang="0">
                  <a:pos x="22" y="28"/>
                </a:cxn>
                <a:cxn ang="0">
                  <a:pos x="22" y="22"/>
                </a:cxn>
                <a:cxn ang="0">
                  <a:pos x="22" y="18"/>
                </a:cxn>
                <a:cxn ang="0">
                  <a:pos x="22" y="14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4"/>
                </a:cxn>
                <a:cxn ang="0">
                  <a:pos x="4" y="18"/>
                </a:cxn>
                <a:cxn ang="0">
                  <a:pos x="4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28" y="12"/>
                </a:cxn>
                <a:cxn ang="0">
                  <a:pos x="28" y="18"/>
                </a:cxn>
                <a:cxn ang="0">
                  <a:pos x="28" y="22"/>
                </a:cxn>
                <a:cxn ang="0">
                  <a:pos x="28" y="28"/>
                </a:cxn>
                <a:cxn ang="0">
                  <a:pos x="28" y="32"/>
                </a:cxn>
                <a:cxn ang="0">
                  <a:pos x="26" y="38"/>
                </a:cxn>
                <a:cxn ang="0">
                  <a:pos x="24" y="42"/>
                </a:cxn>
                <a:cxn ang="0">
                  <a:pos x="20" y="44"/>
                </a:cxn>
                <a:cxn ang="0">
                  <a:pos x="14" y="46"/>
                </a:cxn>
                <a:cxn ang="0">
                  <a:pos x="8" y="44"/>
                </a:cxn>
                <a:cxn ang="0">
                  <a:pos x="4" y="42"/>
                </a:cxn>
                <a:cxn ang="0">
                  <a:pos x="2" y="38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4" y="28"/>
                </a:cxn>
              </a:cxnLst>
              <a:rect l="0" t="0" r="r" b="b"/>
              <a:pathLst>
                <a:path w="28" h="46">
                  <a:moveTo>
                    <a:pt x="4" y="28"/>
                  </a:moveTo>
                  <a:lnTo>
                    <a:pt x="6" y="34"/>
                  </a:lnTo>
                  <a:lnTo>
                    <a:pt x="8" y="38"/>
                  </a:lnTo>
                  <a:lnTo>
                    <a:pt x="14" y="40"/>
                  </a:lnTo>
                  <a:lnTo>
                    <a:pt x="20" y="38"/>
                  </a:lnTo>
                  <a:lnTo>
                    <a:pt x="22" y="34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6" y="38"/>
                  </a:lnTo>
                  <a:lnTo>
                    <a:pt x="24" y="42"/>
                  </a:lnTo>
                  <a:lnTo>
                    <a:pt x="20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49" name="Freeform 273"/>
            <p:cNvSpPr>
              <a:spLocks/>
            </p:cNvSpPr>
            <p:nvPr/>
          </p:nvSpPr>
          <p:spPr bwMode="auto">
            <a:xfrm>
              <a:off x="1782" y="3652"/>
              <a:ext cx="113" cy="8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16" y="14"/>
                </a:cxn>
                <a:cxn ang="0">
                  <a:pos x="26" y="18"/>
                </a:cxn>
                <a:cxn ang="0">
                  <a:pos x="30" y="30"/>
                </a:cxn>
                <a:cxn ang="0">
                  <a:pos x="26" y="40"/>
                </a:cxn>
                <a:cxn ang="0">
                  <a:pos x="14" y="46"/>
                </a:cxn>
                <a:cxn ang="0">
                  <a:pos x="4" y="42"/>
                </a:cxn>
                <a:cxn ang="0">
                  <a:pos x="0" y="32"/>
                </a:cxn>
                <a:cxn ang="0">
                  <a:pos x="6" y="36"/>
                </a:cxn>
                <a:cxn ang="0">
                  <a:pos x="12" y="40"/>
                </a:cxn>
                <a:cxn ang="0">
                  <a:pos x="18" y="40"/>
                </a:cxn>
                <a:cxn ang="0">
                  <a:pos x="24" y="34"/>
                </a:cxn>
                <a:cxn ang="0">
                  <a:pos x="24" y="26"/>
                </a:cxn>
                <a:cxn ang="0">
                  <a:pos x="18" y="20"/>
                </a:cxn>
                <a:cxn ang="0">
                  <a:pos x="10" y="20"/>
                </a:cxn>
                <a:cxn ang="0">
                  <a:pos x="2" y="24"/>
                </a:cxn>
                <a:cxn ang="0">
                  <a:pos x="28" y="0"/>
                </a:cxn>
                <a:cxn ang="0">
                  <a:pos x="12" y="4"/>
                </a:cxn>
                <a:cxn ang="0">
                  <a:pos x="42" y="28"/>
                </a:cxn>
                <a:cxn ang="0">
                  <a:pos x="46" y="38"/>
                </a:cxn>
                <a:cxn ang="0">
                  <a:pos x="56" y="38"/>
                </a:cxn>
                <a:cxn ang="0">
                  <a:pos x="60" y="28"/>
                </a:cxn>
                <a:cxn ang="0">
                  <a:pos x="60" y="18"/>
                </a:cxn>
                <a:cxn ang="0">
                  <a:pos x="58" y="10"/>
                </a:cxn>
                <a:cxn ang="0">
                  <a:pos x="54" y="4"/>
                </a:cxn>
                <a:cxn ang="0">
                  <a:pos x="46" y="4"/>
                </a:cxn>
                <a:cxn ang="0">
                  <a:pos x="42" y="10"/>
                </a:cxn>
                <a:cxn ang="0">
                  <a:pos x="42" y="18"/>
                </a:cxn>
                <a:cxn ang="0">
                  <a:pos x="42" y="28"/>
                </a:cxn>
                <a:cxn ang="0">
                  <a:pos x="36" y="18"/>
                </a:cxn>
                <a:cxn ang="0">
                  <a:pos x="38" y="6"/>
                </a:cxn>
                <a:cxn ang="0">
                  <a:pos x="44" y="0"/>
                </a:cxn>
                <a:cxn ang="0">
                  <a:pos x="56" y="0"/>
                </a:cxn>
                <a:cxn ang="0">
                  <a:pos x="62" y="6"/>
                </a:cxn>
                <a:cxn ang="0">
                  <a:pos x="64" y="18"/>
                </a:cxn>
                <a:cxn ang="0">
                  <a:pos x="64" y="28"/>
                </a:cxn>
                <a:cxn ang="0">
                  <a:pos x="62" y="38"/>
                </a:cxn>
                <a:cxn ang="0">
                  <a:pos x="56" y="44"/>
                </a:cxn>
                <a:cxn ang="0">
                  <a:pos x="44" y="44"/>
                </a:cxn>
                <a:cxn ang="0">
                  <a:pos x="38" y="38"/>
                </a:cxn>
                <a:cxn ang="0">
                  <a:pos x="36" y="28"/>
                </a:cxn>
                <a:cxn ang="0">
                  <a:pos x="36" y="18"/>
                </a:cxn>
              </a:cxnLst>
              <a:rect l="0" t="0" r="r" b="b"/>
              <a:pathLst>
                <a:path w="64" h="46">
                  <a:moveTo>
                    <a:pt x="10" y="4"/>
                  </a:moveTo>
                  <a:lnTo>
                    <a:pt x="8" y="18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10" y="44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4" y="34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6" y="0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42" y="28"/>
                  </a:lnTo>
                  <a:lnTo>
                    <a:pt x="42" y="34"/>
                  </a:lnTo>
                  <a:lnTo>
                    <a:pt x="46" y="38"/>
                  </a:lnTo>
                  <a:lnTo>
                    <a:pt x="50" y="40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58" y="10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10" y="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2" y="38"/>
                  </a:lnTo>
                  <a:lnTo>
                    <a:pt x="60" y="42"/>
                  </a:lnTo>
                  <a:lnTo>
                    <a:pt x="56" y="44"/>
                  </a:lnTo>
                  <a:lnTo>
                    <a:pt x="50" y="46"/>
                  </a:lnTo>
                  <a:lnTo>
                    <a:pt x="44" y="44"/>
                  </a:lnTo>
                  <a:lnTo>
                    <a:pt x="40" y="42"/>
                  </a:lnTo>
                  <a:lnTo>
                    <a:pt x="38" y="38"/>
                  </a:lnTo>
                  <a:lnTo>
                    <a:pt x="36" y="32"/>
                  </a:lnTo>
                  <a:lnTo>
                    <a:pt x="36" y="28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50" name="Freeform 274"/>
            <p:cNvSpPr>
              <a:spLocks/>
            </p:cNvSpPr>
            <p:nvPr/>
          </p:nvSpPr>
          <p:spPr bwMode="auto">
            <a:xfrm>
              <a:off x="2756" y="3652"/>
              <a:ext cx="169" cy="81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0" y="8"/>
                </a:cxn>
                <a:cxn ang="0">
                  <a:pos x="8" y="6"/>
                </a:cxn>
                <a:cxn ang="0">
                  <a:pos x="12" y="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38" y="34"/>
                </a:cxn>
                <a:cxn ang="0">
                  <a:pos x="46" y="40"/>
                </a:cxn>
                <a:cxn ang="0">
                  <a:pos x="54" y="34"/>
                </a:cxn>
                <a:cxn ang="0">
                  <a:pos x="56" y="22"/>
                </a:cxn>
                <a:cxn ang="0">
                  <a:pos x="56" y="14"/>
                </a:cxn>
                <a:cxn ang="0">
                  <a:pos x="52" y="8"/>
                </a:cxn>
                <a:cxn ang="0">
                  <a:pos x="46" y="4"/>
                </a:cxn>
                <a:cxn ang="0">
                  <a:pos x="40" y="8"/>
                </a:cxn>
                <a:cxn ang="0">
                  <a:pos x="38" y="14"/>
                </a:cxn>
                <a:cxn ang="0">
                  <a:pos x="38" y="22"/>
                </a:cxn>
                <a:cxn ang="0">
                  <a:pos x="12" y="44"/>
                </a:cxn>
                <a:cxn ang="0">
                  <a:pos x="32" y="12"/>
                </a:cxn>
                <a:cxn ang="0">
                  <a:pos x="36" y="2"/>
                </a:cxn>
                <a:cxn ang="0">
                  <a:pos x="46" y="0"/>
                </a:cxn>
                <a:cxn ang="0">
                  <a:pos x="56" y="2"/>
                </a:cxn>
                <a:cxn ang="0">
                  <a:pos x="60" y="12"/>
                </a:cxn>
                <a:cxn ang="0">
                  <a:pos x="62" y="22"/>
                </a:cxn>
                <a:cxn ang="0">
                  <a:pos x="60" y="32"/>
                </a:cxn>
                <a:cxn ang="0">
                  <a:pos x="56" y="42"/>
                </a:cxn>
                <a:cxn ang="0">
                  <a:pos x="46" y="46"/>
                </a:cxn>
                <a:cxn ang="0">
                  <a:pos x="36" y="42"/>
                </a:cxn>
                <a:cxn ang="0">
                  <a:pos x="32" y="32"/>
                </a:cxn>
                <a:cxn ang="0">
                  <a:pos x="32" y="22"/>
                </a:cxn>
                <a:cxn ang="0">
                  <a:pos x="12" y="44"/>
                </a:cxn>
                <a:cxn ang="0">
                  <a:pos x="74" y="34"/>
                </a:cxn>
                <a:cxn ang="0">
                  <a:pos x="80" y="40"/>
                </a:cxn>
                <a:cxn ang="0">
                  <a:pos x="88" y="34"/>
                </a:cxn>
                <a:cxn ang="0">
                  <a:pos x="90" y="22"/>
                </a:cxn>
                <a:cxn ang="0">
                  <a:pos x="90" y="14"/>
                </a:cxn>
                <a:cxn ang="0">
                  <a:pos x="88" y="8"/>
                </a:cxn>
                <a:cxn ang="0">
                  <a:pos x="80" y="4"/>
                </a:cxn>
                <a:cxn ang="0">
                  <a:pos x="74" y="8"/>
                </a:cxn>
                <a:cxn ang="0">
                  <a:pos x="72" y="14"/>
                </a:cxn>
                <a:cxn ang="0">
                  <a:pos x="72" y="22"/>
                </a:cxn>
                <a:cxn ang="0">
                  <a:pos x="12" y="44"/>
                </a:cxn>
                <a:cxn ang="0">
                  <a:pos x="68" y="12"/>
                </a:cxn>
                <a:cxn ang="0">
                  <a:pos x="72" y="2"/>
                </a:cxn>
                <a:cxn ang="0">
                  <a:pos x="80" y="0"/>
                </a:cxn>
                <a:cxn ang="0">
                  <a:pos x="90" y="2"/>
                </a:cxn>
                <a:cxn ang="0">
                  <a:pos x="94" y="12"/>
                </a:cxn>
                <a:cxn ang="0">
                  <a:pos x="96" y="22"/>
                </a:cxn>
                <a:cxn ang="0">
                  <a:pos x="94" y="32"/>
                </a:cxn>
                <a:cxn ang="0">
                  <a:pos x="90" y="42"/>
                </a:cxn>
                <a:cxn ang="0">
                  <a:pos x="80" y="46"/>
                </a:cxn>
                <a:cxn ang="0">
                  <a:pos x="72" y="42"/>
                </a:cxn>
                <a:cxn ang="0">
                  <a:pos x="68" y="32"/>
                </a:cxn>
                <a:cxn ang="0">
                  <a:pos x="66" y="22"/>
                </a:cxn>
                <a:cxn ang="0">
                  <a:pos x="12" y="44"/>
                </a:cxn>
              </a:cxnLst>
              <a:rect l="0" t="0" r="r" b="b"/>
              <a:pathLst>
                <a:path w="96" h="46">
                  <a:moveTo>
                    <a:pt x="12" y="44"/>
                  </a:moveTo>
                  <a:lnTo>
                    <a:pt x="1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38" y="28"/>
                  </a:lnTo>
                  <a:lnTo>
                    <a:pt x="38" y="34"/>
                  </a:lnTo>
                  <a:lnTo>
                    <a:pt x="42" y="38"/>
                  </a:lnTo>
                  <a:lnTo>
                    <a:pt x="46" y="40"/>
                  </a:lnTo>
                  <a:lnTo>
                    <a:pt x="52" y="38"/>
                  </a:lnTo>
                  <a:lnTo>
                    <a:pt x="54" y="34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2" y="8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8"/>
                  </a:lnTo>
                  <a:lnTo>
                    <a:pt x="12" y="44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58" y="6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2" y="22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58" y="38"/>
                  </a:lnTo>
                  <a:lnTo>
                    <a:pt x="56" y="42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0" y="44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12" y="44"/>
                  </a:lnTo>
                  <a:lnTo>
                    <a:pt x="72" y="28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80" y="40"/>
                  </a:lnTo>
                  <a:lnTo>
                    <a:pt x="86" y="38"/>
                  </a:lnTo>
                  <a:lnTo>
                    <a:pt x="88" y="34"/>
                  </a:lnTo>
                  <a:lnTo>
                    <a:pt x="90" y="28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90" y="14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4" y="4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2" y="14"/>
                  </a:lnTo>
                  <a:lnTo>
                    <a:pt x="72" y="18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12" y="44"/>
                  </a:lnTo>
                  <a:lnTo>
                    <a:pt x="66" y="18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72" y="2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0" y="2"/>
                  </a:lnTo>
                  <a:lnTo>
                    <a:pt x="94" y="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96" y="22"/>
                  </a:lnTo>
                  <a:lnTo>
                    <a:pt x="96" y="28"/>
                  </a:lnTo>
                  <a:lnTo>
                    <a:pt x="94" y="32"/>
                  </a:lnTo>
                  <a:lnTo>
                    <a:pt x="94" y="38"/>
                  </a:lnTo>
                  <a:lnTo>
                    <a:pt x="90" y="42"/>
                  </a:lnTo>
                  <a:lnTo>
                    <a:pt x="86" y="44"/>
                  </a:lnTo>
                  <a:lnTo>
                    <a:pt x="80" y="46"/>
                  </a:lnTo>
                  <a:lnTo>
                    <a:pt x="76" y="44"/>
                  </a:lnTo>
                  <a:lnTo>
                    <a:pt x="72" y="42"/>
                  </a:lnTo>
                  <a:lnTo>
                    <a:pt x="68" y="38"/>
                  </a:lnTo>
                  <a:lnTo>
                    <a:pt x="68" y="32"/>
                  </a:lnTo>
                  <a:lnTo>
                    <a:pt x="66" y="28"/>
                  </a:lnTo>
                  <a:lnTo>
                    <a:pt x="66" y="22"/>
                  </a:lnTo>
                  <a:lnTo>
                    <a:pt x="66" y="18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51" name="Freeform 275"/>
            <p:cNvSpPr>
              <a:spLocks/>
            </p:cNvSpPr>
            <p:nvPr/>
          </p:nvSpPr>
          <p:spPr bwMode="auto">
            <a:xfrm>
              <a:off x="365" y="1688"/>
              <a:ext cx="131" cy="1629"/>
            </a:xfrm>
            <a:custGeom>
              <a:avLst/>
              <a:gdLst/>
              <a:ahLst/>
              <a:cxnLst>
                <a:cxn ang="0">
                  <a:pos x="32" y="887"/>
                </a:cxn>
                <a:cxn ang="0">
                  <a:pos x="52" y="889"/>
                </a:cxn>
                <a:cxn ang="0">
                  <a:pos x="0" y="923"/>
                </a:cxn>
                <a:cxn ang="0">
                  <a:pos x="8" y="897"/>
                </a:cxn>
                <a:cxn ang="0">
                  <a:pos x="22" y="859"/>
                </a:cxn>
                <a:cxn ang="0">
                  <a:pos x="58" y="863"/>
                </a:cxn>
                <a:cxn ang="0">
                  <a:pos x="24" y="839"/>
                </a:cxn>
                <a:cxn ang="0">
                  <a:pos x="44" y="843"/>
                </a:cxn>
                <a:cxn ang="0">
                  <a:pos x="0" y="897"/>
                </a:cxn>
                <a:cxn ang="0">
                  <a:pos x="6" y="755"/>
                </a:cxn>
                <a:cxn ang="0">
                  <a:pos x="36" y="729"/>
                </a:cxn>
                <a:cxn ang="0">
                  <a:pos x="40" y="765"/>
                </a:cxn>
                <a:cxn ang="0">
                  <a:pos x="34" y="739"/>
                </a:cxn>
                <a:cxn ang="0">
                  <a:pos x="0" y="749"/>
                </a:cxn>
                <a:cxn ang="0">
                  <a:pos x="72" y="707"/>
                </a:cxn>
                <a:cxn ang="0">
                  <a:pos x="58" y="707"/>
                </a:cxn>
                <a:cxn ang="0">
                  <a:pos x="22" y="673"/>
                </a:cxn>
                <a:cxn ang="0">
                  <a:pos x="22" y="625"/>
                </a:cxn>
                <a:cxn ang="0">
                  <a:pos x="24" y="645"/>
                </a:cxn>
                <a:cxn ang="0">
                  <a:pos x="22" y="667"/>
                </a:cxn>
                <a:cxn ang="0">
                  <a:pos x="22" y="607"/>
                </a:cxn>
                <a:cxn ang="0">
                  <a:pos x="58" y="585"/>
                </a:cxn>
                <a:cxn ang="0">
                  <a:pos x="0" y="897"/>
                </a:cxn>
                <a:cxn ang="0">
                  <a:pos x="48" y="605"/>
                </a:cxn>
                <a:cxn ang="0">
                  <a:pos x="0" y="567"/>
                </a:cxn>
                <a:cxn ang="0">
                  <a:pos x="0" y="897"/>
                </a:cxn>
                <a:cxn ang="0">
                  <a:pos x="26" y="525"/>
                </a:cxn>
                <a:cxn ang="0">
                  <a:pos x="22" y="547"/>
                </a:cxn>
                <a:cxn ang="0">
                  <a:pos x="58" y="533"/>
                </a:cxn>
                <a:cxn ang="0">
                  <a:pos x="16" y="487"/>
                </a:cxn>
                <a:cxn ang="0">
                  <a:pos x="22" y="485"/>
                </a:cxn>
                <a:cxn ang="0">
                  <a:pos x="0" y="897"/>
                </a:cxn>
                <a:cxn ang="0">
                  <a:pos x="58" y="445"/>
                </a:cxn>
                <a:cxn ang="0">
                  <a:pos x="4" y="461"/>
                </a:cxn>
                <a:cxn ang="0">
                  <a:pos x="58" y="367"/>
                </a:cxn>
                <a:cxn ang="0">
                  <a:pos x="0" y="323"/>
                </a:cxn>
                <a:cxn ang="0">
                  <a:pos x="34" y="309"/>
                </a:cxn>
                <a:cxn ang="0">
                  <a:pos x="48" y="313"/>
                </a:cxn>
                <a:cxn ang="0">
                  <a:pos x="0" y="323"/>
                </a:cxn>
                <a:cxn ang="0">
                  <a:pos x="8" y="341"/>
                </a:cxn>
                <a:cxn ang="0">
                  <a:pos x="20" y="289"/>
                </a:cxn>
                <a:cxn ang="0">
                  <a:pos x="36" y="249"/>
                </a:cxn>
                <a:cxn ang="0">
                  <a:pos x="18" y="297"/>
                </a:cxn>
                <a:cxn ang="0">
                  <a:pos x="12" y="259"/>
                </a:cxn>
                <a:cxn ang="0">
                  <a:pos x="58" y="203"/>
                </a:cxn>
                <a:cxn ang="0">
                  <a:pos x="8" y="148"/>
                </a:cxn>
                <a:cxn ang="0">
                  <a:pos x="58" y="173"/>
                </a:cxn>
                <a:cxn ang="0">
                  <a:pos x="62" y="118"/>
                </a:cxn>
                <a:cxn ang="0">
                  <a:pos x="50" y="88"/>
                </a:cxn>
                <a:cxn ang="0">
                  <a:pos x="18" y="110"/>
                </a:cxn>
                <a:cxn ang="0">
                  <a:pos x="52" y="96"/>
                </a:cxn>
                <a:cxn ang="0">
                  <a:pos x="30" y="112"/>
                </a:cxn>
                <a:cxn ang="0">
                  <a:pos x="22" y="52"/>
                </a:cxn>
                <a:cxn ang="0">
                  <a:pos x="58" y="48"/>
                </a:cxn>
                <a:cxn ang="0">
                  <a:pos x="16" y="50"/>
                </a:cxn>
                <a:cxn ang="0">
                  <a:pos x="50" y="48"/>
                </a:cxn>
                <a:cxn ang="0">
                  <a:pos x="52" y="16"/>
                </a:cxn>
                <a:cxn ang="0">
                  <a:pos x="28" y="32"/>
                </a:cxn>
                <a:cxn ang="0">
                  <a:pos x="26" y="8"/>
                </a:cxn>
                <a:cxn ang="0">
                  <a:pos x="32" y="16"/>
                </a:cxn>
                <a:cxn ang="0">
                  <a:pos x="58" y="22"/>
                </a:cxn>
              </a:cxnLst>
              <a:rect l="0" t="0" r="r" b="b"/>
              <a:pathLst>
                <a:path w="74" h="923">
                  <a:moveTo>
                    <a:pt x="0" y="897"/>
                  </a:moveTo>
                  <a:lnTo>
                    <a:pt x="2" y="891"/>
                  </a:lnTo>
                  <a:lnTo>
                    <a:pt x="4" y="885"/>
                  </a:lnTo>
                  <a:lnTo>
                    <a:pt x="10" y="881"/>
                  </a:lnTo>
                  <a:lnTo>
                    <a:pt x="16" y="881"/>
                  </a:lnTo>
                  <a:lnTo>
                    <a:pt x="20" y="881"/>
                  </a:lnTo>
                  <a:lnTo>
                    <a:pt x="24" y="883"/>
                  </a:lnTo>
                  <a:lnTo>
                    <a:pt x="28" y="885"/>
                  </a:lnTo>
                  <a:lnTo>
                    <a:pt x="30" y="889"/>
                  </a:lnTo>
                  <a:lnTo>
                    <a:pt x="32" y="887"/>
                  </a:lnTo>
                  <a:lnTo>
                    <a:pt x="34" y="883"/>
                  </a:lnTo>
                  <a:lnTo>
                    <a:pt x="38" y="883"/>
                  </a:lnTo>
                  <a:lnTo>
                    <a:pt x="42" y="881"/>
                  </a:lnTo>
                  <a:lnTo>
                    <a:pt x="46" y="881"/>
                  </a:lnTo>
                  <a:lnTo>
                    <a:pt x="50" y="881"/>
                  </a:lnTo>
                  <a:lnTo>
                    <a:pt x="54" y="881"/>
                  </a:lnTo>
                  <a:lnTo>
                    <a:pt x="58" y="879"/>
                  </a:lnTo>
                  <a:lnTo>
                    <a:pt x="58" y="887"/>
                  </a:lnTo>
                  <a:lnTo>
                    <a:pt x="56" y="887"/>
                  </a:lnTo>
                  <a:lnTo>
                    <a:pt x="52" y="889"/>
                  </a:lnTo>
                  <a:lnTo>
                    <a:pt x="48" y="889"/>
                  </a:lnTo>
                  <a:lnTo>
                    <a:pt x="44" y="889"/>
                  </a:lnTo>
                  <a:lnTo>
                    <a:pt x="40" y="889"/>
                  </a:lnTo>
                  <a:lnTo>
                    <a:pt x="36" y="891"/>
                  </a:lnTo>
                  <a:lnTo>
                    <a:pt x="34" y="893"/>
                  </a:lnTo>
                  <a:lnTo>
                    <a:pt x="34" y="897"/>
                  </a:lnTo>
                  <a:lnTo>
                    <a:pt x="34" y="915"/>
                  </a:lnTo>
                  <a:lnTo>
                    <a:pt x="58" y="915"/>
                  </a:lnTo>
                  <a:lnTo>
                    <a:pt x="58" y="923"/>
                  </a:lnTo>
                  <a:lnTo>
                    <a:pt x="0" y="92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26" y="895"/>
                  </a:lnTo>
                  <a:lnTo>
                    <a:pt x="26" y="891"/>
                  </a:lnTo>
                  <a:lnTo>
                    <a:pt x="22" y="889"/>
                  </a:lnTo>
                  <a:lnTo>
                    <a:pt x="16" y="887"/>
                  </a:lnTo>
                  <a:lnTo>
                    <a:pt x="14" y="889"/>
                  </a:lnTo>
                  <a:lnTo>
                    <a:pt x="10" y="891"/>
                  </a:lnTo>
                  <a:lnTo>
                    <a:pt x="8" y="893"/>
                  </a:lnTo>
                  <a:lnTo>
                    <a:pt x="8" y="897"/>
                  </a:lnTo>
                  <a:lnTo>
                    <a:pt x="8" y="915"/>
                  </a:lnTo>
                  <a:lnTo>
                    <a:pt x="28" y="915"/>
                  </a:lnTo>
                  <a:lnTo>
                    <a:pt x="28" y="901"/>
                  </a:lnTo>
                  <a:lnTo>
                    <a:pt x="26" y="895"/>
                  </a:lnTo>
                  <a:lnTo>
                    <a:pt x="0" y="897"/>
                  </a:lnTo>
                  <a:lnTo>
                    <a:pt x="28" y="845"/>
                  </a:lnTo>
                  <a:lnTo>
                    <a:pt x="24" y="847"/>
                  </a:lnTo>
                  <a:lnTo>
                    <a:pt x="22" y="851"/>
                  </a:lnTo>
                  <a:lnTo>
                    <a:pt x="22" y="855"/>
                  </a:lnTo>
                  <a:lnTo>
                    <a:pt x="22" y="859"/>
                  </a:lnTo>
                  <a:lnTo>
                    <a:pt x="26" y="863"/>
                  </a:lnTo>
                  <a:lnTo>
                    <a:pt x="28" y="865"/>
                  </a:lnTo>
                  <a:lnTo>
                    <a:pt x="34" y="867"/>
                  </a:lnTo>
                  <a:lnTo>
                    <a:pt x="34" y="843"/>
                  </a:lnTo>
                  <a:lnTo>
                    <a:pt x="28" y="845"/>
                  </a:lnTo>
                  <a:lnTo>
                    <a:pt x="0" y="897"/>
                  </a:lnTo>
                  <a:lnTo>
                    <a:pt x="56" y="843"/>
                  </a:lnTo>
                  <a:lnTo>
                    <a:pt x="58" y="847"/>
                  </a:lnTo>
                  <a:lnTo>
                    <a:pt x="58" y="853"/>
                  </a:lnTo>
                  <a:lnTo>
                    <a:pt x="58" y="863"/>
                  </a:lnTo>
                  <a:lnTo>
                    <a:pt x="52" y="869"/>
                  </a:lnTo>
                  <a:lnTo>
                    <a:pt x="46" y="871"/>
                  </a:lnTo>
                  <a:lnTo>
                    <a:pt x="38" y="873"/>
                  </a:lnTo>
                  <a:lnTo>
                    <a:pt x="28" y="871"/>
                  </a:lnTo>
                  <a:lnTo>
                    <a:pt x="22" y="867"/>
                  </a:lnTo>
                  <a:lnTo>
                    <a:pt x="18" y="861"/>
                  </a:lnTo>
                  <a:lnTo>
                    <a:pt x="16" y="855"/>
                  </a:lnTo>
                  <a:lnTo>
                    <a:pt x="16" y="849"/>
                  </a:lnTo>
                  <a:lnTo>
                    <a:pt x="18" y="845"/>
                  </a:lnTo>
                  <a:lnTo>
                    <a:pt x="24" y="839"/>
                  </a:lnTo>
                  <a:lnTo>
                    <a:pt x="32" y="837"/>
                  </a:lnTo>
                  <a:lnTo>
                    <a:pt x="40" y="837"/>
                  </a:lnTo>
                  <a:lnTo>
                    <a:pt x="40" y="867"/>
                  </a:lnTo>
                  <a:lnTo>
                    <a:pt x="44" y="865"/>
                  </a:lnTo>
                  <a:lnTo>
                    <a:pt x="48" y="863"/>
                  </a:lnTo>
                  <a:lnTo>
                    <a:pt x="52" y="859"/>
                  </a:lnTo>
                  <a:lnTo>
                    <a:pt x="52" y="853"/>
                  </a:lnTo>
                  <a:lnTo>
                    <a:pt x="50" y="847"/>
                  </a:lnTo>
                  <a:lnTo>
                    <a:pt x="48" y="845"/>
                  </a:lnTo>
                  <a:lnTo>
                    <a:pt x="44" y="843"/>
                  </a:lnTo>
                  <a:lnTo>
                    <a:pt x="44" y="837"/>
                  </a:lnTo>
                  <a:lnTo>
                    <a:pt x="50" y="839"/>
                  </a:lnTo>
                  <a:lnTo>
                    <a:pt x="56" y="843"/>
                  </a:lnTo>
                  <a:lnTo>
                    <a:pt x="0" y="897"/>
                  </a:lnTo>
                  <a:lnTo>
                    <a:pt x="0" y="823"/>
                  </a:lnTo>
                  <a:lnTo>
                    <a:pt x="58" y="823"/>
                  </a:lnTo>
                  <a:lnTo>
                    <a:pt x="58" y="829"/>
                  </a:lnTo>
                  <a:lnTo>
                    <a:pt x="0" y="829"/>
                  </a:lnTo>
                  <a:lnTo>
                    <a:pt x="0" y="823"/>
                  </a:lnTo>
                  <a:lnTo>
                    <a:pt x="0" y="897"/>
                  </a:lnTo>
                  <a:lnTo>
                    <a:pt x="50" y="803"/>
                  </a:lnTo>
                  <a:lnTo>
                    <a:pt x="58" y="803"/>
                  </a:lnTo>
                  <a:lnTo>
                    <a:pt x="58" y="811"/>
                  </a:lnTo>
                  <a:lnTo>
                    <a:pt x="50" y="811"/>
                  </a:lnTo>
                  <a:lnTo>
                    <a:pt x="50" y="803"/>
                  </a:lnTo>
                  <a:lnTo>
                    <a:pt x="0" y="897"/>
                  </a:lnTo>
                  <a:lnTo>
                    <a:pt x="8" y="741"/>
                  </a:lnTo>
                  <a:lnTo>
                    <a:pt x="6" y="745"/>
                  </a:lnTo>
                  <a:lnTo>
                    <a:pt x="6" y="749"/>
                  </a:lnTo>
                  <a:lnTo>
                    <a:pt x="6" y="755"/>
                  </a:lnTo>
                  <a:lnTo>
                    <a:pt x="8" y="759"/>
                  </a:lnTo>
                  <a:lnTo>
                    <a:pt x="10" y="761"/>
                  </a:lnTo>
                  <a:lnTo>
                    <a:pt x="16" y="763"/>
                  </a:lnTo>
                  <a:lnTo>
                    <a:pt x="20" y="761"/>
                  </a:lnTo>
                  <a:lnTo>
                    <a:pt x="22" y="757"/>
                  </a:lnTo>
                  <a:lnTo>
                    <a:pt x="24" y="751"/>
                  </a:lnTo>
                  <a:lnTo>
                    <a:pt x="26" y="745"/>
                  </a:lnTo>
                  <a:lnTo>
                    <a:pt x="28" y="737"/>
                  </a:lnTo>
                  <a:lnTo>
                    <a:pt x="30" y="733"/>
                  </a:lnTo>
                  <a:lnTo>
                    <a:pt x="36" y="729"/>
                  </a:lnTo>
                  <a:lnTo>
                    <a:pt x="42" y="727"/>
                  </a:lnTo>
                  <a:lnTo>
                    <a:pt x="50" y="729"/>
                  </a:lnTo>
                  <a:lnTo>
                    <a:pt x="56" y="733"/>
                  </a:lnTo>
                  <a:lnTo>
                    <a:pt x="58" y="741"/>
                  </a:lnTo>
                  <a:lnTo>
                    <a:pt x="60" y="749"/>
                  </a:lnTo>
                  <a:lnTo>
                    <a:pt x="58" y="757"/>
                  </a:lnTo>
                  <a:lnTo>
                    <a:pt x="54" y="765"/>
                  </a:lnTo>
                  <a:lnTo>
                    <a:pt x="48" y="769"/>
                  </a:lnTo>
                  <a:lnTo>
                    <a:pt x="40" y="771"/>
                  </a:lnTo>
                  <a:lnTo>
                    <a:pt x="40" y="765"/>
                  </a:lnTo>
                  <a:lnTo>
                    <a:pt x="46" y="763"/>
                  </a:lnTo>
                  <a:lnTo>
                    <a:pt x="50" y="759"/>
                  </a:lnTo>
                  <a:lnTo>
                    <a:pt x="52" y="755"/>
                  </a:lnTo>
                  <a:lnTo>
                    <a:pt x="52" y="749"/>
                  </a:lnTo>
                  <a:lnTo>
                    <a:pt x="52" y="743"/>
                  </a:lnTo>
                  <a:lnTo>
                    <a:pt x="50" y="739"/>
                  </a:lnTo>
                  <a:lnTo>
                    <a:pt x="48" y="735"/>
                  </a:lnTo>
                  <a:lnTo>
                    <a:pt x="42" y="735"/>
                  </a:lnTo>
                  <a:lnTo>
                    <a:pt x="38" y="735"/>
                  </a:lnTo>
                  <a:lnTo>
                    <a:pt x="34" y="739"/>
                  </a:lnTo>
                  <a:lnTo>
                    <a:pt x="32" y="745"/>
                  </a:lnTo>
                  <a:lnTo>
                    <a:pt x="32" y="751"/>
                  </a:lnTo>
                  <a:lnTo>
                    <a:pt x="30" y="759"/>
                  </a:lnTo>
                  <a:lnTo>
                    <a:pt x="26" y="763"/>
                  </a:lnTo>
                  <a:lnTo>
                    <a:pt x="22" y="769"/>
                  </a:lnTo>
                  <a:lnTo>
                    <a:pt x="16" y="769"/>
                  </a:lnTo>
                  <a:lnTo>
                    <a:pt x="8" y="767"/>
                  </a:lnTo>
                  <a:lnTo>
                    <a:pt x="4" y="763"/>
                  </a:lnTo>
                  <a:lnTo>
                    <a:pt x="0" y="757"/>
                  </a:lnTo>
                  <a:lnTo>
                    <a:pt x="0" y="749"/>
                  </a:lnTo>
                  <a:lnTo>
                    <a:pt x="0" y="741"/>
                  </a:lnTo>
                  <a:lnTo>
                    <a:pt x="4" y="735"/>
                  </a:lnTo>
                  <a:lnTo>
                    <a:pt x="10" y="731"/>
                  </a:lnTo>
                  <a:lnTo>
                    <a:pt x="18" y="729"/>
                  </a:lnTo>
                  <a:lnTo>
                    <a:pt x="18" y="735"/>
                  </a:lnTo>
                  <a:lnTo>
                    <a:pt x="12" y="737"/>
                  </a:lnTo>
                  <a:lnTo>
                    <a:pt x="8" y="741"/>
                  </a:lnTo>
                  <a:lnTo>
                    <a:pt x="0" y="897"/>
                  </a:lnTo>
                  <a:lnTo>
                    <a:pt x="68" y="705"/>
                  </a:lnTo>
                  <a:lnTo>
                    <a:pt x="72" y="707"/>
                  </a:lnTo>
                  <a:lnTo>
                    <a:pt x="74" y="711"/>
                  </a:lnTo>
                  <a:lnTo>
                    <a:pt x="74" y="715"/>
                  </a:lnTo>
                  <a:lnTo>
                    <a:pt x="74" y="717"/>
                  </a:lnTo>
                  <a:lnTo>
                    <a:pt x="74" y="719"/>
                  </a:lnTo>
                  <a:lnTo>
                    <a:pt x="68" y="719"/>
                  </a:lnTo>
                  <a:lnTo>
                    <a:pt x="68" y="717"/>
                  </a:lnTo>
                  <a:lnTo>
                    <a:pt x="68" y="715"/>
                  </a:lnTo>
                  <a:lnTo>
                    <a:pt x="68" y="713"/>
                  </a:lnTo>
                  <a:lnTo>
                    <a:pt x="64" y="709"/>
                  </a:lnTo>
                  <a:lnTo>
                    <a:pt x="58" y="707"/>
                  </a:lnTo>
                  <a:lnTo>
                    <a:pt x="16" y="723"/>
                  </a:lnTo>
                  <a:lnTo>
                    <a:pt x="16" y="715"/>
                  </a:lnTo>
                  <a:lnTo>
                    <a:pt x="50" y="703"/>
                  </a:lnTo>
                  <a:lnTo>
                    <a:pt x="16" y="693"/>
                  </a:lnTo>
                  <a:lnTo>
                    <a:pt x="16" y="685"/>
                  </a:lnTo>
                  <a:lnTo>
                    <a:pt x="64" y="703"/>
                  </a:lnTo>
                  <a:lnTo>
                    <a:pt x="68" y="705"/>
                  </a:lnTo>
                  <a:lnTo>
                    <a:pt x="0" y="897"/>
                  </a:lnTo>
                  <a:lnTo>
                    <a:pt x="16" y="673"/>
                  </a:lnTo>
                  <a:lnTo>
                    <a:pt x="22" y="673"/>
                  </a:lnTo>
                  <a:lnTo>
                    <a:pt x="18" y="669"/>
                  </a:lnTo>
                  <a:lnTo>
                    <a:pt x="16" y="661"/>
                  </a:lnTo>
                  <a:lnTo>
                    <a:pt x="18" y="655"/>
                  </a:lnTo>
                  <a:lnTo>
                    <a:pt x="20" y="651"/>
                  </a:lnTo>
                  <a:lnTo>
                    <a:pt x="22" y="649"/>
                  </a:lnTo>
                  <a:lnTo>
                    <a:pt x="18" y="645"/>
                  </a:lnTo>
                  <a:lnTo>
                    <a:pt x="16" y="637"/>
                  </a:lnTo>
                  <a:lnTo>
                    <a:pt x="16" y="631"/>
                  </a:lnTo>
                  <a:lnTo>
                    <a:pt x="18" y="627"/>
                  </a:lnTo>
                  <a:lnTo>
                    <a:pt x="22" y="625"/>
                  </a:lnTo>
                  <a:lnTo>
                    <a:pt x="28" y="623"/>
                  </a:lnTo>
                  <a:lnTo>
                    <a:pt x="58" y="623"/>
                  </a:lnTo>
                  <a:lnTo>
                    <a:pt x="58" y="631"/>
                  </a:lnTo>
                  <a:lnTo>
                    <a:pt x="30" y="631"/>
                  </a:lnTo>
                  <a:lnTo>
                    <a:pt x="28" y="631"/>
                  </a:lnTo>
                  <a:lnTo>
                    <a:pt x="24" y="631"/>
                  </a:lnTo>
                  <a:lnTo>
                    <a:pt x="22" y="635"/>
                  </a:lnTo>
                  <a:lnTo>
                    <a:pt x="22" y="639"/>
                  </a:lnTo>
                  <a:lnTo>
                    <a:pt x="22" y="643"/>
                  </a:lnTo>
                  <a:lnTo>
                    <a:pt x="24" y="645"/>
                  </a:lnTo>
                  <a:lnTo>
                    <a:pt x="28" y="647"/>
                  </a:lnTo>
                  <a:lnTo>
                    <a:pt x="32" y="649"/>
                  </a:lnTo>
                  <a:lnTo>
                    <a:pt x="58" y="649"/>
                  </a:lnTo>
                  <a:lnTo>
                    <a:pt x="58" y="655"/>
                  </a:lnTo>
                  <a:lnTo>
                    <a:pt x="30" y="655"/>
                  </a:lnTo>
                  <a:lnTo>
                    <a:pt x="28" y="655"/>
                  </a:lnTo>
                  <a:lnTo>
                    <a:pt x="24" y="657"/>
                  </a:lnTo>
                  <a:lnTo>
                    <a:pt x="22" y="659"/>
                  </a:lnTo>
                  <a:lnTo>
                    <a:pt x="22" y="663"/>
                  </a:lnTo>
                  <a:lnTo>
                    <a:pt x="22" y="667"/>
                  </a:lnTo>
                  <a:lnTo>
                    <a:pt x="26" y="671"/>
                  </a:lnTo>
                  <a:lnTo>
                    <a:pt x="30" y="673"/>
                  </a:lnTo>
                  <a:lnTo>
                    <a:pt x="32" y="673"/>
                  </a:lnTo>
                  <a:lnTo>
                    <a:pt x="58" y="673"/>
                  </a:lnTo>
                  <a:lnTo>
                    <a:pt x="58" y="679"/>
                  </a:lnTo>
                  <a:lnTo>
                    <a:pt x="16" y="679"/>
                  </a:lnTo>
                  <a:lnTo>
                    <a:pt x="16" y="673"/>
                  </a:lnTo>
                  <a:lnTo>
                    <a:pt x="0" y="897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20" y="605"/>
                  </a:lnTo>
                  <a:lnTo>
                    <a:pt x="18" y="601"/>
                  </a:lnTo>
                  <a:lnTo>
                    <a:pt x="16" y="593"/>
                  </a:lnTo>
                  <a:lnTo>
                    <a:pt x="18" y="585"/>
                  </a:lnTo>
                  <a:lnTo>
                    <a:pt x="22" y="581"/>
                  </a:lnTo>
                  <a:lnTo>
                    <a:pt x="28" y="577"/>
                  </a:lnTo>
                  <a:lnTo>
                    <a:pt x="38" y="575"/>
                  </a:lnTo>
                  <a:lnTo>
                    <a:pt x="46" y="577"/>
                  </a:lnTo>
                  <a:lnTo>
                    <a:pt x="52" y="579"/>
                  </a:lnTo>
                  <a:lnTo>
                    <a:pt x="58" y="585"/>
                  </a:lnTo>
                  <a:lnTo>
                    <a:pt x="58" y="593"/>
                  </a:lnTo>
                  <a:lnTo>
                    <a:pt x="58" y="597"/>
                  </a:lnTo>
                  <a:lnTo>
                    <a:pt x="58" y="601"/>
                  </a:lnTo>
                  <a:lnTo>
                    <a:pt x="56" y="605"/>
                  </a:lnTo>
                  <a:lnTo>
                    <a:pt x="52" y="607"/>
                  </a:lnTo>
                  <a:lnTo>
                    <a:pt x="58" y="607"/>
                  </a:lnTo>
                  <a:lnTo>
                    <a:pt x="58" y="613"/>
                  </a:lnTo>
                  <a:lnTo>
                    <a:pt x="0" y="613"/>
                  </a:lnTo>
                  <a:lnTo>
                    <a:pt x="0" y="607"/>
                  </a:lnTo>
                  <a:lnTo>
                    <a:pt x="0" y="897"/>
                  </a:lnTo>
                  <a:lnTo>
                    <a:pt x="32" y="583"/>
                  </a:lnTo>
                  <a:lnTo>
                    <a:pt x="26" y="585"/>
                  </a:lnTo>
                  <a:lnTo>
                    <a:pt x="22" y="589"/>
                  </a:lnTo>
                  <a:lnTo>
                    <a:pt x="22" y="595"/>
                  </a:lnTo>
                  <a:lnTo>
                    <a:pt x="22" y="601"/>
                  </a:lnTo>
                  <a:lnTo>
                    <a:pt x="26" y="605"/>
                  </a:lnTo>
                  <a:lnTo>
                    <a:pt x="32" y="607"/>
                  </a:lnTo>
                  <a:lnTo>
                    <a:pt x="38" y="607"/>
                  </a:lnTo>
                  <a:lnTo>
                    <a:pt x="44" y="607"/>
                  </a:lnTo>
                  <a:lnTo>
                    <a:pt x="48" y="605"/>
                  </a:lnTo>
                  <a:lnTo>
                    <a:pt x="52" y="601"/>
                  </a:lnTo>
                  <a:lnTo>
                    <a:pt x="52" y="595"/>
                  </a:lnTo>
                  <a:lnTo>
                    <a:pt x="52" y="589"/>
                  </a:lnTo>
                  <a:lnTo>
                    <a:pt x="48" y="585"/>
                  </a:lnTo>
                  <a:lnTo>
                    <a:pt x="42" y="583"/>
                  </a:lnTo>
                  <a:lnTo>
                    <a:pt x="36" y="583"/>
                  </a:lnTo>
                  <a:lnTo>
                    <a:pt x="32" y="583"/>
                  </a:lnTo>
                  <a:lnTo>
                    <a:pt x="0" y="897"/>
                  </a:lnTo>
                  <a:lnTo>
                    <a:pt x="10" y="567"/>
                  </a:lnTo>
                  <a:lnTo>
                    <a:pt x="0" y="567"/>
                  </a:lnTo>
                  <a:lnTo>
                    <a:pt x="0" y="561"/>
                  </a:lnTo>
                  <a:lnTo>
                    <a:pt x="10" y="561"/>
                  </a:lnTo>
                  <a:lnTo>
                    <a:pt x="10" y="567"/>
                  </a:lnTo>
                  <a:lnTo>
                    <a:pt x="0" y="897"/>
                  </a:lnTo>
                  <a:lnTo>
                    <a:pt x="16" y="561"/>
                  </a:lnTo>
                  <a:lnTo>
                    <a:pt x="58" y="561"/>
                  </a:lnTo>
                  <a:lnTo>
                    <a:pt x="58" y="567"/>
                  </a:lnTo>
                  <a:lnTo>
                    <a:pt x="16" y="567"/>
                  </a:lnTo>
                  <a:lnTo>
                    <a:pt x="16" y="561"/>
                  </a:lnTo>
                  <a:lnTo>
                    <a:pt x="0" y="897"/>
                  </a:lnTo>
                  <a:lnTo>
                    <a:pt x="44" y="545"/>
                  </a:lnTo>
                  <a:lnTo>
                    <a:pt x="48" y="543"/>
                  </a:lnTo>
                  <a:lnTo>
                    <a:pt x="52" y="539"/>
                  </a:lnTo>
                  <a:lnTo>
                    <a:pt x="52" y="533"/>
                  </a:lnTo>
                  <a:lnTo>
                    <a:pt x="52" y="529"/>
                  </a:lnTo>
                  <a:lnTo>
                    <a:pt x="48" y="525"/>
                  </a:lnTo>
                  <a:lnTo>
                    <a:pt x="44" y="521"/>
                  </a:lnTo>
                  <a:lnTo>
                    <a:pt x="38" y="521"/>
                  </a:lnTo>
                  <a:lnTo>
                    <a:pt x="30" y="521"/>
                  </a:lnTo>
                  <a:lnTo>
                    <a:pt x="26" y="525"/>
                  </a:lnTo>
                  <a:lnTo>
                    <a:pt x="22" y="529"/>
                  </a:lnTo>
                  <a:lnTo>
                    <a:pt x="22" y="533"/>
                  </a:lnTo>
                  <a:lnTo>
                    <a:pt x="22" y="539"/>
                  </a:lnTo>
                  <a:lnTo>
                    <a:pt x="26" y="543"/>
                  </a:lnTo>
                  <a:lnTo>
                    <a:pt x="30" y="545"/>
                  </a:lnTo>
                  <a:lnTo>
                    <a:pt x="38" y="545"/>
                  </a:lnTo>
                  <a:lnTo>
                    <a:pt x="44" y="545"/>
                  </a:lnTo>
                  <a:lnTo>
                    <a:pt x="0" y="897"/>
                  </a:lnTo>
                  <a:lnTo>
                    <a:pt x="28" y="551"/>
                  </a:lnTo>
                  <a:lnTo>
                    <a:pt x="22" y="547"/>
                  </a:lnTo>
                  <a:lnTo>
                    <a:pt x="18" y="541"/>
                  </a:lnTo>
                  <a:lnTo>
                    <a:pt x="16" y="533"/>
                  </a:lnTo>
                  <a:lnTo>
                    <a:pt x="18" y="525"/>
                  </a:lnTo>
                  <a:lnTo>
                    <a:pt x="22" y="519"/>
                  </a:lnTo>
                  <a:lnTo>
                    <a:pt x="28" y="515"/>
                  </a:lnTo>
                  <a:lnTo>
                    <a:pt x="38" y="513"/>
                  </a:lnTo>
                  <a:lnTo>
                    <a:pt x="46" y="515"/>
                  </a:lnTo>
                  <a:lnTo>
                    <a:pt x="52" y="519"/>
                  </a:lnTo>
                  <a:lnTo>
                    <a:pt x="58" y="525"/>
                  </a:lnTo>
                  <a:lnTo>
                    <a:pt x="58" y="533"/>
                  </a:lnTo>
                  <a:lnTo>
                    <a:pt x="58" y="541"/>
                  </a:lnTo>
                  <a:lnTo>
                    <a:pt x="52" y="547"/>
                  </a:lnTo>
                  <a:lnTo>
                    <a:pt x="46" y="551"/>
                  </a:lnTo>
                  <a:lnTo>
                    <a:pt x="38" y="553"/>
                  </a:lnTo>
                  <a:lnTo>
                    <a:pt x="28" y="551"/>
                  </a:lnTo>
                  <a:lnTo>
                    <a:pt x="0" y="897"/>
                  </a:lnTo>
                  <a:lnTo>
                    <a:pt x="16" y="499"/>
                  </a:lnTo>
                  <a:lnTo>
                    <a:pt x="24" y="499"/>
                  </a:lnTo>
                  <a:lnTo>
                    <a:pt x="18" y="495"/>
                  </a:lnTo>
                  <a:lnTo>
                    <a:pt x="16" y="487"/>
                  </a:lnTo>
                  <a:lnTo>
                    <a:pt x="16" y="479"/>
                  </a:lnTo>
                  <a:lnTo>
                    <a:pt x="20" y="475"/>
                  </a:lnTo>
                  <a:lnTo>
                    <a:pt x="24" y="473"/>
                  </a:lnTo>
                  <a:lnTo>
                    <a:pt x="30" y="473"/>
                  </a:lnTo>
                  <a:lnTo>
                    <a:pt x="58" y="473"/>
                  </a:lnTo>
                  <a:lnTo>
                    <a:pt x="58" y="479"/>
                  </a:lnTo>
                  <a:lnTo>
                    <a:pt x="30" y="479"/>
                  </a:lnTo>
                  <a:lnTo>
                    <a:pt x="26" y="479"/>
                  </a:lnTo>
                  <a:lnTo>
                    <a:pt x="24" y="481"/>
                  </a:lnTo>
                  <a:lnTo>
                    <a:pt x="22" y="485"/>
                  </a:lnTo>
                  <a:lnTo>
                    <a:pt x="22" y="487"/>
                  </a:lnTo>
                  <a:lnTo>
                    <a:pt x="22" y="493"/>
                  </a:lnTo>
                  <a:lnTo>
                    <a:pt x="26" y="497"/>
                  </a:lnTo>
                  <a:lnTo>
                    <a:pt x="30" y="499"/>
                  </a:lnTo>
                  <a:lnTo>
                    <a:pt x="34" y="499"/>
                  </a:lnTo>
                  <a:lnTo>
                    <a:pt x="58" y="499"/>
                  </a:lnTo>
                  <a:lnTo>
                    <a:pt x="58" y="505"/>
                  </a:lnTo>
                  <a:lnTo>
                    <a:pt x="16" y="505"/>
                  </a:lnTo>
                  <a:lnTo>
                    <a:pt x="16" y="499"/>
                  </a:lnTo>
                  <a:lnTo>
                    <a:pt x="0" y="897"/>
                  </a:lnTo>
                  <a:lnTo>
                    <a:pt x="16" y="445"/>
                  </a:lnTo>
                  <a:lnTo>
                    <a:pt x="22" y="445"/>
                  </a:lnTo>
                  <a:lnTo>
                    <a:pt x="22" y="453"/>
                  </a:lnTo>
                  <a:lnTo>
                    <a:pt x="48" y="453"/>
                  </a:lnTo>
                  <a:lnTo>
                    <a:pt x="50" y="453"/>
                  </a:lnTo>
                  <a:lnTo>
                    <a:pt x="52" y="453"/>
                  </a:lnTo>
                  <a:lnTo>
                    <a:pt x="52" y="451"/>
                  </a:lnTo>
                  <a:lnTo>
                    <a:pt x="52" y="449"/>
                  </a:lnTo>
                  <a:lnTo>
                    <a:pt x="52" y="445"/>
                  </a:lnTo>
                  <a:lnTo>
                    <a:pt x="58" y="445"/>
                  </a:lnTo>
                  <a:lnTo>
                    <a:pt x="58" y="451"/>
                  </a:lnTo>
                  <a:lnTo>
                    <a:pt x="58" y="455"/>
                  </a:lnTo>
                  <a:lnTo>
                    <a:pt x="56" y="459"/>
                  </a:lnTo>
                  <a:lnTo>
                    <a:pt x="54" y="459"/>
                  </a:lnTo>
                  <a:lnTo>
                    <a:pt x="48" y="461"/>
                  </a:lnTo>
                  <a:lnTo>
                    <a:pt x="22" y="461"/>
                  </a:lnTo>
                  <a:lnTo>
                    <a:pt x="22" y="467"/>
                  </a:lnTo>
                  <a:lnTo>
                    <a:pt x="16" y="467"/>
                  </a:lnTo>
                  <a:lnTo>
                    <a:pt x="16" y="461"/>
                  </a:lnTo>
                  <a:lnTo>
                    <a:pt x="4" y="461"/>
                  </a:lnTo>
                  <a:lnTo>
                    <a:pt x="4" y="453"/>
                  </a:lnTo>
                  <a:lnTo>
                    <a:pt x="16" y="453"/>
                  </a:lnTo>
                  <a:lnTo>
                    <a:pt x="16" y="445"/>
                  </a:lnTo>
                  <a:lnTo>
                    <a:pt x="0" y="897"/>
                  </a:lnTo>
                  <a:lnTo>
                    <a:pt x="0" y="405"/>
                  </a:lnTo>
                  <a:lnTo>
                    <a:pt x="48" y="389"/>
                  </a:lnTo>
                  <a:lnTo>
                    <a:pt x="0" y="371"/>
                  </a:lnTo>
                  <a:lnTo>
                    <a:pt x="0" y="361"/>
                  </a:lnTo>
                  <a:lnTo>
                    <a:pt x="58" y="361"/>
                  </a:lnTo>
                  <a:lnTo>
                    <a:pt x="58" y="367"/>
                  </a:lnTo>
                  <a:lnTo>
                    <a:pt x="10" y="367"/>
                  </a:lnTo>
                  <a:lnTo>
                    <a:pt x="58" y="385"/>
                  </a:lnTo>
                  <a:lnTo>
                    <a:pt x="58" y="391"/>
                  </a:lnTo>
                  <a:lnTo>
                    <a:pt x="10" y="409"/>
                  </a:lnTo>
                  <a:lnTo>
                    <a:pt x="58" y="409"/>
                  </a:lnTo>
                  <a:lnTo>
                    <a:pt x="58" y="415"/>
                  </a:lnTo>
                  <a:lnTo>
                    <a:pt x="0" y="415"/>
                  </a:lnTo>
                  <a:lnTo>
                    <a:pt x="0" y="405"/>
                  </a:lnTo>
                  <a:lnTo>
                    <a:pt x="0" y="897"/>
                  </a:lnTo>
                  <a:lnTo>
                    <a:pt x="0" y="323"/>
                  </a:lnTo>
                  <a:lnTo>
                    <a:pt x="2" y="315"/>
                  </a:lnTo>
                  <a:lnTo>
                    <a:pt x="4" y="309"/>
                  </a:lnTo>
                  <a:lnTo>
                    <a:pt x="10" y="307"/>
                  </a:lnTo>
                  <a:lnTo>
                    <a:pt x="16" y="305"/>
                  </a:lnTo>
                  <a:lnTo>
                    <a:pt x="20" y="305"/>
                  </a:lnTo>
                  <a:lnTo>
                    <a:pt x="24" y="307"/>
                  </a:lnTo>
                  <a:lnTo>
                    <a:pt x="28" y="311"/>
                  </a:lnTo>
                  <a:lnTo>
                    <a:pt x="30" y="315"/>
                  </a:lnTo>
                  <a:lnTo>
                    <a:pt x="32" y="311"/>
                  </a:lnTo>
                  <a:lnTo>
                    <a:pt x="34" y="309"/>
                  </a:lnTo>
                  <a:lnTo>
                    <a:pt x="38" y="307"/>
                  </a:lnTo>
                  <a:lnTo>
                    <a:pt x="42" y="307"/>
                  </a:lnTo>
                  <a:lnTo>
                    <a:pt x="46" y="307"/>
                  </a:lnTo>
                  <a:lnTo>
                    <a:pt x="50" y="305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58" y="311"/>
                  </a:lnTo>
                  <a:lnTo>
                    <a:pt x="56" y="313"/>
                  </a:lnTo>
                  <a:lnTo>
                    <a:pt x="52" y="313"/>
                  </a:lnTo>
                  <a:lnTo>
                    <a:pt x="48" y="313"/>
                  </a:lnTo>
                  <a:lnTo>
                    <a:pt x="44" y="313"/>
                  </a:lnTo>
                  <a:lnTo>
                    <a:pt x="40" y="315"/>
                  </a:lnTo>
                  <a:lnTo>
                    <a:pt x="36" y="315"/>
                  </a:lnTo>
                  <a:lnTo>
                    <a:pt x="34" y="319"/>
                  </a:lnTo>
                  <a:lnTo>
                    <a:pt x="34" y="323"/>
                  </a:lnTo>
                  <a:lnTo>
                    <a:pt x="34" y="341"/>
                  </a:lnTo>
                  <a:lnTo>
                    <a:pt x="58" y="341"/>
                  </a:lnTo>
                  <a:lnTo>
                    <a:pt x="58" y="349"/>
                  </a:lnTo>
                  <a:lnTo>
                    <a:pt x="0" y="349"/>
                  </a:lnTo>
                  <a:lnTo>
                    <a:pt x="0" y="323"/>
                  </a:lnTo>
                  <a:lnTo>
                    <a:pt x="0" y="897"/>
                  </a:lnTo>
                  <a:lnTo>
                    <a:pt x="26" y="321"/>
                  </a:lnTo>
                  <a:lnTo>
                    <a:pt x="26" y="317"/>
                  </a:lnTo>
                  <a:lnTo>
                    <a:pt x="22" y="313"/>
                  </a:lnTo>
                  <a:lnTo>
                    <a:pt x="16" y="313"/>
                  </a:lnTo>
                  <a:lnTo>
                    <a:pt x="14" y="313"/>
                  </a:lnTo>
                  <a:lnTo>
                    <a:pt x="10" y="315"/>
                  </a:lnTo>
                  <a:lnTo>
                    <a:pt x="8" y="319"/>
                  </a:lnTo>
                  <a:lnTo>
                    <a:pt x="8" y="323"/>
                  </a:lnTo>
                  <a:lnTo>
                    <a:pt x="8" y="341"/>
                  </a:lnTo>
                  <a:lnTo>
                    <a:pt x="28" y="341"/>
                  </a:lnTo>
                  <a:lnTo>
                    <a:pt x="28" y="325"/>
                  </a:lnTo>
                  <a:lnTo>
                    <a:pt x="26" y="321"/>
                  </a:lnTo>
                  <a:lnTo>
                    <a:pt x="0" y="897"/>
                  </a:lnTo>
                  <a:lnTo>
                    <a:pt x="8" y="261"/>
                  </a:lnTo>
                  <a:lnTo>
                    <a:pt x="6" y="267"/>
                  </a:lnTo>
                  <a:lnTo>
                    <a:pt x="6" y="271"/>
                  </a:lnTo>
                  <a:lnTo>
                    <a:pt x="8" y="281"/>
                  </a:lnTo>
                  <a:lnTo>
                    <a:pt x="12" y="285"/>
                  </a:lnTo>
                  <a:lnTo>
                    <a:pt x="20" y="289"/>
                  </a:lnTo>
                  <a:lnTo>
                    <a:pt x="28" y="291"/>
                  </a:lnTo>
                  <a:lnTo>
                    <a:pt x="38" y="289"/>
                  </a:lnTo>
                  <a:lnTo>
                    <a:pt x="46" y="285"/>
                  </a:lnTo>
                  <a:lnTo>
                    <a:pt x="50" y="281"/>
                  </a:lnTo>
                  <a:lnTo>
                    <a:pt x="52" y="271"/>
                  </a:lnTo>
                  <a:lnTo>
                    <a:pt x="52" y="265"/>
                  </a:lnTo>
                  <a:lnTo>
                    <a:pt x="48" y="261"/>
                  </a:lnTo>
                  <a:lnTo>
                    <a:pt x="42" y="257"/>
                  </a:lnTo>
                  <a:lnTo>
                    <a:pt x="36" y="255"/>
                  </a:lnTo>
                  <a:lnTo>
                    <a:pt x="36" y="249"/>
                  </a:lnTo>
                  <a:lnTo>
                    <a:pt x="46" y="251"/>
                  </a:lnTo>
                  <a:lnTo>
                    <a:pt x="54" y="255"/>
                  </a:lnTo>
                  <a:lnTo>
                    <a:pt x="58" y="263"/>
                  </a:lnTo>
                  <a:lnTo>
                    <a:pt x="60" y="273"/>
                  </a:lnTo>
                  <a:lnTo>
                    <a:pt x="58" y="279"/>
                  </a:lnTo>
                  <a:lnTo>
                    <a:pt x="56" y="283"/>
                  </a:lnTo>
                  <a:lnTo>
                    <a:pt x="50" y="291"/>
                  </a:lnTo>
                  <a:lnTo>
                    <a:pt x="42" y="297"/>
                  </a:lnTo>
                  <a:lnTo>
                    <a:pt x="30" y="297"/>
                  </a:lnTo>
                  <a:lnTo>
                    <a:pt x="18" y="297"/>
                  </a:lnTo>
                  <a:lnTo>
                    <a:pt x="8" y="291"/>
                  </a:lnTo>
                  <a:lnTo>
                    <a:pt x="2" y="283"/>
                  </a:lnTo>
                  <a:lnTo>
                    <a:pt x="0" y="277"/>
                  </a:lnTo>
                  <a:lnTo>
                    <a:pt x="0" y="271"/>
                  </a:lnTo>
                  <a:lnTo>
                    <a:pt x="0" y="263"/>
                  </a:lnTo>
                  <a:lnTo>
                    <a:pt x="4" y="257"/>
                  </a:lnTo>
                  <a:lnTo>
                    <a:pt x="10" y="251"/>
                  </a:lnTo>
                  <a:lnTo>
                    <a:pt x="18" y="249"/>
                  </a:lnTo>
                  <a:lnTo>
                    <a:pt x="18" y="257"/>
                  </a:lnTo>
                  <a:lnTo>
                    <a:pt x="12" y="259"/>
                  </a:lnTo>
                  <a:lnTo>
                    <a:pt x="8" y="261"/>
                  </a:lnTo>
                  <a:lnTo>
                    <a:pt x="0" y="897"/>
                  </a:lnTo>
                  <a:lnTo>
                    <a:pt x="34" y="211"/>
                  </a:lnTo>
                  <a:lnTo>
                    <a:pt x="8" y="219"/>
                  </a:lnTo>
                  <a:lnTo>
                    <a:pt x="34" y="229"/>
                  </a:lnTo>
                  <a:lnTo>
                    <a:pt x="34" y="211"/>
                  </a:lnTo>
                  <a:lnTo>
                    <a:pt x="0" y="897"/>
                  </a:lnTo>
                  <a:lnTo>
                    <a:pt x="0" y="215"/>
                  </a:lnTo>
                  <a:lnTo>
                    <a:pt x="58" y="195"/>
                  </a:lnTo>
                  <a:lnTo>
                    <a:pt x="58" y="203"/>
                  </a:lnTo>
                  <a:lnTo>
                    <a:pt x="40" y="209"/>
                  </a:lnTo>
                  <a:lnTo>
                    <a:pt x="40" y="231"/>
                  </a:lnTo>
                  <a:lnTo>
                    <a:pt x="58" y="237"/>
                  </a:lnTo>
                  <a:lnTo>
                    <a:pt x="58" y="245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0" y="897"/>
                  </a:lnTo>
                  <a:lnTo>
                    <a:pt x="34" y="13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34" y="156"/>
                  </a:lnTo>
                  <a:lnTo>
                    <a:pt x="34" y="138"/>
                  </a:lnTo>
                  <a:lnTo>
                    <a:pt x="0" y="897"/>
                  </a:lnTo>
                  <a:lnTo>
                    <a:pt x="0" y="142"/>
                  </a:lnTo>
                  <a:lnTo>
                    <a:pt x="58" y="122"/>
                  </a:lnTo>
                  <a:lnTo>
                    <a:pt x="58" y="130"/>
                  </a:lnTo>
                  <a:lnTo>
                    <a:pt x="40" y="136"/>
                  </a:lnTo>
                  <a:lnTo>
                    <a:pt x="40" y="158"/>
                  </a:lnTo>
                  <a:lnTo>
                    <a:pt x="58" y="167"/>
                  </a:lnTo>
                  <a:lnTo>
                    <a:pt x="58" y="173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0" y="897"/>
                  </a:lnTo>
                  <a:lnTo>
                    <a:pt x="70" y="86"/>
                  </a:lnTo>
                  <a:lnTo>
                    <a:pt x="74" y="92"/>
                  </a:lnTo>
                  <a:lnTo>
                    <a:pt x="74" y="100"/>
                  </a:lnTo>
                  <a:lnTo>
                    <a:pt x="74" y="106"/>
                  </a:lnTo>
                  <a:lnTo>
                    <a:pt x="72" y="112"/>
                  </a:lnTo>
                  <a:lnTo>
                    <a:pt x="68" y="116"/>
                  </a:lnTo>
                  <a:lnTo>
                    <a:pt x="62" y="118"/>
                  </a:lnTo>
                  <a:lnTo>
                    <a:pt x="62" y="110"/>
                  </a:lnTo>
                  <a:lnTo>
                    <a:pt x="66" y="110"/>
                  </a:lnTo>
                  <a:lnTo>
                    <a:pt x="68" y="108"/>
                  </a:lnTo>
                  <a:lnTo>
                    <a:pt x="68" y="104"/>
                  </a:lnTo>
                  <a:lnTo>
                    <a:pt x="70" y="100"/>
                  </a:lnTo>
                  <a:lnTo>
                    <a:pt x="68" y="94"/>
                  </a:lnTo>
                  <a:lnTo>
                    <a:pt x="64" y="92"/>
                  </a:lnTo>
                  <a:lnTo>
                    <a:pt x="60" y="90"/>
                  </a:lnTo>
                  <a:lnTo>
                    <a:pt x="54" y="88"/>
                  </a:lnTo>
                  <a:lnTo>
                    <a:pt x="50" y="88"/>
                  </a:lnTo>
                  <a:lnTo>
                    <a:pt x="54" y="90"/>
                  </a:lnTo>
                  <a:lnTo>
                    <a:pt x="56" y="94"/>
                  </a:lnTo>
                  <a:lnTo>
                    <a:pt x="58" y="102"/>
                  </a:lnTo>
                  <a:lnTo>
                    <a:pt x="56" y="108"/>
                  </a:lnTo>
                  <a:lnTo>
                    <a:pt x="52" y="114"/>
                  </a:lnTo>
                  <a:lnTo>
                    <a:pt x="46" y="118"/>
                  </a:lnTo>
                  <a:lnTo>
                    <a:pt x="38" y="120"/>
                  </a:lnTo>
                  <a:lnTo>
                    <a:pt x="30" y="118"/>
                  </a:lnTo>
                  <a:lnTo>
                    <a:pt x="22" y="114"/>
                  </a:lnTo>
                  <a:lnTo>
                    <a:pt x="18" y="110"/>
                  </a:lnTo>
                  <a:lnTo>
                    <a:pt x="16" y="100"/>
                  </a:lnTo>
                  <a:lnTo>
                    <a:pt x="18" y="94"/>
                  </a:lnTo>
                  <a:lnTo>
                    <a:pt x="22" y="88"/>
                  </a:lnTo>
                  <a:lnTo>
                    <a:pt x="16" y="88"/>
                  </a:lnTo>
                  <a:lnTo>
                    <a:pt x="16" y="82"/>
                  </a:lnTo>
                  <a:lnTo>
                    <a:pt x="54" y="82"/>
                  </a:lnTo>
                  <a:lnTo>
                    <a:pt x="64" y="84"/>
                  </a:lnTo>
                  <a:lnTo>
                    <a:pt x="70" y="86"/>
                  </a:lnTo>
                  <a:lnTo>
                    <a:pt x="0" y="897"/>
                  </a:lnTo>
                  <a:lnTo>
                    <a:pt x="52" y="96"/>
                  </a:lnTo>
                  <a:lnTo>
                    <a:pt x="48" y="92"/>
                  </a:lnTo>
                  <a:lnTo>
                    <a:pt x="42" y="90"/>
                  </a:lnTo>
                  <a:lnTo>
                    <a:pt x="36" y="88"/>
                  </a:lnTo>
                  <a:lnTo>
                    <a:pt x="32" y="90"/>
                  </a:lnTo>
                  <a:lnTo>
                    <a:pt x="26" y="92"/>
                  </a:lnTo>
                  <a:lnTo>
                    <a:pt x="22" y="94"/>
                  </a:lnTo>
                  <a:lnTo>
                    <a:pt x="22" y="100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0" y="112"/>
                  </a:lnTo>
                  <a:lnTo>
                    <a:pt x="36" y="112"/>
                  </a:lnTo>
                  <a:lnTo>
                    <a:pt x="42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0" y="897"/>
                  </a:lnTo>
                  <a:lnTo>
                    <a:pt x="28" y="46"/>
                  </a:lnTo>
                  <a:lnTo>
                    <a:pt x="24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34" y="68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0" y="897"/>
                  </a:lnTo>
                  <a:lnTo>
                    <a:pt x="56" y="44"/>
                  </a:lnTo>
                  <a:lnTo>
                    <a:pt x="58" y="48"/>
                  </a:lnTo>
                  <a:lnTo>
                    <a:pt x="58" y="56"/>
                  </a:lnTo>
                  <a:lnTo>
                    <a:pt x="58" y="64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38" y="74"/>
                  </a:lnTo>
                  <a:lnTo>
                    <a:pt x="28" y="74"/>
                  </a:lnTo>
                  <a:lnTo>
                    <a:pt x="22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0"/>
                  </a:lnTo>
                  <a:lnTo>
                    <a:pt x="18" y="46"/>
                  </a:lnTo>
                  <a:lnTo>
                    <a:pt x="24" y="40"/>
                  </a:lnTo>
                  <a:lnTo>
                    <a:pt x="32" y="38"/>
                  </a:lnTo>
                  <a:lnTo>
                    <a:pt x="40" y="38"/>
                  </a:lnTo>
                  <a:lnTo>
                    <a:pt x="40" y="68"/>
                  </a:lnTo>
                  <a:lnTo>
                    <a:pt x="44" y="66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52" y="54"/>
                  </a:lnTo>
                  <a:lnTo>
                    <a:pt x="50" y="48"/>
                  </a:lnTo>
                  <a:lnTo>
                    <a:pt x="48" y="46"/>
                  </a:lnTo>
                  <a:lnTo>
                    <a:pt x="44" y="44"/>
                  </a:lnTo>
                  <a:lnTo>
                    <a:pt x="44" y="38"/>
                  </a:lnTo>
                  <a:lnTo>
                    <a:pt x="50" y="40"/>
                  </a:lnTo>
                  <a:lnTo>
                    <a:pt x="56" y="44"/>
                  </a:lnTo>
                  <a:lnTo>
                    <a:pt x="0" y="897"/>
                  </a:lnTo>
                  <a:lnTo>
                    <a:pt x="48" y="26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8" y="26"/>
                  </a:lnTo>
                  <a:lnTo>
                    <a:pt x="34" y="30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2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2" y="16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8" y="10"/>
                  </a:lnTo>
                  <a:lnTo>
                    <a:pt x="58" y="16"/>
                  </a:lnTo>
                  <a:lnTo>
                    <a:pt x="58" y="22"/>
                  </a:lnTo>
                  <a:lnTo>
                    <a:pt x="56" y="28"/>
                  </a:lnTo>
                  <a:lnTo>
                    <a:pt x="52" y="32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0" y="8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52" name="Freeform 276"/>
            <p:cNvSpPr>
              <a:spLocks/>
            </p:cNvSpPr>
            <p:nvPr/>
          </p:nvSpPr>
          <p:spPr bwMode="auto">
            <a:xfrm>
              <a:off x="1148" y="3802"/>
              <a:ext cx="1336" cy="134"/>
            </a:xfrm>
            <a:custGeom>
              <a:avLst/>
              <a:gdLst/>
              <a:ahLst/>
              <a:cxnLst>
                <a:cxn ang="0">
                  <a:pos x="38" y="28"/>
                </a:cxn>
                <a:cxn ang="0">
                  <a:pos x="44" y="56"/>
                </a:cxn>
                <a:cxn ang="0">
                  <a:pos x="32" y="38"/>
                </a:cxn>
                <a:cxn ang="0">
                  <a:pos x="26" y="2"/>
                </a:cxn>
                <a:cxn ang="0">
                  <a:pos x="26" y="8"/>
                </a:cxn>
                <a:cxn ang="0">
                  <a:pos x="74" y="22"/>
                </a:cxn>
                <a:cxn ang="0">
                  <a:pos x="26" y="2"/>
                </a:cxn>
                <a:cxn ang="0">
                  <a:pos x="52" y="28"/>
                </a:cxn>
                <a:cxn ang="0">
                  <a:pos x="88" y="40"/>
                </a:cxn>
                <a:cxn ang="0">
                  <a:pos x="80" y="46"/>
                </a:cxn>
                <a:cxn ang="0">
                  <a:pos x="94" y="2"/>
                </a:cxn>
                <a:cxn ang="0">
                  <a:pos x="26" y="2"/>
                </a:cxn>
                <a:cxn ang="0">
                  <a:pos x="192" y="32"/>
                </a:cxn>
                <a:cxn ang="0">
                  <a:pos x="220" y="50"/>
                </a:cxn>
                <a:cxn ang="0">
                  <a:pos x="236" y="26"/>
                </a:cxn>
                <a:cxn ang="0">
                  <a:pos x="26" y="2"/>
                </a:cxn>
                <a:cxn ang="0">
                  <a:pos x="248" y="38"/>
                </a:cxn>
                <a:cxn ang="0">
                  <a:pos x="208" y="38"/>
                </a:cxn>
                <a:cxn ang="0">
                  <a:pos x="276" y="52"/>
                </a:cxn>
                <a:cxn ang="0">
                  <a:pos x="254" y="28"/>
                </a:cxn>
                <a:cxn ang="0">
                  <a:pos x="284" y="28"/>
                </a:cxn>
                <a:cxn ang="0">
                  <a:pos x="262" y="24"/>
                </a:cxn>
                <a:cxn ang="0">
                  <a:pos x="286" y="42"/>
                </a:cxn>
                <a:cxn ang="0">
                  <a:pos x="254" y="52"/>
                </a:cxn>
                <a:cxn ang="0">
                  <a:pos x="304" y="48"/>
                </a:cxn>
                <a:cxn ang="0">
                  <a:pos x="302" y="58"/>
                </a:cxn>
                <a:cxn ang="0">
                  <a:pos x="296" y="4"/>
                </a:cxn>
                <a:cxn ang="0">
                  <a:pos x="397" y="2"/>
                </a:cxn>
                <a:cxn ang="0">
                  <a:pos x="343" y="58"/>
                </a:cxn>
                <a:cxn ang="0">
                  <a:pos x="453" y="16"/>
                </a:cxn>
                <a:cxn ang="0">
                  <a:pos x="451" y="42"/>
                </a:cxn>
                <a:cxn ang="0">
                  <a:pos x="445" y="48"/>
                </a:cxn>
                <a:cxn ang="0">
                  <a:pos x="409" y="58"/>
                </a:cxn>
                <a:cxn ang="0">
                  <a:pos x="445" y="14"/>
                </a:cxn>
                <a:cxn ang="0">
                  <a:pos x="26" y="2"/>
                </a:cxn>
                <a:cxn ang="0">
                  <a:pos x="469" y="38"/>
                </a:cxn>
                <a:cxn ang="0">
                  <a:pos x="509" y="36"/>
                </a:cxn>
                <a:cxn ang="0">
                  <a:pos x="461" y="42"/>
                </a:cxn>
                <a:cxn ang="0">
                  <a:pos x="501" y="4"/>
                </a:cxn>
                <a:cxn ang="0">
                  <a:pos x="539" y="8"/>
                </a:cxn>
                <a:cxn ang="0">
                  <a:pos x="549" y="42"/>
                </a:cxn>
                <a:cxn ang="0">
                  <a:pos x="609" y="8"/>
                </a:cxn>
                <a:cxn ang="0">
                  <a:pos x="599" y="42"/>
                </a:cxn>
                <a:cxn ang="0">
                  <a:pos x="657" y="76"/>
                </a:cxn>
                <a:cxn ang="0">
                  <a:pos x="653" y="70"/>
                </a:cxn>
                <a:cxn ang="0">
                  <a:pos x="663" y="56"/>
                </a:cxn>
                <a:cxn ang="0">
                  <a:pos x="647" y="18"/>
                </a:cxn>
                <a:cxn ang="0">
                  <a:pos x="671" y="70"/>
                </a:cxn>
                <a:cxn ang="0">
                  <a:pos x="661" y="24"/>
                </a:cxn>
                <a:cxn ang="0">
                  <a:pos x="651" y="52"/>
                </a:cxn>
                <a:cxn ang="0">
                  <a:pos x="697" y="22"/>
                </a:cxn>
                <a:cxn ang="0">
                  <a:pos x="707" y="58"/>
                </a:cxn>
                <a:cxn ang="0">
                  <a:pos x="693" y="18"/>
                </a:cxn>
                <a:cxn ang="0">
                  <a:pos x="691" y="44"/>
                </a:cxn>
                <a:cxn ang="0">
                  <a:pos x="717" y="52"/>
                </a:cxn>
                <a:cxn ang="0">
                  <a:pos x="747" y="52"/>
                </a:cxn>
                <a:cxn ang="0">
                  <a:pos x="725" y="28"/>
                </a:cxn>
                <a:cxn ang="0">
                  <a:pos x="755" y="28"/>
                </a:cxn>
                <a:cxn ang="0">
                  <a:pos x="733" y="24"/>
                </a:cxn>
                <a:cxn ang="0">
                  <a:pos x="757" y="42"/>
                </a:cxn>
                <a:cxn ang="0">
                  <a:pos x="725" y="52"/>
                </a:cxn>
              </a:cxnLst>
              <a:rect l="0" t="0" r="r" b="b"/>
              <a:pathLst>
                <a:path w="757" h="76">
                  <a:moveTo>
                    <a:pt x="26" y="2"/>
                  </a:moveTo>
                  <a:lnTo>
                    <a:pt x="34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34" y="30"/>
                  </a:lnTo>
                  <a:lnTo>
                    <a:pt x="38" y="32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46"/>
                  </a:lnTo>
                  <a:lnTo>
                    <a:pt x="42" y="52"/>
                  </a:lnTo>
                  <a:lnTo>
                    <a:pt x="44" y="56"/>
                  </a:lnTo>
                  <a:lnTo>
                    <a:pt x="46" y="58"/>
                  </a:lnTo>
                  <a:lnTo>
                    <a:pt x="38" y="58"/>
                  </a:lnTo>
                  <a:lnTo>
                    <a:pt x="36" y="56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32" y="38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8" y="34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0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8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8" y="8"/>
                  </a:lnTo>
                  <a:lnTo>
                    <a:pt x="8" y="28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6" y="2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4" y="22"/>
                  </a:lnTo>
                  <a:lnTo>
                    <a:pt x="68" y="22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8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26" y="2"/>
                  </a:lnTo>
                  <a:lnTo>
                    <a:pt x="82" y="56"/>
                  </a:lnTo>
                  <a:lnTo>
                    <a:pt x="76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56" y="54"/>
                  </a:lnTo>
                  <a:lnTo>
                    <a:pt x="52" y="46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6" y="22"/>
                  </a:lnTo>
                  <a:lnTo>
                    <a:pt x="62" y="18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8" y="18"/>
                  </a:lnTo>
                  <a:lnTo>
                    <a:pt x="84" y="24"/>
                  </a:lnTo>
                  <a:lnTo>
                    <a:pt x="86" y="32"/>
                  </a:lnTo>
                  <a:lnTo>
                    <a:pt x="88" y="40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60" y="50"/>
                  </a:lnTo>
                  <a:lnTo>
                    <a:pt x="64" y="52"/>
                  </a:lnTo>
                  <a:lnTo>
                    <a:pt x="70" y="54"/>
                  </a:lnTo>
                  <a:lnTo>
                    <a:pt x="76" y="52"/>
                  </a:lnTo>
                  <a:lnTo>
                    <a:pt x="80" y="48"/>
                  </a:lnTo>
                  <a:lnTo>
                    <a:pt x="80" y="46"/>
                  </a:lnTo>
                  <a:lnTo>
                    <a:pt x="86" y="46"/>
                  </a:lnTo>
                  <a:lnTo>
                    <a:pt x="84" y="52"/>
                  </a:lnTo>
                  <a:lnTo>
                    <a:pt x="82" y="56"/>
                  </a:lnTo>
                  <a:lnTo>
                    <a:pt x="26" y="2"/>
                  </a:lnTo>
                  <a:lnTo>
                    <a:pt x="102" y="2"/>
                  </a:lnTo>
                  <a:lnTo>
                    <a:pt x="102" y="58"/>
                  </a:lnTo>
                  <a:lnTo>
                    <a:pt x="94" y="58"/>
                  </a:lnTo>
                  <a:lnTo>
                    <a:pt x="94" y="2"/>
                  </a:lnTo>
                  <a:lnTo>
                    <a:pt x="102" y="2"/>
                  </a:lnTo>
                  <a:lnTo>
                    <a:pt x="26" y="2"/>
                  </a:lnTo>
                  <a:lnTo>
                    <a:pt x="122" y="50"/>
                  </a:lnTo>
                  <a:lnTo>
                    <a:pt x="122" y="58"/>
                  </a:lnTo>
                  <a:lnTo>
                    <a:pt x="114" y="58"/>
                  </a:lnTo>
                  <a:lnTo>
                    <a:pt x="114" y="50"/>
                  </a:lnTo>
                  <a:lnTo>
                    <a:pt x="122" y="50"/>
                  </a:lnTo>
                  <a:lnTo>
                    <a:pt x="26" y="2"/>
                  </a:lnTo>
                  <a:lnTo>
                    <a:pt x="164" y="2"/>
                  </a:lnTo>
                  <a:lnTo>
                    <a:pt x="164" y="26"/>
                  </a:lnTo>
                  <a:lnTo>
                    <a:pt x="192" y="26"/>
                  </a:lnTo>
                  <a:lnTo>
                    <a:pt x="192" y="2"/>
                  </a:lnTo>
                  <a:lnTo>
                    <a:pt x="200" y="2"/>
                  </a:lnTo>
                  <a:lnTo>
                    <a:pt x="200" y="58"/>
                  </a:lnTo>
                  <a:lnTo>
                    <a:pt x="192" y="58"/>
                  </a:lnTo>
                  <a:lnTo>
                    <a:pt x="192" y="32"/>
                  </a:lnTo>
                  <a:lnTo>
                    <a:pt x="164" y="32"/>
                  </a:lnTo>
                  <a:lnTo>
                    <a:pt x="164" y="58"/>
                  </a:lnTo>
                  <a:lnTo>
                    <a:pt x="156" y="58"/>
                  </a:lnTo>
                  <a:lnTo>
                    <a:pt x="156" y="2"/>
                  </a:lnTo>
                  <a:lnTo>
                    <a:pt x="164" y="2"/>
                  </a:lnTo>
                  <a:lnTo>
                    <a:pt x="26" y="2"/>
                  </a:lnTo>
                  <a:lnTo>
                    <a:pt x="216" y="44"/>
                  </a:lnTo>
                  <a:lnTo>
                    <a:pt x="220" y="50"/>
                  </a:lnTo>
                  <a:lnTo>
                    <a:pt x="224" y="52"/>
                  </a:lnTo>
                  <a:lnTo>
                    <a:pt x="228" y="54"/>
                  </a:lnTo>
                  <a:lnTo>
                    <a:pt x="232" y="52"/>
                  </a:lnTo>
                  <a:lnTo>
                    <a:pt x="236" y="50"/>
                  </a:lnTo>
                  <a:lnTo>
                    <a:pt x="240" y="44"/>
                  </a:lnTo>
                  <a:lnTo>
                    <a:pt x="240" y="38"/>
                  </a:lnTo>
                  <a:lnTo>
                    <a:pt x="240" y="30"/>
                  </a:lnTo>
                  <a:lnTo>
                    <a:pt x="236" y="26"/>
                  </a:lnTo>
                  <a:lnTo>
                    <a:pt x="232" y="22"/>
                  </a:lnTo>
                  <a:lnTo>
                    <a:pt x="228" y="22"/>
                  </a:lnTo>
                  <a:lnTo>
                    <a:pt x="224" y="22"/>
                  </a:lnTo>
                  <a:lnTo>
                    <a:pt x="220" y="26"/>
                  </a:lnTo>
                  <a:lnTo>
                    <a:pt x="216" y="30"/>
                  </a:lnTo>
                  <a:lnTo>
                    <a:pt x="216" y="38"/>
                  </a:lnTo>
                  <a:lnTo>
                    <a:pt x="216" y="44"/>
                  </a:lnTo>
                  <a:lnTo>
                    <a:pt x="26" y="2"/>
                  </a:lnTo>
                  <a:lnTo>
                    <a:pt x="210" y="30"/>
                  </a:lnTo>
                  <a:lnTo>
                    <a:pt x="214" y="22"/>
                  </a:lnTo>
                  <a:lnTo>
                    <a:pt x="220" y="18"/>
                  </a:lnTo>
                  <a:lnTo>
                    <a:pt x="228" y="16"/>
                  </a:lnTo>
                  <a:lnTo>
                    <a:pt x="236" y="18"/>
                  </a:lnTo>
                  <a:lnTo>
                    <a:pt x="242" y="22"/>
                  </a:lnTo>
                  <a:lnTo>
                    <a:pt x="246" y="30"/>
                  </a:lnTo>
                  <a:lnTo>
                    <a:pt x="248" y="38"/>
                  </a:lnTo>
                  <a:lnTo>
                    <a:pt x="246" y="46"/>
                  </a:lnTo>
                  <a:lnTo>
                    <a:pt x="242" y="52"/>
                  </a:lnTo>
                  <a:lnTo>
                    <a:pt x="236" y="58"/>
                  </a:lnTo>
                  <a:lnTo>
                    <a:pt x="228" y="60"/>
                  </a:lnTo>
                  <a:lnTo>
                    <a:pt x="220" y="58"/>
                  </a:lnTo>
                  <a:lnTo>
                    <a:pt x="214" y="52"/>
                  </a:lnTo>
                  <a:lnTo>
                    <a:pt x="210" y="46"/>
                  </a:lnTo>
                  <a:lnTo>
                    <a:pt x="208" y="38"/>
                  </a:lnTo>
                  <a:lnTo>
                    <a:pt x="210" y="30"/>
                  </a:lnTo>
                  <a:lnTo>
                    <a:pt x="26" y="2"/>
                  </a:lnTo>
                  <a:lnTo>
                    <a:pt x="260" y="50"/>
                  </a:lnTo>
                  <a:lnTo>
                    <a:pt x="262" y="52"/>
                  </a:lnTo>
                  <a:lnTo>
                    <a:pt x="266" y="52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6" y="52"/>
                  </a:lnTo>
                  <a:lnTo>
                    <a:pt x="278" y="50"/>
                  </a:lnTo>
                  <a:lnTo>
                    <a:pt x="280" y="48"/>
                  </a:lnTo>
                  <a:lnTo>
                    <a:pt x="278" y="44"/>
                  </a:lnTo>
                  <a:lnTo>
                    <a:pt x="272" y="40"/>
                  </a:lnTo>
                  <a:lnTo>
                    <a:pt x="266" y="40"/>
                  </a:lnTo>
                  <a:lnTo>
                    <a:pt x="260" y="38"/>
                  </a:lnTo>
                  <a:lnTo>
                    <a:pt x="256" y="34"/>
                  </a:lnTo>
                  <a:lnTo>
                    <a:pt x="254" y="28"/>
                  </a:lnTo>
                  <a:lnTo>
                    <a:pt x="254" y="22"/>
                  </a:lnTo>
                  <a:lnTo>
                    <a:pt x="258" y="18"/>
                  </a:lnTo>
                  <a:lnTo>
                    <a:pt x="264" y="16"/>
                  </a:lnTo>
                  <a:lnTo>
                    <a:pt x="268" y="16"/>
                  </a:lnTo>
                  <a:lnTo>
                    <a:pt x="274" y="16"/>
                  </a:lnTo>
                  <a:lnTo>
                    <a:pt x="280" y="18"/>
                  </a:lnTo>
                  <a:lnTo>
                    <a:pt x="284" y="22"/>
                  </a:lnTo>
                  <a:lnTo>
                    <a:pt x="284" y="28"/>
                  </a:lnTo>
                  <a:lnTo>
                    <a:pt x="278" y="28"/>
                  </a:lnTo>
                  <a:lnTo>
                    <a:pt x="278" y="26"/>
                  </a:lnTo>
                  <a:lnTo>
                    <a:pt x="276" y="24"/>
                  </a:lnTo>
                  <a:lnTo>
                    <a:pt x="272" y="22"/>
                  </a:lnTo>
                  <a:lnTo>
                    <a:pt x="270" y="22"/>
                  </a:lnTo>
                  <a:lnTo>
                    <a:pt x="266" y="22"/>
                  </a:lnTo>
                  <a:lnTo>
                    <a:pt x="264" y="24"/>
                  </a:lnTo>
                  <a:lnTo>
                    <a:pt x="262" y="24"/>
                  </a:lnTo>
                  <a:lnTo>
                    <a:pt x="260" y="28"/>
                  </a:lnTo>
                  <a:lnTo>
                    <a:pt x="262" y="30"/>
                  </a:lnTo>
                  <a:lnTo>
                    <a:pt x="264" y="32"/>
                  </a:lnTo>
                  <a:lnTo>
                    <a:pt x="270" y="34"/>
                  </a:lnTo>
                  <a:lnTo>
                    <a:pt x="274" y="34"/>
                  </a:lnTo>
                  <a:lnTo>
                    <a:pt x="278" y="36"/>
                  </a:lnTo>
                  <a:lnTo>
                    <a:pt x="282" y="38"/>
                  </a:lnTo>
                  <a:lnTo>
                    <a:pt x="286" y="42"/>
                  </a:lnTo>
                  <a:lnTo>
                    <a:pt x="286" y="46"/>
                  </a:lnTo>
                  <a:lnTo>
                    <a:pt x="286" y="52"/>
                  </a:lnTo>
                  <a:lnTo>
                    <a:pt x="282" y="56"/>
                  </a:lnTo>
                  <a:lnTo>
                    <a:pt x="276" y="58"/>
                  </a:lnTo>
                  <a:lnTo>
                    <a:pt x="270" y="60"/>
                  </a:lnTo>
                  <a:lnTo>
                    <a:pt x="264" y="58"/>
                  </a:lnTo>
                  <a:lnTo>
                    <a:pt x="258" y="56"/>
                  </a:lnTo>
                  <a:lnTo>
                    <a:pt x="254" y="52"/>
                  </a:lnTo>
                  <a:lnTo>
                    <a:pt x="252" y="46"/>
                  </a:lnTo>
                  <a:lnTo>
                    <a:pt x="260" y="46"/>
                  </a:lnTo>
                  <a:lnTo>
                    <a:pt x="260" y="50"/>
                  </a:lnTo>
                  <a:lnTo>
                    <a:pt x="26" y="2"/>
                  </a:lnTo>
                  <a:lnTo>
                    <a:pt x="313" y="16"/>
                  </a:lnTo>
                  <a:lnTo>
                    <a:pt x="313" y="22"/>
                  </a:lnTo>
                  <a:lnTo>
                    <a:pt x="304" y="22"/>
                  </a:lnTo>
                  <a:lnTo>
                    <a:pt x="304" y="48"/>
                  </a:lnTo>
                  <a:lnTo>
                    <a:pt x="304" y="50"/>
                  </a:lnTo>
                  <a:lnTo>
                    <a:pt x="304" y="52"/>
                  </a:lnTo>
                  <a:lnTo>
                    <a:pt x="306" y="52"/>
                  </a:lnTo>
                  <a:lnTo>
                    <a:pt x="308" y="52"/>
                  </a:lnTo>
                  <a:lnTo>
                    <a:pt x="313" y="52"/>
                  </a:lnTo>
                  <a:lnTo>
                    <a:pt x="313" y="58"/>
                  </a:lnTo>
                  <a:lnTo>
                    <a:pt x="306" y="58"/>
                  </a:lnTo>
                  <a:lnTo>
                    <a:pt x="302" y="58"/>
                  </a:lnTo>
                  <a:lnTo>
                    <a:pt x="298" y="56"/>
                  </a:lnTo>
                  <a:lnTo>
                    <a:pt x="298" y="54"/>
                  </a:lnTo>
                  <a:lnTo>
                    <a:pt x="296" y="50"/>
                  </a:lnTo>
                  <a:lnTo>
                    <a:pt x="296" y="22"/>
                  </a:lnTo>
                  <a:lnTo>
                    <a:pt x="290" y="22"/>
                  </a:lnTo>
                  <a:lnTo>
                    <a:pt x="290" y="16"/>
                  </a:lnTo>
                  <a:lnTo>
                    <a:pt x="296" y="16"/>
                  </a:lnTo>
                  <a:lnTo>
                    <a:pt x="296" y="4"/>
                  </a:lnTo>
                  <a:lnTo>
                    <a:pt x="304" y="4"/>
                  </a:lnTo>
                  <a:lnTo>
                    <a:pt x="304" y="16"/>
                  </a:lnTo>
                  <a:lnTo>
                    <a:pt x="313" y="16"/>
                  </a:lnTo>
                  <a:lnTo>
                    <a:pt x="26" y="2"/>
                  </a:lnTo>
                  <a:lnTo>
                    <a:pt x="353" y="2"/>
                  </a:lnTo>
                  <a:lnTo>
                    <a:pt x="369" y="50"/>
                  </a:lnTo>
                  <a:lnTo>
                    <a:pt x="387" y="2"/>
                  </a:lnTo>
                  <a:lnTo>
                    <a:pt x="397" y="2"/>
                  </a:lnTo>
                  <a:lnTo>
                    <a:pt x="397" y="58"/>
                  </a:lnTo>
                  <a:lnTo>
                    <a:pt x="391" y="58"/>
                  </a:lnTo>
                  <a:lnTo>
                    <a:pt x="391" y="10"/>
                  </a:lnTo>
                  <a:lnTo>
                    <a:pt x="373" y="58"/>
                  </a:lnTo>
                  <a:lnTo>
                    <a:pt x="367" y="58"/>
                  </a:lnTo>
                  <a:lnTo>
                    <a:pt x="349" y="10"/>
                  </a:lnTo>
                  <a:lnTo>
                    <a:pt x="349" y="58"/>
                  </a:lnTo>
                  <a:lnTo>
                    <a:pt x="343" y="58"/>
                  </a:lnTo>
                  <a:lnTo>
                    <a:pt x="343" y="2"/>
                  </a:lnTo>
                  <a:lnTo>
                    <a:pt x="353" y="2"/>
                  </a:lnTo>
                  <a:lnTo>
                    <a:pt x="26" y="2"/>
                  </a:lnTo>
                  <a:lnTo>
                    <a:pt x="435" y="2"/>
                  </a:lnTo>
                  <a:lnTo>
                    <a:pt x="443" y="2"/>
                  </a:lnTo>
                  <a:lnTo>
                    <a:pt x="449" y="6"/>
                  </a:lnTo>
                  <a:lnTo>
                    <a:pt x="451" y="10"/>
                  </a:lnTo>
                  <a:lnTo>
                    <a:pt x="453" y="16"/>
                  </a:lnTo>
                  <a:lnTo>
                    <a:pt x="453" y="22"/>
                  </a:lnTo>
                  <a:lnTo>
                    <a:pt x="451" y="26"/>
                  </a:lnTo>
                  <a:lnTo>
                    <a:pt x="447" y="28"/>
                  </a:lnTo>
                  <a:lnTo>
                    <a:pt x="443" y="30"/>
                  </a:lnTo>
                  <a:lnTo>
                    <a:pt x="447" y="32"/>
                  </a:lnTo>
                  <a:lnTo>
                    <a:pt x="449" y="36"/>
                  </a:lnTo>
                  <a:lnTo>
                    <a:pt x="451" y="38"/>
                  </a:lnTo>
                  <a:lnTo>
                    <a:pt x="451" y="42"/>
                  </a:lnTo>
                  <a:lnTo>
                    <a:pt x="451" y="46"/>
                  </a:lnTo>
                  <a:lnTo>
                    <a:pt x="451" y="52"/>
                  </a:lnTo>
                  <a:lnTo>
                    <a:pt x="453" y="56"/>
                  </a:lnTo>
                  <a:lnTo>
                    <a:pt x="455" y="58"/>
                  </a:lnTo>
                  <a:lnTo>
                    <a:pt x="447" y="58"/>
                  </a:lnTo>
                  <a:lnTo>
                    <a:pt x="445" y="56"/>
                  </a:lnTo>
                  <a:lnTo>
                    <a:pt x="445" y="52"/>
                  </a:lnTo>
                  <a:lnTo>
                    <a:pt x="445" y="48"/>
                  </a:lnTo>
                  <a:lnTo>
                    <a:pt x="445" y="44"/>
                  </a:lnTo>
                  <a:lnTo>
                    <a:pt x="443" y="40"/>
                  </a:lnTo>
                  <a:lnTo>
                    <a:pt x="443" y="38"/>
                  </a:lnTo>
                  <a:lnTo>
                    <a:pt x="439" y="34"/>
                  </a:lnTo>
                  <a:lnTo>
                    <a:pt x="435" y="34"/>
                  </a:lnTo>
                  <a:lnTo>
                    <a:pt x="417" y="34"/>
                  </a:lnTo>
                  <a:lnTo>
                    <a:pt x="417" y="58"/>
                  </a:lnTo>
                  <a:lnTo>
                    <a:pt x="409" y="58"/>
                  </a:lnTo>
                  <a:lnTo>
                    <a:pt x="409" y="2"/>
                  </a:lnTo>
                  <a:lnTo>
                    <a:pt x="435" y="2"/>
                  </a:lnTo>
                  <a:lnTo>
                    <a:pt x="26" y="2"/>
                  </a:lnTo>
                  <a:lnTo>
                    <a:pt x="437" y="28"/>
                  </a:lnTo>
                  <a:lnTo>
                    <a:pt x="441" y="26"/>
                  </a:lnTo>
                  <a:lnTo>
                    <a:pt x="445" y="22"/>
                  </a:lnTo>
                  <a:lnTo>
                    <a:pt x="445" y="18"/>
                  </a:lnTo>
                  <a:lnTo>
                    <a:pt x="445" y="14"/>
                  </a:lnTo>
                  <a:lnTo>
                    <a:pt x="443" y="10"/>
                  </a:lnTo>
                  <a:lnTo>
                    <a:pt x="439" y="8"/>
                  </a:lnTo>
                  <a:lnTo>
                    <a:pt x="435" y="8"/>
                  </a:lnTo>
                  <a:lnTo>
                    <a:pt x="417" y="8"/>
                  </a:lnTo>
                  <a:lnTo>
                    <a:pt x="417" y="28"/>
                  </a:lnTo>
                  <a:lnTo>
                    <a:pt x="433" y="28"/>
                  </a:lnTo>
                  <a:lnTo>
                    <a:pt x="437" y="28"/>
                  </a:lnTo>
                  <a:lnTo>
                    <a:pt x="26" y="2"/>
                  </a:lnTo>
                  <a:lnTo>
                    <a:pt x="497" y="10"/>
                  </a:lnTo>
                  <a:lnTo>
                    <a:pt x="491" y="6"/>
                  </a:lnTo>
                  <a:lnTo>
                    <a:pt x="487" y="6"/>
                  </a:lnTo>
                  <a:lnTo>
                    <a:pt x="477" y="8"/>
                  </a:lnTo>
                  <a:lnTo>
                    <a:pt x="473" y="14"/>
                  </a:lnTo>
                  <a:lnTo>
                    <a:pt x="469" y="20"/>
                  </a:lnTo>
                  <a:lnTo>
                    <a:pt x="467" y="30"/>
                  </a:lnTo>
                  <a:lnTo>
                    <a:pt x="469" y="38"/>
                  </a:lnTo>
                  <a:lnTo>
                    <a:pt x="473" y="46"/>
                  </a:lnTo>
                  <a:lnTo>
                    <a:pt x="477" y="52"/>
                  </a:lnTo>
                  <a:lnTo>
                    <a:pt x="487" y="54"/>
                  </a:lnTo>
                  <a:lnTo>
                    <a:pt x="493" y="52"/>
                  </a:lnTo>
                  <a:lnTo>
                    <a:pt x="497" y="48"/>
                  </a:lnTo>
                  <a:lnTo>
                    <a:pt x="501" y="44"/>
                  </a:lnTo>
                  <a:lnTo>
                    <a:pt x="503" y="36"/>
                  </a:lnTo>
                  <a:lnTo>
                    <a:pt x="509" y="36"/>
                  </a:lnTo>
                  <a:lnTo>
                    <a:pt x="507" y="46"/>
                  </a:lnTo>
                  <a:lnTo>
                    <a:pt x="503" y="54"/>
                  </a:lnTo>
                  <a:lnTo>
                    <a:pt x="495" y="58"/>
                  </a:lnTo>
                  <a:lnTo>
                    <a:pt x="485" y="60"/>
                  </a:lnTo>
                  <a:lnTo>
                    <a:pt x="479" y="60"/>
                  </a:lnTo>
                  <a:lnTo>
                    <a:pt x="475" y="58"/>
                  </a:lnTo>
                  <a:lnTo>
                    <a:pt x="467" y="52"/>
                  </a:lnTo>
                  <a:lnTo>
                    <a:pt x="461" y="42"/>
                  </a:lnTo>
                  <a:lnTo>
                    <a:pt x="461" y="30"/>
                  </a:lnTo>
                  <a:lnTo>
                    <a:pt x="461" y="18"/>
                  </a:lnTo>
                  <a:lnTo>
                    <a:pt x="467" y="8"/>
                  </a:lnTo>
                  <a:lnTo>
                    <a:pt x="475" y="2"/>
                  </a:lnTo>
                  <a:lnTo>
                    <a:pt x="481" y="0"/>
                  </a:lnTo>
                  <a:lnTo>
                    <a:pt x="487" y="0"/>
                  </a:lnTo>
                  <a:lnTo>
                    <a:pt x="495" y="2"/>
                  </a:lnTo>
                  <a:lnTo>
                    <a:pt x="501" y="4"/>
                  </a:lnTo>
                  <a:lnTo>
                    <a:pt x="507" y="10"/>
                  </a:lnTo>
                  <a:lnTo>
                    <a:pt x="509" y="18"/>
                  </a:lnTo>
                  <a:lnTo>
                    <a:pt x="501" y="18"/>
                  </a:lnTo>
                  <a:lnTo>
                    <a:pt x="499" y="14"/>
                  </a:lnTo>
                  <a:lnTo>
                    <a:pt x="497" y="10"/>
                  </a:lnTo>
                  <a:lnTo>
                    <a:pt x="26" y="2"/>
                  </a:lnTo>
                  <a:lnTo>
                    <a:pt x="547" y="34"/>
                  </a:lnTo>
                  <a:lnTo>
                    <a:pt x="539" y="8"/>
                  </a:lnTo>
                  <a:lnTo>
                    <a:pt x="537" y="8"/>
                  </a:lnTo>
                  <a:lnTo>
                    <a:pt x="529" y="34"/>
                  </a:lnTo>
                  <a:lnTo>
                    <a:pt x="547" y="34"/>
                  </a:lnTo>
                  <a:lnTo>
                    <a:pt x="26" y="2"/>
                  </a:lnTo>
                  <a:lnTo>
                    <a:pt x="543" y="2"/>
                  </a:lnTo>
                  <a:lnTo>
                    <a:pt x="563" y="58"/>
                  </a:lnTo>
                  <a:lnTo>
                    <a:pt x="555" y="58"/>
                  </a:lnTo>
                  <a:lnTo>
                    <a:pt x="549" y="42"/>
                  </a:lnTo>
                  <a:lnTo>
                    <a:pt x="527" y="42"/>
                  </a:lnTo>
                  <a:lnTo>
                    <a:pt x="519" y="58"/>
                  </a:lnTo>
                  <a:lnTo>
                    <a:pt x="513" y="58"/>
                  </a:lnTo>
                  <a:lnTo>
                    <a:pt x="535" y="2"/>
                  </a:lnTo>
                  <a:lnTo>
                    <a:pt x="543" y="2"/>
                  </a:lnTo>
                  <a:lnTo>
                    <a:pt x="26" y="2"/>
                  </a:lnTo>
                  <a:lnTo>
                    <a:pt x="619" y="34"/>
                  </a:lnTo>
                  <a:lnTo>
                    <a:pt x="609" y="8"/>
                  </a:lnTo>
                  <a:lnTo>
                    <a:pt x="601" y="34"/>
                  </a:lnTo>
                  <a:lnTo>
                    <a:pt x="619" y="34"/>
                  </a:lnTo>
                  <a:lnTo>
                    <a:pt x="26" y="2"/>
                  </a:lnTo>
                  <a:lnTo>
                    <a:pt x="615" y="2"/>
                  </a:lnTo>
                  <a:lnTo>
                    <a:pt x="635" y="58"/>
                  </a:lnTo>
                  <a:lnTo>
                    <a:pt x="627" y="58"/>
                  </a:lnTo>
                  <a:lnTo>
                    <a:pt x="621" y="42"/>
                  </a:lnTo>
                  <a:lnTo>
                    <a:pt x="599" y="42"/>
                  </a:lnTo>
                  <a:lnTo>
                    <a:pt x="591" y="58"/>
                  </a:lnTo>
                  <a:lnTo>
                    <a:pt x="585" y="58"/>
                  </a:lnTo>
                  <a:lnTo>
                    <a:pt x="605" y="2"/>
                  </a:lnTo>
                  <a:lnTo>
                    <a:pt x="615" y="2"/>
                  </a:lnTo>
                  <a:lnTo>
                    <a:pt x="26" y="2"/>
                  </a:lnTo>
                  <a:lnTo>
                    <a:pt x="671" y="70"/>
                  </a:lnTo>
                  <a:lnTo>
                    <a:pt x="665" y="74"/>
                  </a:lnTo>
                  <a:lnTo>
                    <a:pt x="657" y="76"/>
                  </a:lnTo>
                  <a:lnTo>
                    <a:pt x="651" y="74"/>
                  </a:lnTo>
                  <a:lnTo>
                    <a:pt x="645" y="72"/>
                  </a:lnTo>
                  <a:lnTo>
                    <a:pt x="641" y="68"/>
                  </a:lnTo>
                  <a:lnTo>
                    <a:pt x="639" y="62"/>
                  </a:lnTo>
                  <a:lnTo>
                    <a:pt x="645" y="62"/>
                  </a:lnTo>
                  <a:lnTo>
                    <a:pt x="647" y="66"/>
                  </a:lnTo>
                  <a:lnTo>
                    <a:pt x="649" y="68"/>
                  </a:lnTo>
                  <a:lnTo>
                    <a:pt x="653" y="70"/>
                  </a:lnTo>
                  <a:lnTo>
                    <a:pt x="657" y="70"/>
                  </a:lnTo>
                  <a:lnTo>
                    <a:pt x="661" y="68"/>
                  </a:lnTo>
                  <a:lnTo>
                    <a:pt x="665" y="66"/>
                  </a:lnTo>
                  <a:lnTo>
                    <a:pt x="667" y="60"/>
                  </a:lnTo>
                  <a:lnTo>
                    <a:pt x="669" y="54"/>
                  </a:lnTo>
                  <a:lnTo>
                    <a:pt x="669" y="52"/>
                  </a:lnTo>
                  <a:lnTo>
                    <a:pt x="667" y="54"/>
                  </a:lnTo>
                  <a:lnTo>
                    <a:pt x="663" y="56"/>
                  </a:lnTo>
                  <a:lnTo>
                    <a:pt x="655" y="58"/>
                  </a:lnTo>
                  <a:lnTo>
                    <a:pt x="647" y="58"/>
                  </a:lnTo>
                  <a:lnTo>
                    <a:pt x="643" y="52"/>
                  </a:lnTo>
                  <a:lnTo>
                    <a:pt x="639" y="46"/>
                  </a:lnTo>
                  <a:lnTo>
                    <a:pt x="637" y="38"/>
                  </a:lnTo>
                  <a:lnTo>
                    <a:pt x="639" y="30"/>
                  </a:lnTo>
                  <a:lnTo>
                    <a:pt x="641" y="24"/>
                  </a:lnTo>
                  <a:lnTo>
                    <a:pt x="647" y="18"/>
                  </a:lnTo>
                  <a:lnTo>
                    <a:pt x="657" y="16"/>
                  </a:lnTo>
                  <a:lnTo>
                    <a:pt x="663" y="18"/>
                  </a:lnTo>
                  <a:lnTo>
                    <a:pt x="669" y="22"/>
                  </a:lnTo>
                  <a:lnTo>
                    <a:pt x="669" y="16"/>
                  </a:lnTo>
                  <a:lnTo>
                    <a:pt x="675" y="16"/>
                  </a:lnTo>
                  <a:lnTo>
                    <a:pt x="675" y="54"/>
                  </a:lnTo>
                  <a:lnTo>
                    <a:pt x="673" y="64"/>
                  </a:lnTo>
                  <a:lnTo>
                    <a:pt x="671" y="70"/>
                  </a:lnTo>
                  <a:lnTo>
                    <a:pt x="26" y="2"/>
                  </a:lnTo>
                  <a:lnTo>
                    <a:pt x="661" y="52"/>
                  </a:lnTo>
                  <a:lnTo>
                    <a:pt x="665" y="48"/>
                  </a:lnTo>
                  <a:lnTo>
                    <a:pt x="667" y="42"/>
                  </a:lnTo>
                  <a:lnTo>
                    <a:pt x="669" y="36"/>
                  </a:lnTo>
                  <a:lnTo>
                    <a:pt x="667" y="32"/>
                  </a:lnTo>
                  <a:lnTo>
                    <a:pt x="665" y="26"/>
                  </a:lnTo>
                  <a:lnTo>
                    <a:pt x="661" y="24"/>
                  </a:lnTo>
                  <a:lnTo>
                    <a:pt x="657" y="22"/>
                  </a:lnTo>
                  <a:lnTo>
                    <a:pt x="651" y="24"/>
                  </a:lnTo>
                  <a:lnTo>
                    <a:pt x="647" y="26"/>
                  </a:lnTo>
                  <a:lnTo>
                    <a:pt x="645" y="32"/>
                  </a:lnTo>
                  <a:lnTo>
                    <a:pt x="645" y="38"/>
                  </a:lnTo>
                  <a:lnTo>
                    <a:pt x="645" y="42"/>
                  </a:lnTo>
                  <a:lnTo>
                    <a:pt x="647" y="48"/>
                  </a:lnTo>
                  <a:lnTo>
                    <a:pt x="651" y="52"/>
                  </a:lnTo>
                  <a:lnTo>
                    <a:pt x="657" y="52"/>
                  </a:lnTo>
                  <a:lnTo>
                    <a:pt x="661" y="52"/>
                  </a:lnTo>
                  <a:lnTo>
                    <a:pt x="26" y="2"/>
                  </a:lnTo>
                  <a:lnTo>
                    <a:pt x="711" y="30"/>
                  </a:lnTo>
                  <a:lnTo>
                    <a:pt x="709" y="26"/>
                  </a:lnTo>
                  <a:lnTo>
                    <a:pt x="705" y="22"/>
                  </a:lnTo>
                  <a:lnTo>
                    <a:pt x="701" y="22"/>
                  </a:lnTo>
                  <a:lnTo>
                    <a:pt x="697" y="22"/>
                  </a:lnTo>
                  <a:lnTo>
                    <a:pt x="693" y="26"/>
                  </a:lnTo>
                  <a:lnTo>
                    <a:pt x="691" y="30"/>
                  </a:lnTo>
                  <a:lnTo>
                    <a:pt x="689" y="34"/>
                  </a:lnTo>
                  <a:lnTo>
                    <a:pt x="713" y="34"/>
                  </a:lnTo>
                  <a:lnTo>
                    <a:pt x="711" y="30"/>
                  </a:lnTo>
                  <a:lnTo>
                    <a:pt x="26" y="2"/>
                  </a:lnTo>
                  <a:lnTo>
                    <a:pt x="713" y="56"/>
                  </a:lnTo>
                  <a:lnTo>
                    <a:pt x="707" y="58"/>
                  </a:lnTo>
                  <a:lnTo>
                    <a:pt x="701" y="60"/>
                  </a:lnTo>
                  <a:lnTo>
                    <a:pt x="693" y="58"/>
                  </a:lnTo>
                  <a:lnTo>
                    <a:pt x="687" y="54"/>
                  </a:lnTo>
                  <a:lnTo>
                    <a:pt x="683" y="46"/>
                  </a:lnTo>
                  <a:lnTo>
                    <a:pt x="683" y="38"/>
                  </a:lnTo>
                  <a:lnTo>
                    <a:pt x="683" y="28"/>
                  </a:lnTo>
                  <a:lnTo>
                    <a:pt x="687" y="22"/>
                  </a:lnTo>
                  <a:lnTo>
                    <a:pt x="693" y="18"/>
                  </a:lnTo>
                  <a:lnTo>
                    <a:pt x="701" y="16"/>
                  </a:lnTo>
                  <a:lnTo>
                    <a:pt x="707" y="16"/>
                  </a:lnTo>
                  <a:lnTo>
                    <a:pt x="711" y="18"/>
                  </a:lnTo>
                  <a:lnTo>
                    <a:pt x="715" y="24"/>
                  </a:lnTo>
                  <a:lnTo>
                    <a:pt x="719" y="32"/>
                  </a:lnTo>
                  <a:lnTo>
                    <a:pt x="719" y="40"/>
                  </a:lnTo>
                  <a:lnTo>
                    <a:pt x="689" y="40"/>
                  </a:lnTo>
                  <a:lnTo>
                    <a:pt x="691" y="44"/>
                  </a:lnTo>
                  <a:lnTo>
                    <a:pt x="693" y="50"/>
                  </a:lnTo>
                  <a:lnTo>
                    <a:pt x="697" y="52"/>
                  </a:lnTo>
                  <a:lnTo>
                    <a:pt x="701" y="54"/>
                  </a:lnTo>
                  <a:lnTo>
                    <a:pt x="709" y="52"/>
                  </a:lnTo>
                  <a:lnTo>
                    <a:pt x="711" y="48"/>
                  </a:lnTo>
                  <a:lnTo>
                    <a:pt x="713" y="46"/>
                  </a:lnTo>
                  <a:lnTo>
                    <a:pt x="719" y="46"/>
                  </a:lnTo>
                  <a:lnTo>
                    <a:pt x="717" y="52"/>
                  </a:lnTo>
                  <a:lnTo>
                    <a:pt x="713" y="56"/>
                  </a:lnTo>
                  <a:lnTo>
                    <a:pt x="26" y="2"/>
                  </a:lnTo>
                  <a:lnTo>
                    <a:pt x="731" y="50"/>
                  </a:lnTo>
                  <a:lnTo>
                    <a:pt x="733" y="52"/>
                  </a:lnTo>
                  <a:lnTo>
                    <a:pt x="737" y="52"/>
                  </a:lnTo>
                  <a:lnTo>
                    <a:pt x="741" y="54"/>
                  </a:lnTo>
                  <a:lnTo>
                    <a:pt x="745" y="54"/>
                  </a:lnTo>
                  <a:lnTo>
                    <a:pt x="747" y="52"/>
                  </a:lnTo>
                  <a:lnTo>
                    <a:pt x="749" y="50"/>
                  </a:lnTo>
                  <a:lnTo>
                    <a:pt x="751" y="48"/>
                  </a:lnTo>
                  <a:lnTo>
                    <a:pt x="749" y="44"/>
                  </a:lnTo>
                  <a:lnTo>
                    <a:pt x="743" y="40"/>
                  </a:lnTo>
                  <a:lnTo>
                    <a:pt x="737" y="40"/>
                  </a:lnTo>
                  <a:lnTo>
                    <a:pt x="731" y="38"/>
                  </a:lnTo>
                  <a:lnTo>
                    <a:pt x="727" y="34"/>
                  </a:lnTo>
                  <a:lnTo>
                    <a:pt x="725" y="28"/>
                  </a:lnTo>
                  <a:lnTo>
                    <a:pt x="725" y="22"/>
                  </a:lnTo>
                  <a:lnTo>
                    <a:pt x="729" y="18"/>
                  </a:lnTo>
                  <a:lnTo>
                    <a:pt x="735" y="16"/>
                  </a:lnTo>
                  <a:lnTo>
                    <a:pt x="739" y="16"/>
                  </a:lnTo>
                  <a:lnTo>
                    <a:pt x="745" y="16"/>
                  </a:lnTo>
                  <a:lnTo>
                    <a:pt x="751" y="18"/>
                  </a:lnTo>
                  <a:lnTo>
                    <a:pt x="755" y="22"/>
                  </a:lnTo>
                  <a:lnTo>
                    <a:pt x="755" y="28"/>
                  </a:lnTo>
                  <a:lnTo>
                    <a:pt x="749" y="28"/>
                  </a:lnTo>
                  <a:lnTo>
                    <a:pt x="749" y="26"/>
                  </a:lnTo>
                  <a:lnTo>
                    <a:pt x="747" y="24"/>
                  </a:lnTo>
                  <a:lnTo>
                    <a:pt x="743" y="22"/>
                  </a:lnTo>
                  <a:lnTo>
                    <a:pt x="741" y="22"/>
                  </a:lnTo>
                  <a:lnTo>
                    <a:pt x="737" y="22"/>
                  </a:lnTo>
                  <a:lnTo>
                    <a:pt x="735" y="24"/>
                  </a:lnTo>
                  <a:lnTo>
                    <a:pt x="733" y="24"/>
                  </a:lnTo>
                  <a:lnTo>
                    <a:pt x="731" y="28"/>
                  </a:lnTo>
                  <a:lnTo>
                    <a:pt x="733" y="30"/>
                  </a:lnTo>
                  <a:lnTo>
                    <a:pt x="735" y="32"/>
                  </a:lnTo>
                  <a:lnTo>
                    <a:pt x="741" y="34"/>
                  </a:lnTo>
                  <a:lnTo>
                    <a:pt x="745" y="34"/>
                  </a:lnTo>
                  <a:lnTo>
                    <a:pt x="749" y="36"/>
                  </a:lnTo>
                  <a:lnTo>
                    <a:pt x="753" y="38"/>
                  </a:lnTo>
                  <a:lnTo>
                    <a:pt x="757" y="42"/>
                  </a:lnTo>
                  <a:lnTo>
                    <a:pt x="757" y="46"/>
                  </a:lnTo>
                  <a:lnTo>
                    <a:pt x="757" y="52"/>
                  </a:lnTo>
                  <a:lnTo>
                    <a:pt x="753" y="56"/>
                  </a:lnTo>
                  <a:lnTo>
                    <a:pt x="747" y="58"/>
                  </a:lnTo>
                  <a:lnTo>
                    <a:pt x="741" y="60"/>
                  </a:lnTo>
                  <a:lnTo>
                    <a:pt x="735" y="58"/>
                  </a:lnTo>
                  <a:lnTo>
                    <a:pt x="729" y="56"/>
                  </a:lnTo>
                  <a:lnTo>
                    <a:pt x="725" y="52"/>
                  </a:lnTo>
                  <a:lnTo>
                    <a:pt x="723" y="46"/>
                  </a:lnTo>
                  <a:lnTo>
                    <a:pt x="731" y="46"/>
                  </a:lnTo>
                  <a:lnTo>
                    <a:pt x="731" y="5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1023254" name="Rectangle 278"/>
            <p:cNvSpPr>
              <a:spLocks noChangeArrowheads="1"/>
            </p:cNvSpPr>
            <p:nvPr/>
          </p:nvSpPr>
          <p:spPr bwMode="auto">
            <a:xfrm>
              <a:off x="2202" y="3308"/>
              <a:ext cx="72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2000" i="1" dirty="0" err="1">
                  <a:solidFill>
                    <a:srgbClr val="000000"/>
                  </a:solidFill>
                  <a:latin typeface="Helvetica Neue" pitchFamily="25" charset="0"/>
                </a:rPr>
                <a:t>p</a:t>
              </a: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7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Helvetica Neue" pitchFamily="25" charset="0"/>
                </a:rPr>
                <a:t>= 0.123</a:t>
              </a:r>
            </a:p>
          </p:txBody>
        </p:sp>
      </p:grpSp>
      <p:sp>
        <p:nvSpPr>
          <p:cNvPr id="1024029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Bivariate plots: Full and</a:t>
            </a:r>
            <a:r>
              <a:rPr lang="en-US" dirty="0" smtClean="0"/>
              <a:t> trimmed</a:t>
            </a:r>
            <a:endParaRPr lang="en-US" dirty="0"/>
          </a:p>
        </p:txBody>
      </p:sp>
      <p:grpSp>
        <p:nvGrpSpPr>
          <p:cNvPr id="23556" name="Group 1055"/>
          <p:cNvGrpSpPr>
            <a:grpSpLocks/>
          </p:cNvGrpSpPr>
          <p:nvPr/>
        </p:nvGrpSpPr>
        <p:grpSpPr bwMode="auto">
          <a:xfrm>
            <a:off x="5449888" y="1792288"/>
            <a:ext cx="4270375" cy="4500562"/>
            <a:chOff x="3426" y="1129"/>
            <a:chExt cx="2690" cy="2835"/>
          </a:xfrm>
        </p:grpSpPr>
        <p:sp>
          <p:nvSpPr>
            <p:cNvPr id="487" name="Freeform 1754"/>
            <p:cNvSpPr>
              <a:spLocks/>
            </p:cNvSpPr>
            <p:nvPr/>
          </p:nvSpPr>
          <p:spPr bwMode="auto">
            <a:xfrm>
              <a:off x="5869" y="1614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488" name="Freeform 1755"/>
            <p:cNvSpPr>
              <a:spLocks/>
            </p:cNvSpPr>
            <p:nvPr/>
          </p:nvSpPr>
          <p:spPr bwMode="auto">
            <a:xfrm>
              <a:off x="5865" y="1610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489" name="Freeform 1756"/>
            <p:cNvSpPr>
              <a:spLocks/>
            </p:cNvSpPr>
            <p:nvPr/>
          </p:nvSpPr>
          <p:spPr bwMode="auto">
            <a:xfrm>
              <a:off x="4385" y="1903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490" name="Freeform 1757"/>
            <p:cNvSpPr>
              <a:spLocks/>
            </p:cNvSpPr>
            <p:nvPr/>
          </p:nvSpPr>
          <p:spPr bwMode="auto">
            <a:xfrm>
              <a:off x="4382" y="1899"/>
              <a:ext cx="32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491" name="Freeform 1758"/>
            <p:cNvSpPr>
              <a:spLocks/>
            </p:cNvSpPr>
            <p:nvPr/>
          </p:nvSpPr>
          <p:spPr bwMode="auto">
            <a:xfrm>
              <a:off x="3997" y="3121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492" name="Freeform 1759"/>
            <p:cNvSpPr>
              <a:spLocks/>
            </p:cNvSpPr>
            <p:nvPr/>
          </p:nvSpPr>
          <p:spPr bwMode="auto">
            <a:xfrm>
              <a:off x="3997" y="3118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493" name="Freeform 1760"/>
            <p:cNvSpPr>
              <a:spLocks/>
            </p:cNvSpPr>
            <p:nvPr/>
          </p:nvSpPr>
          <p:spPr bwMode="auto">
            <a:xfrm>
              <a:off x="3892" y="3403"/>
              <a:ext cx="31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494" name="Freeform 1761"/>
            <p:cNvSpPr>
              <a:spLocks/>
            </p:cNvSpPr>
            <p:nvPr/>
          </p:nvSpPr>
          <p:spPr bwMode="auto">
            <a:xfrm>
              <a:off x="3888" y="3400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495" name="Freeform 1762"/>
            <p:cNvSpPr>
              <a:spLocks/>
            </p:cNvSpPr>
            <p:nvPr/>
          </p:nvSpPr>
          <p:spPr bwMode="auto">
            <a:xfrm>
              <a:off x="4033" y="3097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496" name="Freeform 1763"/>
            <p:cNvSpPr>
              <a:spLocks/>
            </p:cNvSpPr>
            <p:nvPr/>
          </p:nvSpPr>
          <p:spPr bwMode="auto">
            <a:xfrm>
              <a:off x="4029" y="3093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497" name="Freeform 1764"/>
            <p:cNvSpPr>
              <a:spLocks/>
            </p:cNvSpPr>
            <p:nvPr/>
          </p:nvSpPr>
          <p:spPr bwMode="auto">
            <a:xfrm>
              <a:off x="4216" y="3509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498" name="Freeform 1765"/>
            <p:cNvSpPr>
              <a:spLocks/>
            </p:cNvSpPr>
            <p:nvPr/>
          </p:nvSpPr>
          <p:spPr bwMode="auto">
            <a:xfrm>
              <a:off x="4213" y="3506"/>
              <a:ext cx="31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499" name="Freeform 1766"/>
            <p:cNvSpPr>
              <a:spLocks/>
            </p:cNvSpPr>
            <p:nvPr/>
          </p:nvSpPr>
          <p:spPr bwMode="auto">
            <a:xfrm>
              <a:off x="4156" y="3097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00" name="Freeform 1767"/>
            <p:cNvSpPr>
              <a:spLocks/>
            </p:cNvSpPr>
            <p:nvPr/>
          </p:nvSpPr>
          <p:spPr bwMode="auto">
            <a:xfrm>
              <a:off x="4153" y="3093"/>
              <a:ext cx="31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01" name="Freeform 1768"/>
            <p:cNvSpPr>
              <a:spLocks/>
            </p:cNvSpPr>
            <p:nvPr/>
          </p:nvSpPr>
          <p:spPr bwMode="auto">
            <a:xfrm>
              <a:off x="4156" y="3097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02" name="Freeform 1769"/>
            <p:cNvSpPr>
              <a:spLocks/>
            </p:cNvSpPr>
            <p:nvPr/>
          </p:nvSpPr>
          <p:spPr bwMode="auto">
            <a:xfrm>
              <a:off x="4153" y="3093"/>
              <a:ext cx="31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03" name="Freeform 1770"/>
            <p:cNvSpPr>
              <a:spLocks/>
            </p:cNvSpPr>
            <p:nvPr/>
          </p:nvSpPr>
          <p:spPr bwMode="auto">
            <a:xfrm>
              <a:off x="3962" y="2495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04" name="Freeform 1771"/>
            <p:cNvSpPr>
              <a:spLocks/>
            </p:cNvSpPr>
            <p:nvPr/>
          </p:nvSpPr>
          <p:spPr bwMode="auto">
            <a:xfrm>
              <a:off x="3959" y="2492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05" name="Freeform 1772"/>
            <p:cNvSpPr>
              <a:spLocks/>
            </p:cNvSpPr>
            <p:nvPr/>
          </p:nvSpPr>
          <p:spPr bwMode="auto">
            <a:xfrm>
              <a:off x="4435" y="3121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06" name="Freeform 1773"/>
            <p:cNvSpPr>
              <a:spLocks/>
            </p:cNvSpPr>
            <p:nvPr/>
          </p:nvSpPr>
          <p:spPr bwMode="auto">
            <a:xfrm>
              <a:off x="4431" y="3118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07" name="Freeform 1774"/>
            <p:cNvSpPr>
              <a:spLocks/>
            </p:cNvSpPr>
            <p:nvPr/>
          </p:nvSpPr>
          <p:spPr bwMode="auto">
            <a:xfrm>
              <a:off x="4435" y="3227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08" name="Freeform 1775"/>
            <p:cNvSpPr>
              <a:spLocks/>
            </p:cNvSpPr>
            <p:nvPr/>
          </p:nvSpPr>
          <p:spPr bwMode="auto">
            <a:xfrm>
              <a:off x="4431" y="3224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09" name="Freeform 1776"/>
            <p:cNvSpPr>
              <a:spLocks/>
            </p:cNvSpPr>
            <p:nvPr/>
          </p:nvSpPr>
          <p:spPr bwMode="auto">
            <a:xfrm>
              <a:off x="4516" y="1903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10" name="Freeform 1777"/>
            <p:cNvSpPr>
              <a:spLocks/>
            </p:cNvSpPr>
            <p:nvPr/>
          </p:nvSpPr>
          <p:spPr bwMode="auto">
            <a:xfrm>
              <a:off x="4512" y="1899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11" name="Freeform 1778"/>
            <p:cNvSpPr>
              <a:spLocks/>
            </p:cNvSpPr>
            <p:nvPr/>
          </p:nvSpPr>
          <p:spPr bwMode="auto">
            <a:xfrm>
              <a:off x="4516" y="2725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12" name="Freeform 1779"/>
            <p:cNvSpPr>
              <a:spLocks/>
            </p:cNvSpPr>
            <p:nvPr/>
          </p:nvSpPr>
          <p:spPr bwMode="auto">
            <a:xfrm>
              <a:off x="4512" y="2721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13" name="Freeform 1780"/>
            <p:cNvSpPr>
              <a:spLocks/>
            </p:cNvSpPr>
            <p:nvPr/>
          </p:nvSpPr>
          <p:spPr bwMode="auto">
            <a:xfrm>
              <a:off x="4639" y="2495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14" name="Freeform 1781"/>
            <p:cNvSpPr>
              <a:spLocks/>
            </p:cNvSpPr>
            <p:nvPr/>
          </p:nvSpPr>
          <p:spPr bwMode="auto">
            <a:xfrm>
              <a:off x="4636" y="2492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15" name="Freeform 1782"/>
            <p:cNvSpPr>
              <a:spLocks/>
            </p:cNvSpPr>
            <p:nvPr/>
          </p:nvSpPr>
          <p:spPr bwMode="auto">
            <a:xfrm>
              <a:off x="4357" y="2312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16" name="Freeform 1783"/>
            <p:cNvSpPr>
              <a:spLocks/>
            </p:cNvSpPr>
            <p:nvPr/>
          </p:nvSpPr>
          <p:spPr bwMode="auto">
            <a:xfrm>
              <a:off x="4354" y="2308"/>
              <a:ext cx="31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17" name="Freeform 1784"/>
            <p:cNvSpPr>
              <a:spLocks/>
            </p:cNvSpPr>
            <p:nvPr/>
          </p:nvSpPr>
          <p:spPr bwMode="auto">
            <a:xfrm>
              <a:off x="4735" y="2495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18" name="Freeform 1785"/>
            <p:cNvSpPr>
              <a:spLocks/>
            </p:cNvSpPr>
            <p:nvPr/>
          </p:nvSpPr>
          <p:spPr bwMode="auto">
            <a:xfrm>
              <a:off x="4731" y="2492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19" name="Freeform 1786"/>
            <p:cNvSpPr>
              <a:spLocks/>
            </p:cNvSpPr>
            <p:nvPr/>
          </p:nvSpPr>
          <p:spPr bwMode="auto">
            <a:xfrm>
              <a:off x="4735" y="2524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20" name="Freeform 1787"/>
            <p:cNvSpPr>
              <a:spLocks/>
            </p:cNvSpPr>
            <p:nvPr/>
          </p:nvSpPr>
          <p:spPr bwMode="auto">
            <a:xfrm>
              <a:off x="4731" y="2520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21" name="Freeform 1788"/>
            <p:cNvSpPr>
              <a:spLocks/>
            </p:cNvSpPr>
            <p:nvPr/>
          </p:nvSpPr>
          <p:spPr bwMode="auto">
            <a:xfrm>
              <a:off x="4608" y="2495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22" name="Freeform 1789"/>
            <p:cNvSpPr>
              <a:spLocks/>
            </p:cNvSpPr>
            <p:nvPr/>
          </p:nvSpPr>
          <p:spPr bwMode="auto">
            <a:xfrm>
              <a:off x="4604" y="2492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23" name="Freeform 1790"/>
            <p:cNvSpPr>
              <a:spLocks/>
            </p:cNvSpPr>
            <p:nvPr/>
          </p:nvSpPr>
          <p:spPr bwMode="auto">
            <a:xfrm>
              <a:off x="4608" y="3241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24" name="Freeform 1791"/>
            <p:cNvSpPr>
              <a:spLocks/>
            </p:cNvSpPr>
            <p:nvPr/>
          </p:nvSpPr>
          <p:spPr bwMode="auto">
            <a:xfrm>
              <a:off x="4604" y="3238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25" name="Freeform 1792"/>
            <p:cNvSpPr>
              <a:spLocks/>
            </p:cNvSpPr>
            <p:nvPr/>
          </p:nvSpPr>
          <p:spPr bwMode="auto">
            <a:xfrm>
              <a:off x="4608" y="2312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26" name="Freeform 1793"/>
            <p:cNvSpPr>
              <a:spLocks/>
            </p:cNvSpPr>
            <p:nvPr/>
          </p:nvSpPr>
          <p:spPr bwMode="auto">
            <a:xfrm>
              <a:off x="4604" y="2308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27" name="Freeform 1794"/>
            <p:cNvSpPr>
              <a:spLocks/>
            </p:cNvSpPr>
            <p:nvPr/>
          </p:nvSpPr>
          <p:spPr bwMode="auto">
            <a:xfrm>
              <a:off x="5094" y="2643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28" name="Freeform 1795"/>
            <p:cNvSpPr>
              <a:spLocks/>
            </p:cNvSpPr>
            <p:nvPr/>
          </p:nvSpPr>
          <p:spPr bwMode="auto">
            <a:xfrm>
              <a:off x="5091" y="2640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29" name="Freeform 1796"/>
            <p:cNvSpPr>
              <a:spLocks/>
            </p:cNvSpPr>
            <p:nvPr/>
          </p:nvSpPr>
          <p:spPr bwMode="auto">
            <a:xfrm>
              <a:off x="5094" y="2495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30" name="Freeform 1797"/>
            <p:cNvSpPr>
              <a:spLocks/>
            </p:cNvSpPr>
            <p:nvPr/>
          </p:nvSpPr>
          <p:spPr bwMode="auto">
            <a:xfrm>
              <a:off x="5091" y="2492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31" name="Freeform 1798"/>
            <p:cNvSpPr>
              <a:spLocks/>
            </p:cNvSpPr>
            <p:nvPr/>
          </p:nvSpPr>
          <p:spPr bwMode="auto">
            <a:xfrm>
              <a:off x="5094" y="2495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32" name="Freeform 1799"/>
            <p:cNvSpPr>
              <a:spLocks/>
            </p:cNvSpPr>
            <p:nvPr/>
          </p:nvSpPr>
          <p:spPr bwMode="auto">
            <a:xfrm>
              <a:off x="5091" y="2492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33" name="Freeform 1800"/>
            <p:cNvSpPr>
              <a:spLocks/>
            </p:cNvSpPr>
            <p:nvPr/>
          </p:nvSpPr>
          <p:spPr bwMode="auto">
            <a:xfrm>
              <a:off x="5094" y="2312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34" name="Freeform 1801"/>
            <p:cNvSpPr>
              <a:spLocks/>
            </p:cNvSpPr>
            <p:nvPr/>
          </p:nvSpPr>
          <p:spPr bwMode="auto">
            <a:xfrm>
              <a:off x="5091" y="2308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35" name="Freeform 1802"/>
            <p:cNvSpPr>
              <a:spLocks/>
            </p:cNvSpPr>
            <p:nvPr/>
          </p:nvSpPr>
          <p:spPr bwMode="auto">
            <a:xfrm>
              <a:off x="5481" y="1522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36" name="Freeform 1803"/>
            <p:cNvSpPr>
              <a:spLocks/>
            </p:cNvSpPr>
            <p:nvPr/>
          </p:nvSpPr>
          <p:spPr bwMode="auto">
            <a:xfrm>
              <a:off x="5481" y="1519"/>
              <a:ext cx="31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37" name="Freeform 1804"/>
            <p:cNvSpPr>
              <a:spLocks/>
            </p:cNvSpPr>
            <p:nvPr/>
          </p:nvSpPr>
          <p:spPr bwMode="auto">
            <a:xfrm>
              <a:off x="5886" y="1522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38" name="Freeform 1805"/>
            <p:cNvSpPr>
              <a:spLocks/>
            </p:cNvSpPr>
            <p:nvPr/>
          </p:nvSpPr>
          <p:spPr bwMode="auto">
            <a:xfrm>
              <a:off x="5883" y="1519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39" name="Freeform 1806"/>
            <p:cNvSpPr>
              <a:spLocks/>
            </p:cNvSpPr>
            <p:nvPr/>
          </p:nvSpPr>
          <p:spPr bwMode="auto">
            <a:xfrm>
              <a:off x="5886" y="1614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40" name="Freeform 1807"/>
            <p:cNvSpPr>
              <a:spLocks/>
            </p:cNvSpPr>
            <p:nvPr/>
          </p:nvSpPr>
          <p:spPr bwMode="auto">
            <a:xfrm>
              <a:off x="5883" y="1610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41" name="Freeform 1808"/>
            <p:cNvSpPr>
              <a:spLocks/>
            </p:cNvSpPr>
            <p:nvPr/>
          </p:nvSpPr>
          <p:spPr bwMode="auto">
            <a:xfrm>
              <a:off x="5886" y="1706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42" name="Freeform 1809"/>
            <p:cNvSpPr>
              <a:spLocks/>
            </p:cNvSpPr>
            <p:nvPr/>
          </p:nvSpPr>
          <p:spPr bwMode="auto">
            <a:xfrm>
              <a:off x="5883" y="1702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43" name="Freeform 1810"/>
            <p:cNvSpPr>
              <a:spLocks/>
            </p:cNvSpPr>
            <p:nvPr/>
          </p:nvSpPr>
          <p:spPr bwMode="auto">
            <a:xfrm>
              <a:off x="5869" y="1600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44" name="Freeform 1811"/>
            <p:cNvSpPr>
              <a:spLocks/>
            </p:cNvSpPr>
            <p:nvPr/>
          </p:nvSpPr>
          <p:spPr bwMode="auto">
            <a:xfrm>
              <a:off x="5865" y="1596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45" name="Freeform 1812"/>
            <p:cNvSpPr>
              <a:spLocks/>
            </p:cNvSpPr>
            <p:nvPr/>
          </p:nvSpPr>
          <p:spPr bwMode="auto">
            <a:xfrm>
              <a:off x="4385" y="1889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46" name="Freeform 1813"/>
            <p:cNvSpPr>
              <a:spLocks/>
            </p:cNvSpPr>
            <p:nvPr/>
          </p:nvSpPr>
          <p:spPr bwMode="auto">
            <a:xfrm>
              <a:off x="4382" y="1885"/>
              <a:ext cx="32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47" name="Freeform 1814"/>
            <p:cNvSpPr>
              <a:spLocks/>
            </p:cNvSpPr>
            <p:nvPr/>
          </p:nvSpPr>
          <p:spPr bwMode="auto">
            <a:xfrm>
              <a:off x="3997" y="3107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48" name="Freeform 1815"/>
            <p:cNvSpPr>
              <a:spLocks/>
            </p:cNvSpPr>
            <p:nvPr/>
          </p:nvSpPr>
          <p:spPr bwMode="auto">
            <a:xfrm>
              <a:off x="3997" y="3104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49" name="Freeform 1816"/>
            <p:cNvSpPr>
              <a:spLocks/>
            </p:cNvSpPr>
            <p:nvPr/>
          </p:nvSpPr>
          <p:spPr bwMode="auto">
            <a:xfrm>
              <a:off x="3892" y="3386"/>
              <a:ext cx="31" cy="3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2"/>
                </a:cxn>
                <a:cxn ang="0">
                  <a:pos x="10" y="22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2">
                  <a:moveTo>
                    <a:pt x="10" y="0"/>
                  </a:moveTo>
                  <a:lnTo>
                    <a:pt x="18" y="12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50" name="Freeform 1817"/>
            <p:cNvSpPr>
              <a:spLocks/>
            </p:cNvSpPr>
            <p:nvPr/>
          </p:nvSpPr>
          <p:spPr bwMode="auto">
            <a:xfrm>
              <a:off x="3888" y="3382"/>
              <a:ext cx="35" cy="3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2"/>
                </a:cxn>
                <a:cxn ang="0">
                  <a:pos x="10" y="22"/>
                </a:cxn>
                <a:cxn ang="0">
                  <a:pos x="0" y="12"/>
                </a:cxn>
                <a:cxn ang="0">
                  <a:pos x="8" y="0"/>
                </a:cxn>
              </a:cxnLst>
              <a:rect l="0" t="0" r="r" b="b"/>
              <a:pathLst>
                <a:path w="20" h="22">
                  <a:moveTo>
                    <a:pt x="10" y="0"/>
                  </a:moveTo>
                  <a:lnTo>
                    <a:pt x="20" y="12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51" name="Freeform 1818"/>
            <p:cNvSpPr>
              <a:spLocks/>
            </p:cNvSpPr>
            <p:nvPr/>
          </p:nvSpPr>
          <p:spPr bwMode="auto">
            <a:xfrm>
              <a:off x="4033" y="3081"/>
              <a:ext cx="35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52" name="Freeform 1819"/>
            <p:cNvSpPr>
              <a:spLocks/>
            </p:cNvSpPr>
            <p:nvPr/>
          </p:nvSpPr>
          <p:spPr bwMode="auto">
            <a:xfrm>
              <a:off x="4029" y="3077"/>
              <a:ext cx="35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20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53" name="Freeform 1820"/>
            <p:cNvSpPr>
              <a:spLocks/>
            </p:cNvSpPr>
            <p:nvPr/>
          </p:nvSpPr>
          <p:spPr bwMode="auto">
            <a:xfrm>
              <a:off x="4216" y="3495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54" name="Freeform 1821"/>
            <p:cNvSpPr>
              <a:spLocks/>
            </p:cNvSpPr>
            <p:nvPr/>
          </p:nvSpPr>
          <p:spPr bwMode="auto">
            <a:xfrm>
              <a:off x="4213" y="3492"/>
              <a:ext cx="31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55" name="Freeform 1822"/>
            <p:cNvSpPr>
              <a:spLocks/>
            </p:cNvSpPr>
            <p:nvPr/>
          </p:nvSpPr>
          <p:spPr bwMode="auto">
            <a:xfrm>
              <a:off x="4156" y="3081"/>
              <a:ext cx="32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1">
                  <a:moveTo>
                    <a:pt x="10" y="0"/>
                  </a:moveTo>
                  <a:lnTo>
                    <a:pt x="18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56" name="Freeform 1823"/>
            <p:cNvSpPr>
              <a:spLocks/>
            </p:cNvSpPr>
            <p:nvPr/>
          </p:nvSpPr>
          <p:spPr bwMode="auto">
            <a:xfrm>
              <a:off x="4153" y="3077"/>
              <a:ext cx="31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</a:cxnLst>
              <a:rect l="0" t="0" r="r" b="b"/>
              <a:pathLst>
                <a:path w="18" h="21">
                  <a:moveTo>
                    <a:pt x="10" y="0"/>
                  </a:moveTo>
                  <a:lnTo>
                    <a:pt x="18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57" name="Freeform 1824"/>
            <p:cNvSpPr>
              <a:spLocks/>
            </p:cNvSpPr>
            <p:nvPr/>
          </p:nvSpPr>
          <p:spPr bwMode="auto">
            <a:xfrm>
              <a:off x="4156" y="3081"/>
              <a:ext cx="32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1">
                  <a:moveTo>
                    <a:pt x="10" y="0"/>
                  </a:moveTo>
                  <a:lnTo>
                    <a:pt x="18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58" name="Freeform 1825"/>
            <p:cNvSpPr>
              <a:spLocks/>
            </p:cNvSpPr>
            <p:nvPr/>
          </p:nvSpPr>
          <p:spPr bwMode="auto">
            <a:xfrm>
              <a:off x="4153" y="3077"/>
              <a:ext cx="31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1"/>
                </a:cxn>
                <a:cxn ang="0">
                  <a:pos x="10" y="21"/>
                </a:cxn>
                <a:cxn ang="0">
                  <a:pos x="0" y="11"/>
                </a:cxn>
                <a:cxn ang="0">
                  <a:pos x="8" y="0"/>
                </a:cxn>
              </a:cxnLst>
              <a:rect l="0" t="0" r="r" b="b"/>
              <a:pathLst>
                <a:path w="18" h="21">
                  <a:moveTo>
                    <a:pt x="10" y="0"/>
                  </a:moveTo>
                  <a:lnTo>
                    <a:pt x="18" y="1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59" name="Freeform 1826"/>
            <p:cNvSpPr>
              <a:spLocks/>
            </p:cNvSpPr>
            <p:nvPr/>
          </p:nvSpPr>
          <p:spPr bwMode="auto">
            <a:xfrm>
              <a:off x="3962" y="2481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60" name="Freeform 1827"/>
            <p:cNvSpPr>
              <a:spLocks/>
            </p:cNvSpPr>
            <p:nvPr/>
          </p:nvSpPr>
          <p:spPr bwMode="auto">
            <a:xfrm>
              <a:off x="3959" y="2478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61" name="Freeform 1828"/>
            <p:cNvSpPr>
              <a:spLocks/>
            </p:cNvSpPr>
            <p:nvPr/>
          </p:nvSpPr>
          <p:spPr bwMode="auto">
            <a:xfrm>
              <a:off x="4435" y="3107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62" name="Freeform 1829"/>
            <p:cNvSpPr>
              <a:spLocks/>
            </p:cNvSpPr>
            <p:nvPr/>
          </p:nvSpPr>
          <p:spPr bwMode="auto">
            <a:xfrm>
              <a:off x="4431" y="3104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63" name="Freeform 1830"/>
            <p:cNvSpPr>
              <a:spLocks/>
            </p:cNvSpPr>
            <p:nvPr/>
          </p:nvSpPr>
          <p:spPr bwMode="auto">
            <a:xfrm>
              <a:off x="4435" y="3213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64" name="Freeform 1831"/>
            <p:cNvSpPr>
              <a:spLocks/>
            </p:cNvSpPr>
            <p:nvPr/>
          </p:nvSpPr>
          <p:spPr bwMode="auto">
            <a:xfrm>
              <a:off x="4431" y="3209"/>
              <a:ext cx="32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65" name="Freeform 1832"/>
            <p:cNvSpPr>
              <a:spLocks/>
            </p:cNvSpPr>
            <p:nvPr/>
          </p:nvSpPr>
          <p:spPr bwMode="auto">
            <a:xfrm>
              <a:off x="4516" y="1889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66" name="Freeform 1833"/>
            <p:cNvSpPr>
              <a:spLocks/>
            </p:cNvSpPr>
            <p:nvPr/>
          </p:nvSpPr>
          <p:spPr bwMode="auto">
            <a:xfrm>
              <a:off x="4512" y="1885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67" name="Freeform 1834"/>
            <p:cNvSpPr>
              <a:spLocks/>
            </p:cNvSpPr>
            <p:nvPr/>
          </p:nvSpPr>
          <p:spPr bwMode="auto">
            <a:xfrm>
              <a:off x="4516" y="2710"/>
              <a:ext cx="32" cy="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68" name="Freeform 1835"/>
            <p:cNvSpPr>
              <a:spLocks/>
            </p:cNvSpPr>
            <p:nvPr/>
          </p:nvSpPr>
          <p:spPr bwMode="auto">
            <a:xfrm>
              <a:off x="4512" y="2707"/>
              <a:ext cx="32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69" name="Freeform 1836"/>
            <p:cNvSpPr>
              <a:spLocks/>
            </p:cNvSpPr>
            <p:nvPr/>
          </p:nvSpPr>
          <p:spPr bwMode="auto">
            <a:xfrm>
              <a:off x="4639" y="2481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70" name="Freeform 1837"/>
            <p:cNvSpPr>
              <a:spLocks/>
            </p:cNvSpPr>
            <p:nvPr/>
          </p:nvSpPr>
          <p:spPr bwMode="auto">
            <a:xfrm>
              <a:off x="4636" y="2478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71" name="Freeform 1838"/>
            <p:cNvSpPr>
              <a:spLocks/>
            </p:cNvSpPr>
            <p:nvPr/>
          </p:nvSpPr>
          <p:spPr bwMode="auto">
            <a:xfrm>
              <a:off x="4357" y="2298"/>
              <a:ext cx="32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72" name="Freeform 1839"/>
            <p:cNvSpPr>
              <a:spLocks/>
            </p:cNvSpPr>
            <p:nvPr/>
          </p:nvSpPr>
          <p:spPr bwMode="auto">
            <a:xfrm>
              <a:off x="4354" y="2294"/>
              <a:ext cx="31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" h="20">
                  <a:moveTo>
                    <a:pt x="10" y="0"/>
                  </a:moveTo>
                  <a:lnTo>
                    <a:pt x="18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73" name="Freeform 1840"/>
            <p:cNvSpPr>
              <a:spLocks/>
            </p:cNvSpPr>
            <p:nvPr/>
          </p:nvSpPr>
          <p:spPr bwMode="auto">
            <a:xfrm>
              <a:off x="4735" y="2481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74" name="Freeform 1841"/>
            <p:cNvSpPr>
              <a:spLocks/>
            </p:cNvSpPr>
            <p:nvPr/>
          </p:nvSpPr>
          <p:spPr bwMode="auto">
            <a:xfrm>
              <a:off x="4731" y="2478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75" name="Freeform 1842"/>
            <p:cNvSpPr>
              <a:spLocks/>
            </p:cNvSpPr>
            <p:nvPr/>
          </p:nvSpPr>
          <p:spPr bwMode="auto">
            <a:xfrm>
              <a:off x="4735" y="2509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76" name="Freeform 1843"/>
            <p:cNvSpPr>
              <a:spLocks/>
            </p:cNvSpPr>
            <p:nvPr/>
          </p:nvSpPr>
          <p:spPr bwMode="auto">
            <a:xfrm>
              <a:off x="4731" y="2506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77" name="Freeform 1844"/>
            <p:cNvSpPr>
              <a:spLocks/>
            </p:cNvSpPr>
            <p:nvPr/>
          </p:nvSpPr>
          <p:spPr bwMode="auto">
            <a:xfrm>
              <a:off x="4608" y="2481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78" name="Freeform 1845"/>
            <p:cNvSpPr>
              <a:spLocks/>
            </p:cNvSpPr>
            <p:nvPr/>
          </p:nvSpPr>
          <p:spPr bwMode="auto">
            <a:xfrm>
              <a:off x="4604" y="2478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79" name="Freeform 1846"/>
            <p:cNvSpPr>
              <a:spLocks/>
            </p:cNvSpPr>
            <p:nvPr/>
          </p:nvSpPr>
          <p:spPr bwMode="auto">
            <a:xfrm>
              <a:off x="4608" y="3227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80" name="Freeform 1847"/>
            <p:cNvSpPr>
              <a:spLocks/>
            </p:cNvSpPr>
            <p:nvPr/>
          </p:nvSpPr>
          <p:spPr bwMode="auto">
            <a:xfrm>
              <a:off x="4604" y="3224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81" name="Freeform 1848"/>
            <p:cNvSpPr>
              <a:spLocks/>
            </p:cNvSpPr>
            <p:nvPr/>
          </p:nvSpPr>
          <p:spPr bwMode="auto">
            <a:xfrm>
              <a:off x="4608" y="2298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82" name="Freeform 1849"/>
            <p:cNvSpPr>
              <a:spLocks/>
            </p:cNvSpPr>
            <p:nvPr/>
          </p:nvSpPr>
          <p:spPr bwMode="auto">
            <a:xfrm>
              <a:off x="4604" y="2294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83" name="Freeform 1850"/>
            <p:cNvSpPr>
              <a:spLocks/>
            </p:cNvSpPr>
            <p:nvPr/>
          </p:nvSpPr>
          <p:spPr bwMode="auto">
            <a:xfrm>
              <a:off x="5094" y="2629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84" name="Freeform 1851"/>
            <p:cNvSpPr>
              <a:spLocks/>
            </p:cNvSpPr>
            <p:nvPr/>
          </p:nvSpPr>
          <p:spPr bwMode="auto">
            <a:xfrm>
              <a:off x="5091" y="2626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85" name="Freeform 1852"/>
            <p:cNvSpPr>
              <a:spLocks/>
            </p:cNvSpPr>
            <p:nvPr/>
          </p:nvSpPr>
          <p:spPr bwMode="auto">
            <a:xfrm>
              <a:off x="5094" y="2481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86" name="Freeform 1853"/>
            <p:cNvSpPr>
              <a:spLocks/>
            </p:cNvSpPr>
            <p:nvPr/>
          </p:nvSpPr>
          <p:spPr bwMode="auto">
            <a:xfrm>
              <a:off x="5091" y="2478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87" name="Freeform 1854"/>
            <p:cNvSpPr>
              <a:spLocks/>
            </p:cNvSpPr>
            <p:nvPr/>
          </p:nvSpPr>
          <p:spPr bwMode="auto">
            <a:xfrm>
              <a:off x="5094" y="2481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88" name="Freeform 1855"/>
            <p:cNvSpPr>
              <a:spLocks/>
            </p:cNvSpPr>
            <p:nvPr/>
          </p:nvSpPr>
          <p:spPr bwMode="auto">
            <a:xfrm>
              <a:off x="5091" y="2478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89" name="Freeform 1856"/>
            <p:cNvSpPr>
              <a:spLocks/>
            </p:cNvSpPr>
            <p:nvPr/>
          </p:nvSpPr>
          <p:spPr bwMode="auto">
            <a:xfrm>
              <a:off x="5094" y="2298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90" name="Freeform 1857"/>
            <p:cNvSpPr>
              <a:spLocks/>
            </p:cNvSpPr>
            <p:nvPr/>
          </p:nvSpPr>
          <p:spPr bwMode="auto">
            <a:xfrm>
              <a:off x="5091" y="2294"/>
              <a:ext cx="35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91" name="Freeform 1858"/>
            <p:cNvSpPr>
              <a:spLocks/>
            </p:cNvSpPr>
            <p:nvPr/>
          </p:nvSpPr>
          <p:spPr bwMode="auto">
            <a:xfrm>
              <a:off x="5481" y="1508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92" name="Freeform 1859"/>
            <p:cNvSpPr>
              <a:spLocks/>
            </p:cNvSpPr>
            <p:nvPr/>
          </p:nvSpPr>
          <p:spPr bwMode="auto">
            <a:xfrm>
              <a:off x="5481" y="1505"/>
              <a:ext cx="31" cy="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10"/>
                </a:cxn>
                <a:cxn ang="0">
                  <a:pos x="8" y="20"/>
                </a:cxn>
                <a:cxn ang="0">
                  <a:pos x="0" y="10"/>
                </a:cxn>
                <a:cxn ang="0">
                  <a:pos x="6" y="0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lnTo>
                    <a:pt x="18" y="10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93" name="Freeform 1860"/>
            <p:cNvSpPr>
              <a:spLocks/>
            </p:cNvSpPr>
            <p:nvPr/>
          </p:nvSpPr>
          <p:spPr bwMode="auto">
            <a:xfrm>
              <a:off x="5886" y="1508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94" name="Freeform 1861"/>
            <p:cNvSpPr>
              <a:spLocks/>
            </p:cNvSpPr>
            <p:nvPr/>
          </p:nvSpPr>
          <p:spPr bwMode="auto">
            <a:xfrm>
              <a:off x="5883" y="1505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95" name="Freeform 1862"/>
            <p:cNvSpPr>
              <a:spLocks/>
            </p:cNvSpPr>
            <p:nvPr/>
          </p:nvSpPr>
          <p:spPr bwMode="auto">
            <a:xfrm>
              <a:off x="5886" y="1600"/>
              <a:ext cx="36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96" name="Freeform 1863"/>
            <p:cNvSpPr>
              <a:spLocks/>
            </p:cNvSpPr>
            <p:nvPr/>
          </p:nvSpPr>
          <p:spPr bwMode="auto">
            <a:xfrm>
              <a:off x="5883" y="1596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97" name="Freeform 1864"/>
            <p:cNvSpPr>
              <a:spLocks/>
            </p:cNvSpPr>
            <p:nvPr/>
          </p:nvSpPr>
          <p:spPr bwMode="auto">
            <a:xfrm>
              <a:off x="5886" y="1691"/>
              <a:ext cx="36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98" name="Freeform 1865"/>
            <p:cNvSpPr>
              <a:spLocks/>
            </p:cNvSpPr>
            <p:nvPr/>
          </p:nvSpPr>
          <p:spPr bwMode="auto">
            <a:xfrm>
              <a:off x="5883" y="1688"/>
              <a:ext cx="35" cy="3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599" name="Freeform 1866"/>
            <p:cNvSpPr>
              <a:spLocks/>
            </p:cNvSpPr>
            <p:nvPr/>
          </p:nvSpPr>
          <p:spPr bwMode="auto">
            <a:xfrm>
              <a:off x="3916" y="1228"/>
              <a:ext cx="92" cy="125"/>
            </a:xfrm>
            <a:custGeom>
              <a:avLst/>
              <a:gdLst/>
              <a:ahLst/>
              <a:cxnLst>
                <a:cxn ang="0">
                  <a:pos x="30" y="8"/>
                </a:cxn>
                <a:cxn ang="0">
                  <a:pos x="18" y="71"/>
                </a:cxn>
                <a:cxn ang="0">
                  <a:pos x="10" y="71"/>
                </a:cxn>
                <a:cxn ang="0">
                  <a:pos x="22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52" y="0"/>
                </a:cxn>
                <a:cxn ang="0">
                  <a:pos x="52" y="8"/>
                </a:cxn>
                <a:cxn ang="0">
                  <a:pos x="32" y="8"/>
                </a:cxn>
                <a:cxn ang="0">
                  <a:pos x="30" y="8"/>
                </a:cxn>
              </a:cxnLst>
              <a:rect l="0" t="0" r="r" b="b"/>
              <a:pathLst>
                <a:path w="52" h="71">
                  <a:moveTo>
                    <a:pt x="30" y="8"/>
                  </a:moveTo>
                  <a:lnTo>
                    <a:pt x="18" y="71"/>
                  </a:lnTo>
                  <a:lnTo>
                    <a:pt x="10" y="71"/>
                  </a:lnTo>
                  <a:lnTo>
                    <a:pt x="2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52" y="0"/>
                  </a:lnTo>
                  <a:lnTo>
                    <a:pt x="52" y="8"/>
                  </a:lnTo>
                  <a:lnTo>
                    <a:pt x="32" y="8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00" name="Freeform 1867"/>
            <p:cNvSpPr>
              <a:spLocks/>
            </p:cNvSpPr>
            <p:nvPr/>
          </p:nvSpPr>
          <p:spPr bwMode="auto">
            <a:xfrm>
              <a:off x="4001" y="1277"/>
              <a:ext cx="63" cy="104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6" y="39"/>
                </a:cxn>
                <a:cxn ang="0">
                  <a:pos x="22" y="39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36" y="39"/>
                </a:cxn>
                <a:cxn ang="0">
                  <a:pos x="36" y="45"/>
                </a:cxn>
                <a:cxn ang="0">
                  <a:pos x="28" y="45"/>
                </a:cxn>
                <a:cxn ang="0">
                  <a:pos x="28" y="59"/>
                </a:cxn>
                <a:cxn ang="0">
                  <a:pos x="22" y="59"/>
                </a:cxn>
                <a:cxn ang="0">
                  <a:pos x="22" y="45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28" y="39"/>
                </a:cxn>
                <a:cxn ang="0">
                  <a:pos x="36" y="39"/>
                </a:cxn>
                <a:cxn ang="0">
                  <a:pos x="22" y="10"/>
                </a:cxn>
              </a:cxnLst>
              <a:rect l="0" t="0" r="r" b="b"/>
              <a:pathLst>
                <a:path w="36" h="59">
                  <a:moveTo>
                    <a:pt x="22" y="10"/>
                  </a:moveTo>
                  <a:lnTo>
                    <a:pt x="6" y="39"/>
                  </a:lnTo>
                  <a:lnTo>
                    <a:pt x="22" y="39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36" y="39"/>
                  </a:lnTo>
                  <a:lnTo>
                    <a:pt x="36" y="45"/>
                  </a:lnTo>
                  <a:lnTo>
                    <a:pt x="28" y="45"/>
                  </a:lnTo>
                  <a:lnTo>
                    <a:pt x="28" y="59"/>
                  </a:lnTo>
                  <a:lnTo>
                    <a:pt x="22" y="59"/>
                  </a:lnTo>
                  <a:lnTo>
                    <a:pt x="22" y="45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39"/>
                  </a:lnTo>
                  <a:lnTo>
                    <a:pt x="36" y="39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01" name="Line 1868"/>
            <p:cNvSpPr>
              <a:spLocks noChangeShapeType="1"/>
            </p:cNvSpPr>
            <p:nvPr/>
          </p:nvSpPr>
          <p:spPr bwMode="auto">
            <a:xfrm flipV="1">
              <a:off x="3902" y="1522"/>
              <a:ext cx="2013" cy="199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02" name="Line 1869"/>
            <p:cNvSpPr>
              <a:spLocks noChangeShapeType="1"/>
            </p:cNvSpPr>
            <p:nvPr/>
          </p:nvSpPr>
          <p:spPr bwMode="auto">
            <a:xfrm>
              <a:off x="3895" y="1168"/>
              <a:ext cx="215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03" name="Line 1870"/>
            <p:cNvSpPr>
              <a:spLocks noChangeShapeType="1"/>
            </p:cNvSpPr>
            <p:nvPr/>
          </p:nvSpPr>
          <p:spPr bwMode="auto">
            <a:xfrm>
              <a:off x="6094" y="1252"/>
              <a:ext cx="2" cy="2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04" name="Line 1871"/>
            <p:cNvSpPr>
              <a:spLocks noChangeShapeType="1"/>
            </p:cNvSpPr>
            <p:nvPr/>
          </p:nvSpPr>
          <p:spPr bwMode="auto">
            <a:xfrm>
              <a:off x="3814" y="1256"/>
              <a:ext cx="2" cy="22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05" name="Line 1872"/>
            <p:cNvSpPr>
              <a:spLocks noChangeShapeType="1"/>
            </p:cNvSpPr>
            <p:nvPr/>
          </p:nvSpPr>
          <p:spPr bwMode="auto">
            <a:xfrm>
              <a:off x="3793" y="3509"/>
              <a:ext cx="2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06" name="Line 1873"/>
            <p:cNvSpPr>
              <a:spLocks noChangeShapeType="1"/>
            </p:cNvSpPr>
            <p:nvPr/>
          </p:nvSpPr>
          <p:spPr bwMode="auto">
            <a:xfrm>
              <a:off x="3793" y="3010"/>
              <a:ext cx="2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07" name="Line 1874"/>
            <p:cNvSpPr>
              <a:spLocks noChangeShapeType="1"/>
            </p:cNvSpPr>
            <p:nvPr/>
          </p:nvSpPr>
          <p:spPr bwMode="auto">
            <a:xfrm>
              <a:off x="3793" y="2517"/>
              <a:ext cx="2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08" name="Line 1875"/>
            <p:cNvSpPr>
              <a:spLocks noChangeShapeType="1"/>
            </p:cNvSpPr>
            <p:nvPr/>
          </p:nvSpPr>
          <p:spPr bwMode="auto">
            <a:xfrm>
              <a:off x="3793" y="2016"/>
              <a:ext cx="2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09" name="Line 1876"/>
            <p:cNvSpPr>
              <a:spLocks noChangeShapeType="1"/>
            </p:cNvSpPr>
            <p:nvPr/>
          </p:nvSpPr>
          <p:spPr bwMode="auto">
            <a:xfrm>
              <a:off x="3793" y="1522"/>
              <a:ext cx="2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10" name="Line 1877"/>
            <p:cNvSpPr>
              <a:spLocks noChangeShapeType="1"/>
            </p:cNvSpPr>
            <p:nvPr/>
          </p:nvSpPr>
          <p:spPr bwMode="auto">
            <a:xfrm>
              <a:off x="6094" y="3010"/>
              <a:ext cx="2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11" name="Line 1878"/>
            <p:cNvSpPr>
              <a:spLocks noChangeShapeType="1"/>
            </p:cNvSpPr>
            <p:nvPr/>
          </p:nvSpPr>
          <p:spPr bwMode="auto">
            <a:xfrm>
              <a:off x="6094" y="2517"/>
              <a:ext cx="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12" name="Line 1879"/>
            <p:cNvSpPr>
              <a:spLocks noChangeShapeType="1"/>
            </p:cNvSpPr>
            <p:nvPr/>
          </p:nvSpPr>
          <p:spPr bwMode="auto">
            <a:xfrm>
              <a:off x="6094" y="2016"/>
              <a:ext cx="2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13" name="Line 1880"/>
            <p:cNvSpPr>
              <a:spLocks noChangeShapeType="1"/>
            </p:cNvSpPr>
            <p:nvPr/>
          </p:nvSpPr>
          <p:spPr bwMode="auto">
            <a:xfrm>
              <a:off x="6094" y="1522"/>
              <a:ext cx="2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14" name="Line 1881"/>
            <p:cNvSpPr>
              <a:spLocks noChangeShapeType="1"/>
            </p:cNvSpPr>
            <p:nvPr/>
          </p:nvSpPr>
          <p:spPr bwMode="auto">
            <a:xfrm>
              <a:off x="3899" y="3594"/>
              <a:ext cx="215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15" name="Line 1882"/>
            <p:cNvSpPr>
              <a:spLocks noChangeShapeType="1"/>
            </p:cNvSpPr>
            <p:nvPr/>
          </p:nvSpPr>
          <p:spPr bwMode="auto">
            <a:xfrm flipV="1">
              <a:off x="3899" y="3594"/>
              <a:ext cx="1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16" name="Line 1883"/>
            <p:cNvSpPr>
              <a:spLocks noChangeShapeType="1"/>
            </p:cNvSpPr>
            <p:nvPr/>
          </p:nvSpPr>
          <p:spPr bwMode="auto">
            <a:xfrm flipV="1">
              <a:off x="4400" y="3594"/>
              <a:ext cx="1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17" name="Line 1884"/>
            <p:cNvSpPr>
              <a:spLocks noChangeShapeType="1"/>
            </p:cNvSpPr>
            <p:nvPr/>
          </p:nvSpPr>
          <p:spPr bwMode="auto">
            <a:xfrm flipV="1">
              <a:off x="4897" y="3594"/>
              <a:ext cx="2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18" name="Line 1885"/>
            <p:cNvSpPr>
              <a:spLocks noChangeShapeType="1"/>
            </p:cNvSpPr>
            <p:nvPr/>
          </p:nvSpPr>
          <p:spPr bwMode="auto">
            <a:xfrm flipV="1">
              <a:off x="5400" y="3594"/>
              <a:ext cx="1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19" name="Line 1886"/>
            <p:cNvSpPr>
              <a:spLocks noChangeShapeType="1"/>
            </p:cNvSpPr>
            <p:nvPr/>
          </p:nvSpPr>
          <p:spPr bwMode="auto">
            <a:xfrm flipV="1">
              <a:off x="5897" y="3594"/>
              <a:ext cx="2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20" name="Line 1887"/>
            <p:cNvSpPr>
              <a:spLocks noChangeShapeType="1"/>
            </p:cNvSpPr>
            <p:nvPr/>
          </p:nvSpPr>
          <p:spPr bwMode="auto">
            <a:xfrm flipV="1">
              <a:off x="4400" y="1129"/>
              <a:ext cx="1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21" name="Line 1888"/>
            <p:cNvSpPr>
              <a:spLocks noChangeShapeType="1"/>
            </p:cNvSpPr>
            <p:nvPr/>
          </p:nvSpPr>
          <p:spPr bwMode="auto">
            <a:xfrm flipV="1">
              <a:off x="4897" y="1129"/>
              <a:ext cx="2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22" name="Line 1889"/>
            <p:cNvSpPr>
              <a:spLocks noChangeShapeType="1"/>
            </p:cNvSpPr>
            <p:nvPr/>
          </p:nvSpPr>
          <p:spPr bwMode="auto">
            <a:xfrm flipV="1">
              <a:off x="5400" y="1129"/>
              <a:ext cx="1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23" name="Line 1890"/>
            <p:cNvSpPr>
              <a:spLocks noChangeShapeType="1"/>
            </p:cNvSpPr>
            <p:nvPr/>
          </p:nvSpPr>
          <p:spPr bwMode="auto">
            <a:xfrm flipV="1">
              <a:off x="5897" y="1129"/>
              <a:ext cx="2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24" name="Freeform 1891"/>
            <p:cNvSpPr>
              <a:spLocks/>
            </p:cNvSpPr>
            <p:nvPr/>
          </p:nvSpPr>
          <p:spPr bwMode="auto">
            <a:xfrm>
              <a:off x="3712" y="3467"/>
              <a:ext cx="49" cy="81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6" y="36"/>
                </a:cxn>
                <a:cxn ang="0">
                  <a:pos x="8" y="4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2" y="36"/>
                </a:cxn>
                <a:cxn ang="0">
                  <a:pos x="22" y="30"/>
                </a:cxn>
                <a:cxn ang="0">
                  <a:pos x="22" y="24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2" y="12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4" y="20"/>
                </a:cxn>
                <a:cxn ang="0">
                  <a:pos x="4" y="24"/>
                </a:cxn>
                <a:cxn ang="0">
                  <a:pos x="4" y="28"/>
                </a:cxn>
                <a:cxn ang="0">
                  <a:pos x="4" y="3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4" y="0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8" y="14"/>
                </a:cxn>
                <a:cxn ang="0">
                  <a:pos x="28" y="18"/>
                </a:cxn>
                <a:cxn ang="0">
                  <a:pos x="28" y="24"/>
                </a:cxn>
                <a:cxn ang="0">
                  <a:pos x="28" y="30"/>
                </a:cxn>
                <a:cxn ang="0">
                  <a:pos x="28" y="34"/>
                </a:cxn>
                <a:cxn ang="0">
                  <a:pos x="26" y="40"/>
                </a:cxn>
                <a:cxn ang="0">
                  <a:pos x="24" y="44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46"/>
                </a:cxn>
                <a:cxn ang="0">
                  <a:pos x="4" y="44"/>
                </a:cxn>
                <a:cxn ang="0">
                  <a:pos x="2" y="40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4" y="30"/>
                </a:cxn>
              </a:cxnLst>
              <a:rect l="0" t="0" r="r" b="b"/>
              <a:pathLst>
                <a:path w="28" h="46">
                  <a:moveTo>
                    <a:pt x="4" y="30"/>
                  </a:moveTo>
                  <a:lnTo>
                    <a:pt x="6" y="36"/>
                  </a:lnTo>
                  <a:lnTo>
                    <a:pt x="8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8" y="24"/>
                  </a:lnTo>
                  <a:lnTo>
                    <a:pt x="28" y="30"/>
                  </a:lnTo>
                  <a:lnTo>
                    <a:pt x="28" y="34"/>
                  </a:lnTo>
                  <a:lnTo>
                    <a:pt x="26" y="40"/>
                  </a:lnTo>
                  <a:lnTo>
                    <a:pt x="24" y="44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46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25" name="Freeform 1892"/>
            <p:cNvSpPr>
              <a:spLocks/>
            </p:cNvSpPr>
            <p:nvPr/>
          </p:nvSpPr>
          <p:spPr bwMode="auto">
            <a:xfrm>
              <a:off x="3648" y="2474"/>
              <a:ext cx="113" cy="81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0" y="16"/>
                </a:cxn>
                <a:cxn ang="0">
                  <a:pos x="20" y="16"/>
                </a:cxn>
                <a:cxn ang="0">
                  <a:pos x="28" y="24"/>
                </a:cxn>
                <a:cxn ang="0">
                  <a:pos x="28" y="36"/>
                </a:cxn>
                <a:cxn ang="0">
                  <a:pos x="20" y="46"/>
                </a:cxn>
                <a:cxn ang="0">
                  <a:pos x="8" y="46"/>
                </a:cxn>
                <a:cxn ang="0">
                  <a:pos x="2" y="38"/>
                </a:cxn>
                <a:cxn ang="0">
                  <a:pos x="6" y="34"/>
                </a:cxn>
                <a:cxn ang="0">
                  <a:pos x="8" y="40"/>
                </a:cxn>
                <a:cxn ang="0">
                  <a:pos x="14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4"/>
                </a:cxn>
                <a:cxn ang="0">
                  <a:pos x="14" y="20"/>
                </a:cxn>
                <a:cxn ang="0">
                  <a:pos x="6" y="24"/>
                </a:cxn>
                <a:cxn ang="0">
                  <a:pos x="6" y="2"/>
                </a:cxn>
                <a:cxn ang="0">
                  <a:pos x="28" y="6"/>
                </a:cxn>
                <a:cxn ang="0">
                  <a:pos x="10" y="6"/>
                </a:cxn>
                <a:cxn ang="0">
                  <a:pos x="42" y="36"/>
                </a:cxn>
                <a:cxn ang="0">
                  <a:pos x="50" y="42"/>
                </a:cxn>
                <a:cxn ang="0">
                  <a:pos x="58" y="36"/>
                </a:cxn>
                <a:cxn ang="0">
                  <a:pos x="58" y="24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6"/>
                </a:cxn>
                <a:cxn ang="0">
                  <a:pos x="44" y="8"/>
                </a:cxn>
                <a:cxn ang="0">
                  <a:pos x="42" y="16"/>
                </a:cxn>
                <a:cxn ang="0">
                  <a:pos x="40" y="24"/>
                </a:cxn>
                <a:cxn ang="0">
                  <a:pos x="10" y="6"/>
                </a:cxn>
                <a:cxn ang="0">
                  <a:pos x="36" y="12"/>
                </a:cxn>
                <a:cxn ang="0">
                  <a:pos x="40" y="4"/>
                </a:cxn>
                <a:cxn ang="0">
                  <a:pos x="50" y="0"/>
                </a:cxn>
                <a:cxn ang="0">
                  <a:pos x="60" y="4"/>
                </a:cxn>
                <a:cxn ang="0">
                  <a:pos x="64" y="12"/>
                </a:cxn>
                <a:cxn ang="0">
                  <a:pos x="64" y="24"/>
                </a:cxn>
                <a:cxn ang="0">
                  <a:pos x="64" y="34"/>
                </a:cxn>
                <a:cxn ang="0">
                  <a:pos x="60" y="42"/>
                </a:cxn>
                <a:cxn ang="0">
                  <a:pos x="50" y="46"/>
                </a:cxn>
                <a:cxn ang="0">
                  <a:pos x="40" y="42"/>
                </a:cxn>
                <a:cxn ang="0">
                  <a:pos x="36" y="34"/>
                </a:cxn>
                <a:cxn ang="0">
                  <a:pos x="36" y="24"/>
                </a:cxn>
                <a:cxn ang="0">
                  <a:pos x="10" y="6"/>
                </a:cxn>
              </a:cxnLst>
              <a:rect l="0" t="0" r="r" b="b"/>
              <a:pathLst>
                <a:path w="64" h="46">
                  <a:moveTo>
                    <a:pt x="10" y="6"/>
                  </a:moveTo>
                  <a:lnTo>
                    <a:pt x="6" y="18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32"/>
                  </a:lnTo>
                  <a:lnTo>
                    <a:pt x="28" y="36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46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6" y="2"/>
                  </a:lnTo>
                  <a:lnTo>
                    <a:pt x="28" y="2"/>
                  </a:lnTo>
                  <a:lnTo>
                    <a:pt x="28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40" y="30"/>
                  </a:lnTo>
                  <a:lnTo>
                    <a:pt x="42" y="36"/>
                  </a:lnTo>
                  <a:lnTo>
                    <a:pt x="44" y="40"/>
                  </a:lnTo>
                  <a:lnTo>
                    <a:pt x="50" y="42"/>
                  </a:lnTo>
                  <a:lnTo>
                    <a:pt x="54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0" y="20"/>
                  </a:lnTo>
                  <a:lnTo>
                    <a:pt x="40" y="24"/>
                  </a:lnTo>
                  <a:lnTo>
                    <a:pt x="40" y="30"/>
                  </a:lnTo>
                  <a:lnTo>
                    <a:pt x="10" y="6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8" y="8"/>
                  </a:lnTo>
                  <a:lnTo>
                    <a:pt x="40" y="4"/>
                  </a:lnTo>
                  <a:lnTo>
                    <a:pt x="44" y="2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4" y="12"/>
                  </a:lnTo>
                  <a:lnTo>
                    <a:pt x="64" y="18"/>
                  </a:lnTo>
                  <a:lnTo>
                    <a:pt x="64" y="24"/>
                  </a:lnTo>
                  <a:lnTo>
                    <a:pt x="64" y="28"/>
                  </a:lnTo>
                  <a:lnTo>
                    <a:pt x="64" y="34"/>
                  </a:lnTo>
                  <a:lnTo>
                    <a:pt x="62" y="38"/>
                  </a:lnTo>
                  <a:lnTo>
                    <a:pt x="60" y="42"/>
                  </a:lnTo>
                  <a:lnTo>
                    <a:pt x="56" y="46"/>
                  </a:lnTo>
                  <a:lnTo>
                    <a:pt x="50" y="46"/>
                  </a:lnTo>
                  <a:lnTo>
                    <a:pt x="44" y="46"/>
                  </a:lnTo>
                  <a:lnTo>
                    <a:pt x="40" y="42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26" name="Freeform 1893"/>
            <p:cNvSpPr>
              <a:spLocks/>
            </p:cNvSpPr>
            <p:nvPr/>
          </p:nvSpPr>
          <p:spPr bwMode="auto">
            <a:xfrm>
              <a:off x="3592" y="1480"/>
              <a:ext cx="169" cy="81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0" y="10"/>
                </a:cxn>
                <a:cxn ang="0">
                  <a:pos x="8" y="8"/>
                </a:cxn>
                <a:cxn ang="0">
                  <a:pos x="14" y="0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40" y="36"/>
                </a:cxn>
                <a:cxn ang="0">
                  <a:pos x="48" y="42"/>
                </a:cxn>
                <a:cxn ang="0">
                  <a:pos x="56" y="36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54" y="8"/>
                </a:cxn>
                <a:cxn ang="0">
                  <a:pos x="48" y="6"/>
                </a:cxn>
                <a:cxn ang="0">
                  <a:pos x="40" y="8"/>
                </a:cxn>
                <a:cxn ang="0">
                  <a:pos x="38" y="16"/>
                </a:cxn>
                <a:cxn ang="0">
                  <a:pos x="38" y="24"/>
                </a:cxn>
                <a:cxn ang="0">
                  <a:pos x="12" y="46"/>
                </a:cxn>
                <a:cxn ang="0">
                  <a:pos x="34" y="14"/>
                </a:cxn>
                <a:cxn ang="0">
                  <a:pos x="38" y="4"/>
                </a:cxn>
                <a:cxn ang="0">
                  <a:pos x="48" y="0"/>
                </a:cxn>
                <a:cxn ang="0">
                  <a:pos x="58" y="4"/>
                </a:cxn>
                <a:cxn ang="0">
                  <a:pos x="62" y="14"/>
                </a:cxn>
                <a:cxn ang="0">
                  <a:pos x="62" y="24"/>
                </a:cxn>
                <a:cxn ang="0">
                  <a:pos x="62" y="34"/>
                </a:cxn>
                <a:cxn ang="0">
                  <a:pos x="58" y="44"/>
                </a:cxn>
                <a:cxn ang="0">
                  <a:pos x="48" y="46"/>
                </a:cxn>
                <a:cxn ang="0">
                  <a:pos x="38" y="44"/>
                </a:cxn>
                <a:cxn ang="0">
                  <a:pos x="34" y="34"/>
                </a:cxn>
                <a:cxn ang="0">
                  <a:pos x="32" y="24"/>
                </a:cxn>
                <a:cxn ang="0">
                  <a:pos x="12" y="46"/>
                </a:cxn>
                <a:cxn ang="0">
                  <a:pos x="74" y="36"/>
                </a:cxn>
                <a:cxn ang="0">
                  <a:pos x="82" y="42"/>
                </a:cxn>
                <a:cxn ang="0">
                  <a:pos x="90" y="36"/>
                </a:cxn>
                <a:cxn ang="0">
                  <a:pos x="90" y="24"/>
                </a:cxn>
                <a:cxn ang="0">
                  <a:pos x="90" y="16"/>
                </a:cxn>
                <a:cxn ang="0">
                  <a:pos x="88" y="8"/>
                </a:cxn>
                <a:cxn ang="0">
                  <a:pos x="82" y="6"/>
                </a:cxn>
                <a:cxn ang="0">
                  <a:pos x="76" y="8"/>
                </a:cxn>
                <a:cxn ang="0">
                  <a:pos x="74" y="16"/>
                </a:cxn>
                <a:cxn ang="0">
                  <a:pos x="72" y="24"/>
                </a:cxn>
                <a:cxn ang="0">
                  <a:pos x="12" y="46"/>
                </a:cxn>
                <a:cxn ang="0">
                  <a:pos x="68" y="14"/>
                </a:cxn>
                <a:cxn ang="0">
                  <a:pos x="72" y="4"/>
                </a:cxn>
                <a:cxn ang="0">
                  <a:pos x="82" y="0"/>
                </a:cxn>
                <a:cxn ang="0">
                  <a:pos x="92" y="4"/>
                </a:cxn>
                <a:cxn ang="0">
                  <a:pos x="96" y="14"/>
                </a:cxn>
                <a:cxn ang="0">
                  <a:pos x="96" y="24"/>
                </a:cxn>
                <a:cxn ang="0">
                  <a:pos x="96" y="34"/>
                </a:cxn>
                <a:cxn ang="0">
                  <a:pos x="92" y="44"/>
                </a:cxn>
                <a:cxn ang="0">
                  <a:pos x="82" y="46"/>
                </a:cxn>
                <a:cxn ang="0">
                  <a:pos x="72" y="44"/>
                </a:cxn>
                <a:cxn ang="0">
                  <a:pos x="68" y="34"/>
                </a:cxn>
                <a:cxn ang="0">
                  <a:pos x="68" y="24"/>
                </a:cxn>
                <a:cxn ang="0">
                  <a:pos x="12" y="46"/>
                </a:cxn>
              </a:cxnLst>
              <a:rect l="0" t="0" r="r" b="b"/>
              <a:pathLst>
                <a:path w="96" h="46">
                  <a:moveTo>
                    <a:pt x="12" y="46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38" y="30"/>
                  </a:lnTo>
                  <a:lnTo>
                    <a:pt x="40" y="36"/>
                  </a:lnTo>
                  <a:lnTo>
                    <a:pt x="42" y="40"/>
                  </a:lnTo>
                  <a:lnTo>
                    <a:pt x="48" y="42"/>
                  </a:lnTo>
                  <a:lnTo>
                    <a:pt x="52" y="40"/>
                  </a:lnTo>
                  <a:lnTo>
                    <a:pt x="56" y="36"/>
                  </a:lnTo>
                  <a:lnTo>
                    <a:pt x="56" y="30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8" y="30"/>
                  </a:lnTo>
                  <a:lnTo>
                    <a:pt x="12" y="46"/>
                  </a:lnTo>
                  <a:lnTo>
                    <a:pt x="32" y="18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60" y="8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62" y="24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60" y="40"/>
                  </a:lnTo>
                  <a:lnTo>
                    <a:pt x="58" y="44"/>
                  </a:lnTo>
                  <a:lnTo>
                    <a:pt x="54" y="46"/>
                  </a:lnTo>
                  <a:lnTo>
                    <a:pt x="48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4" y="40"/>
                  </a:lnTo>
                  <a:lnTo>
                    <a:pt x="34" y="34"/>
                  </a:lnTo>
                  <a:lnTo>
                    <a:pt x="32" y="30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12" y="46"/>
                  </a:lnTo>
                  <a:lnTo>
                    <a:pt x="72" y="30"/>
                  </a:lnTo>
                  <a:lnTo>
                    <a:pt x="74" y="36"/>
                  </a:lnTo>
                  <a:lnTo>
                    <a:pt x="76" y="40"/>
                  </a:lnTo>
                  <a:lnTo>
                    <a:pt x="82" y="42"/>
                  </a:lnTo>
                  <a:lnTo>
                    <a:pt x="86" y="40"/>
                  </a:lnTo>
                  <a:lnTo>
                    <a:pt x="90" y="36"/>
                  </a:lnTo>
                  <a:lnTo>
                    <a:pt x="90" y="30"/>
                  </a:lnTo>
                  <a:lnTo>
                    <a:pt x="90" y="24"/>
                  </a:lnTo>
                  <a:lnTo>
                    <a:pt x="90" y="20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8"/>
                  </a:lnTo>
                  <a:lnTo>
                    <a:pt x="74" y="12"/>
                  </a:lnTo>
                  <a:lnTo>
                    <a:pt x="74" y="16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12" y="46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70" y="8"/>
                  </a:lnTo>
                  <a:lnTo>
                    <a:pt x="72" y="4"/>
                  </a:lnTo>
                  <a:lnTo>
                    <a:pt x="76" y="2"/>
                  </a:lnTo>
                  <a:lnTo>
                    <a:pt x="82" y="0"/>
                  </a:lnTo>
                  <a:lnTo>
                    <a:pt x="88" y="2"/>
                  </a:lnTo>
                  <a:lnTo>
                    <a:pt x="92" y="4"/>
                  </a:lnTo>
                  <a:lnTo>
                    <a:pt x="94" y="8"/>
                  </a:lnTo>
                  <a:lnTo>
                    <a:pt x="96" y="14"/>
                  </a:lnTo>
                  <a:lnTo>
                    <a:pt x="96" y="18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6" y="34"/>
                  </a:lnTo>
                  <a:lnTo>
                    <a:pt x="94" y="40"/>
                  </a:lnTo>
                  <a:lnTo>
                    <a:pt x="92" y="44"/>
                  </a:lnTo>
                  <a:lnTo>
                    <a:pt x="88" y="46"/>
                  </a:lnTo>
                  <a:lnTo>
                    <a:pt x="82" y="46"/>
                  </a:lnTo>
                  <a:lnTo>
                    <a:pt x="76" y="46"/>
                  </a:lnTo>
                  <a:lnTo>
                    <a:pt x="72" y="44"/>
                  </a:lnTo>
                  <a:lnTo>
                    <a:pt x="70" y="40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68" y="24"/>
                  </a:lnTo>
                  <a:lnTo>
                    <a:pt x="68" y="18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27" name="Freeform 1894"/>
            <p:cNvSpPr>
              <a:spLocks/>
            </p:cNvSpPr>
            <p:nvPr/>
          </p:nvSpPr>
          <p:spPr bwMode="auto">
            <a:xfrm>
              <a:off x="3874" y="3689"/>
              <a:ext cx="53" cy="81"/>
            </a:xfrm>
            <a:custGeom>
              <a:avLst/>
              <a:gdLst/>
              <a:ahLst/>
              <a:cxnLst>
                <a:cxn ang="0">
                  <a:pos x="6" y="28"/>
                </a:cxn>
                <a:cxn ang="0">
                  <a:pos x="6" y="34"/>
                </a:cxn>
                <a:cxn ang="0">
                  <a:pos x="10" y="40"/>
                </a:cxn>
                <a:cxn ang="0">
                  <a:pos x="14" y="42"/>
                </a:cxn>
                <a:cxn ang="0">
                  <a:pos x="20" y="40"/>
                </a:cxn>
                <a:cxn ang="0">
                  <a:pos x="22" y="34"/>
                </a:cxn>
                <a:cxn ang="0">
                  <a:pos x="24" y="28"/>
                </a:cxn>
                <a:cxn ang="0">
                  <a:pos x="24" y="22"/>
                </a:cxn>
                <a:cxn ang="0">
                  <a:pos x="24" y="20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6" y="22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28" y="18"/>
                </a:cxn>
                <a:cxn ang="0">
                  <a:pos x="30" y="22"/>
                </a:cxn>
                <a:cxn ang="0">
                  <a:pos x="28" y="28"/>
                </a:cxn>
                <a:cxn ang="0">
                  <a:pos x="28" y="34"/>
                </a:cxn>
                <a:cxn ang="0">
                  <a:pos x="26" y="38"/>
                </a:cxn>
                <a:cxn ang="0">
                  <a:pos x="24" y="42"/>
                </a:cxn>
                <a:cxn ang="0">
                  <a:pos x="20" y="44"/>
                </a:cxn>
                <a:cxn ang="0">
                  <a:pos x="14" y="46"/>
                </a:cxn>
                <a:cxn ang="0">
                  <a:pos x="8" y="44"/>
                </a:cxn>
                <a:cxn ang="0">
                  <a:pos x="4" y="42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6" y="28"/>
                </a:cxn>
              </a:cxnLst>
              <a:rect l="0" t="0" r="r" b="b"/>
              <a:pathLst>
                <a:path w="30" h="46">
                  <a:moveTo>
                    <a:pt x="6" y="28"/>
                  </a:moveTo>
                  <a:lnTo>
                    <a:pt x="6" y="34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20" y="40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24" y="42"/>
                  </a:lnTo>
                  <a:lnTo>
                    <a:pt x="20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28" name="Freeform 1895"/>
            <p:cNvSpPr>
              <a:spLocks/>
            </p:cNvSpPr>
            <p:nvPr/>
          </p:nvSpPr>
          <p:spPr bwMode="auto">
            <a:xfrm>
              <a:off x="4840" y="3689"/>
              <a:ext cx="113" cy="81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4" y="16"/>
                </a:cxn>
                <a:cxn ang="0">
                  <a:pos x="24" y="20"/>
                </a:cxn>
                <a:cxn ang="0">
                  <a:pos x="28" y="30"/>
                </a:cxn>
                <a:cxn ang="0">
                  <a:pos x="24" y="42"/>
                </a:cxn>
                <a:cxn ang="0">
                  <a:pos x="14" y="46"/>
                </a:cxn>
                <a:cxn ang="0">
                  <a:pos x="4" y="42"/>
                </a:cxn>
                <a:cxn ang="0">
                  <a:pos x="0" y="34"/>
                </a:cxn>
                <a:cxn ang="0">
                  <a:pos x="6" y="36"/>
                </a:cxn>
                <a:cxn ang="0">
                  <a:pos x="10" y="40"/>
                </a:cxn>
                <a:cxn ang="0">
                  <a:pos x="18" y="40"/>
                </a:cxn>
                <a:cxn ang="0">
                  <a:pos x="22" y="36"/>
                </a:cxn>
                <a:cxn ang="0">
                  <a:pos x="22" y="26"/>
                </a:cxn>
                <a:cxn ang="0">
                  <a:pos x="18" y="20"/>
                </a:cxn>
                <a:cxn ang="0">
                  <a:pos x="8" y="22"/>
                </a:cxn>
                <a:cxn ang="0">
                  <a:pos x="0" y="24"/>
                </a:cxn>
                <a:cxn ang="0">
                  <a:pos x="26" y="0"/>
                </a:cxn>
                <a:cxn ang="0">
                  <a:pos x="10" y="6"/>
                </a:cxn>
                <a:cxn ang="0">
                  <a:pos x="40" y="28"/>
                </a:cxn>
                <a:cxn ang="0">
                  <a:pos x="44" y="40"/>
                </a:cxn>
                <a:cxn ang="0">
                  <a:pos x="54" y="40"/>
                </a:cxn>
                <a:cxn ang="0">
                  <a:pos x="58" y="28"/>
                </a:cxn>
                <a:cxn ang="0">
                  <a:pos x="58" y="20"/>
                </a:cxn>
                <a:cxn ang="0">
                  <a:pos x="56" y="1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0" y="20"/>
                </a:cxn>
                <a:cxn ang="0">
                  <a:pos x="40" y="28"/>
                </a:cxn>
                <a:cxn ang="0">
                  <a:pos x="34" y="18"/>
                </a:cxn>
                <a:cxn ang="0">
                  <a:pos x="36" y="8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2" y="8"/>
                </a:cxn>
                <a:cxn ang="0">
                  <a:pos x="64" y="18"/>
                </a:cxn>
                <a:cxn ang="0">
                  <a:pos x="64" y="28"/>
                </a:cxn>
                <a:cxn ang="0">
                  <a:pos x="62" y="38"/>
                </a:cxn>
                <a:cxn ang="0">
                  <a:pos x="54" y="44"/>
                </a:cxn>
                <a:cxn ang="0">
                  <a:pos x="44" y="44"/>
                </a:cxn>
                <a:cxn ang="0">
                  <a:pos x="36" y="38"/>
                </a:cxn>
                <a:cxn ang="0">
                  <a:pos x="34" y="28"/>
                </a:cxn>
                <a:cxn ang="0">
                  <a:pos x="34" y="18"/>
                </a:cxn>
              </a:cxnLst>
              <a:rect l="0" t="0" r="r" b="b"/>
              <a:pathLst>
                <a:path w="64" h="46">
                  <a:moveTo>
                    <a:pt x="8" y="6"/>
                  </a:moveTo>
                  <a:lnTo>
                    <a:pt x="6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4" y="20"/>
                  </a:lnTo>
                  <a:lnTo>
                    <a:pt x="28" y="24"/>
                  </a:lnTo>
                  <a:lnTo>
                    <a:pt x="28" y="30"/>
                  </a:lnTo>
                  <a:lnTo>
                    <a:pt x="28" y="36"/>
                  </a:lnTo>
                  <a:lnTo>
                    <a:pt x="24" y="42"/>
                  </a:lnTo>
                  <a:lnTo>
                    <a:pt x="20" y="44"/>
                  </a:lnTo>
                  <a:lnTo>
                    <a:pt x="14" y="46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0" y="28"/>
                  </a:lnTo>
                  <a:lnTo>
                    <a:pt x="42" y="34"/>
                  </a:lnTo>
                  <a:lnTo>
                    <a:pt x="44" y="40"/>
                  </a:lnTo>
                  <a:lnTo>
                    <a:pt x="48" y="42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28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0" y="16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8" y="6"/>
                  </a:lnTo>
                  <a:lnTo>
                    <a:pt x="34" y="18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4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8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58" y="42"/>
                  </a:lnTo>
                  <a:lnTo>
                    <a:pt x="54" y="44"/>
                  </a:lnTo>
                  <a:lnTo>
                    <a:pt x="48" y="46"/>
                  </a:lnTo>
                  <a:lnTo>
                    <a:pt x="44" y="44"/>
                  </a:lnTo>
                  <a:lnTo>
                    <a:pt x="40" y="42"/>
                  </a:lnTo>
                  <a:lnTo>
                    <a:pt x="36" y="38"/>
                  </a:lnTo>
                  <a:lnTo>
                    <a:pt x="36" y="34"/>
                  </a:lnTo>
                  <a:lnTo>
                    <a:pt x="34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29" name="Freeform 1896"/>
            <p:cNvSpPr>
              <a:spLocks/>
            </p:cNvSpPr>
            <p:nvPr/>
          </p:nvSpPr>
          <p:spPr bwMode="auto">
            <a:xfrm>
              <a:off x="5812" y="3689"/>
              <a:ext cx="170" cy="81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0" y="8"/>
                </a:cxn>
                <a:cxn ang="0">
                  <a:pos x="8" y="6"/>
                </a:cxn>
                <a:cxn ang="0">
                  <a:pos x="14" y="0"/>
                </a:cxn>
                <a:cxn ang="0">
                  <a:pos x="18" y="46"/>
                </a:cxn>
                <a:cxn ang="0">
                  <a:pos x="12" y="46"/>
                </a:cxn>
                <a:cxn ang="0">
                  <a:pos x="40" y="34"/>
                </a:cxn>
                <a:cxn ang="0">
                  <a:pos x="48" y="42"/>
                </a:cxn>
                <a:cxn ang="0">
                  <a:pos x="54" y="34"/>
                </a:cxn>
                <a:cxn ang="0">
                  <a:pos x="56" y="22"/>
                </a:cxn>
                <a:cxn ang="0">
                  <a:pos x="56" y="16"/>
                </a:cxn>
                <a:cxn ang="0">
                  <a:pos x="54" y="8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16"/>
                </a:cxn>
                <a:cxn ang="0">
                  <a:pos x="38" y="22"/>
                </a:cxn>
                <a:cxn ang="0">
                  <a:pos x="12" y="46"/>
                </a:cxn>
                <a:cxn ang="0">
                  <a:pos x="34" y="12"/>
                </a:cxn>
                <a:cxn ang="0">
                  <a:pos x="38" y="4"/>
                </a:cxn>
                <a:cxn ang="0">
                  <a:pos x="48" y="0"/>
                </a:cxn>
                <a:cxn ang="0">
                  <a:pos x="56" y="4"/>
                </a:cxn>
                <a:cxn ang="0">
                  <a:pos x="60" y="12"/>
                </a:cxn>
                <a:cxn ang="0">
                  <a:pos x="62" y="22"/>
                </a:cxn>
                <a:cxn ang="0">
                  <a:pos x="60" y="34"/>
                </a:cxn>
                <a:cxn ang="0">
                  <a:pos x="56" y="42"/>
                </a:cxn>
                <a:cxn ang="0">
                  <a:pos x="48" y="46"/>
                </a:cxn>
                <a:cxn ang="0">
                  <a:pos x="38" y="42"/>
                </a:cxn>
                <a:cxn ang="0">
                  <a:pos x="34" y="34"/>
                </a:cxn>
                <a:cxn ang="0">
                  <a:pos x="32" y="22"/>
                </a:cxn>
                <a:cxn ang="0">
                  <a:pos x="12" y="46"/>
                </a:cxn>
                <a:cxn ang="0">
                  <a:pos x="74" y="34"/>
                </a:cxn>
                <a:cxn ang="0">
                  <a:pos x="82" y="42"/>
                </a:cxn>
                <a:cxn ang="0">
                  <a:pos x="90" y="34"/>
                </a:cxn>
                <a:cxn ang="0">
                  <a:pos x="90" y="22"/>
                </a:cxn>
                <a:cxn ang="0">
                  <a:pos x="90" y="16"/>
                </a:cxn>
                <a:cxn ang="0">
                  <a:pos x="88" y="8"/>
                </a:cxn>
                <a:cxn ang="0">
                  <a:pos x="82" y="4"/>
                </a:cxn>
                <a:cxn ang="0">
                  <a:pos x="76" y="8"/>
                </a:cxn>
                <a:cxn ang="0">
                  <a:pos x="72" y="16"/>
                </a:cxn>
                <a:cxn ang="0">
                  <a:pos x="72" y="22"/>
                </a:cxn>
                <a:cxn ang="0">
                  <a:pos x="12" y="46"/>
                </a:cxn>
                <a:cxn ang="0">
                  <a:pos x="68" y="12"/>
                </a:cxn>
                <a:cxn ang="0">
                  <a:pos x="72" y="4"/>
                </a:cxn>
                <a:cxn ang="0">
                  <a:pos x="82" y="0"/>
                </a:cxn>
                <a:cxn ang="0">
                  <a:pos x="92" y="4"/>
                </a:cxn>
                <a:cxn ang="0">
                  <a:pos x="96" y="12"/>
                </a:cxn>
                <a:cxn ang="0">
                  <a:pos x="96" y="22"/>
                </a:cxn>
                <a:cxn ang="0">
                  <a:pos x="96" y="34"/>
                </a:cxn>
                <a:cxn ang="0">
                  <a:pos x="92" y="42"/>
                </a:cxn>
                <a:cxn ang="0">
                  <a:pos x="82" y="46"/>
                </a:cxn>
                <a:cxn ang="0">
                  <a:pos x="72" y="42"/>
                </a:cxn>
                <a:cxn ang="0">
                  <a:pos x="68" y="34"/>
                </a:cxn>
                <a:cxn ang="0">
                  <a:pos x="66" y="22"/>
                </a:cxn>
                <a:cxn ang="0">
                  <a:pos x="12" y="46"/>
                </a:cxn>
              </a:cxnLst>
              <a:rect l="0" t="0" r="r" b="b"/>
              <a:pathLst>
                <a:path w="96" h="46">
                  <a:moveTo>
                    <a:pt x="12" y="46"/>
                  </a:moveTo>
                  <a:lnTo>
                    <a:pt x="1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38" y="28"/>
                  </a:lnTo>
                  <a:lnTo>
                    <a:pt x="40" y="34"/>
                  </a:lnTo>
                  <a:lnTo>
                    <a:pt x="42" y="40"/>
                  </a:lnTo>
                  <a:lnTo>
                    <a:pt x="48" y="42"/>
                  </a:lnTo>
                  <a:lnTo>
                    <a:pt x="52" y="40"/>
                  </a:lnTo>
                  <a:lnTo>
                    <a:pt x="54" y="34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4" y="6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8"/>
                  </a:lnTo>
                  <a:lnTo>
                    <a:pt x="12" y="46"/>
                  </a:lnTo>
                  <a:lnTo>
                    <a:pt x="32" y="18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52" y="44"/>
                  </a:lnTo>
                  <a:lnTo>
                    <a:pt x="48" y="46"/>
                  </a:lnTo>
                  <a:lnTo>
                    <a:pt x="42" y="44"/>
                  </a:lnTo>
                  <a:lnTo>
                    <a:pt x="38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12" y="46"/>
                  </a:lnTo>
                  <a:lnTo>
                    <a:pt x="72" y="28"/>
                  </a:lnTo>
                  <a:lnTo>
                    <a:pt x="74" y="34"/>
                  </a:lnTo>
                  <a:lnTo>
                    <a:pt x="76" y="40"/>
                  </a:lnTo>
                  <a:lnTo>
                    <a:pt x="82" y="42"/>
                  </a:lnTo>
                  <a:lnTo>
                    <a:pt x="86" y="40"/>
                  </a:lnTo>
                  <a:lnTo>
                    <a:pt x="90" y="34"/>
                  </a:lnTo>
                  <a:lnTo>
                    <a:pt x="90" y="28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6" y="8"/>
                  </a:lnTo>
                  <a:lnTo>
                    <a:pt x="74" y="12"/>
                  </a:lnTo>
                  <a:lnTo>
                    <a:pt x="72" y="16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12" y="46"/>
                  </a:lnTo>
                  <a:lnTo>
                    <a:pt x="68" y="18"/>
                  </a:lnTo>
                  <a:lnTo>
                    <a:pt x="68" y="12"/>
                  </a:lnTo>
                  <a:lnTo>
                    <a:pt x="70" y="8"/>
                  </a:lnTo>
                  <a:lnTo>
                    <a:pt x="72" y="4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4" y="8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6" y="22"/>
                  </a:lnTo>
                  <a:lnTo>
                    <a:pt x="96" y="28"/>
                  </a:lnTo>
                  <a:lnTo>
                    <a:pt x="96" y="34"/>
                  </a:lnTo>
                  <a:lnTo>
                    <a:pt x="94" y="38"/>
                  </a:lnTo>
                  <a:lnTo>
                    <a:pt x="92" y="42"/>
                  </a:lnTo>
                  <a:lnTo>
                    <a:pt x="88" y="44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2" y="42"/>
                  </a:lnTo>
                  <a:lnTo>
                    <a:pt x="70" y="38"/>
                  </a:lnTo>
                  <a:lnTo>
                    <a:pt x="68" y="34"/>
                  </a:lnTo>
                  <a:lnTo>
                    <a:pt x="68" y="28"/>
                  </a:lnTo>
                  <a:lnTo>
                    <a:pt x="66" y="22"/>
                  </a:lnTo>
                  <a:lnTo>
                    <a:pt x="68" y="18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30" name="Freeform 1897"/>
            <p:cNvSpPr>
              <a:spLocks/>
            </p:cNvSpPr>
            <p:nvPr/>
          </p:nvSpPr>
          <p:spPr bwMode="auto">
            <a:xfrm>
              <a:off x="3426" y="1727"/>
              <a:ext cx="131" cy="1627"/>
            </a:xfrm>
            <a:custGeom>
              <a:avLst/>
              <a:gdLst/>
              <a:ahLst/>
              <a:cxnLst>
                <a:cxn ang="0">
                  <a:pos x="32" y="887"/>
                </a:cxn>
                <a:cxn ang="0">
                  <a:pos x="52" y="889"/>
                </a:cxn>
                <a:cxn ang="0">
                  <a:pos x="0" y="923"/>
                </a:cxn>
                <a:cxn ang="0">
                  <a:pos x="8" y="899"/>
                </a:cxn>
                <a:cxn ang="0">
                  <a:pos x="22" y="859"/>
                </a:cxn>
                <a:cxn ang="0">
                  <a:pos x="58" y="863"/>
                </a:cxn>
                <a:cxn ang="0">
                  <a:pos x="24" y="841"/>
                </a:cxn>
                <a:cxn ang="0">
                  <a:pos x="44" y="843"/>
                </a:cxn>
                <a:cxn ang="0">
                  <a:pos x="0" y="897"/>
                </a:cxn>
                <a:cxn ang="0">
                  <a:pos x="6" y="754"/>
                </a:cxn>
                <a:cxn ang="0">
                  <a:pos x="36" y="728"/>
                </a:cxn>
                <a:cxn ang="0">
                  <a:pos x="40" y="764"/>
                </a:cxn>
                <a:cxn ang="0">
                  <a:pos x="34" y="740"/>
                </a:cxn>
                <a:cxn ang="0">
                  <a:pos x="0" y="748"/>
                </a:cxn>
                <a:cxn ang="0">
                  <a:pos x="72" y="708"/>
                </a:cxn>
                <a:cxn ang="0">
                  <a:pos x="58" y="706"/>
                </a:cxn>
                <a:cxn ang="0">
                  <a:pos x="22" y="674"/>
                </a:cxn>
                <a:cxn ang="0">
                  <a:pos x="22" y="624"/>
                </a:cxn>
                <a:cxn ang="0">
                  <a:pos x="24" y="646"/>
                </a:cxn>
                <a:cxn ang="0">
                  <a:pos x="22" y="668"/>
                </a:cxn>
                <a:cxn ang="0">
                  <a:pos x="22" y="606"/>
                </a:cxn>
                <a:cxn ang="0">
                  <a:pos x="58" y="586"/>
                </a:cxn>
                <a:cxn ang="0">
                  <a:pos x="0" y="897"/>
                </a:cxn>
                <a:cxn ang="0">
                  <a:pos x="48" y="604"/>
                </a:cxn>
                <a:cxn ang="0">
                  <a:pos x="0" y="566"/>
                </a:cxn>
                <a:cxn ang="0">
                  <a:pos x="0" y="897"/>
                </a:cxn>
                <a:cxn ang="0">
                  <a:pos x="26" y="524"/>
                </a:cxn>
                <a:cxn ang="0">
                  <a:pos x="22" y="548"/>
                </a:cxn>
                <a:cxn ang="0">
                  <a:pos x="58" y="532"/>
                </a:cxn>
                <a:cxn ang="0">
                  <a:pos x="16" y="486"/>
                </a:cxn>
                <a:cxn ang="0">
                  <a:pos x="22" y="484"/>
                </a:cxn>
                <a:cxn ang="0">
                  <a:pos x="0" y="897"/>
                </a:cxn>
                <a:cxn ang="0">
                  <a:pos x="58" y="446"/>
                </a:cxn>
                <a:cxn ang="0">
                  <a:pos x="4" y="460"/>
                </a:cxn>
                <a:cxn ang="0">
                  <a:pos x="58" y="366"/>
                </a:cxn>
                <a:cxn ang="0">
                  <a:pos x="0" y="897"/>
                </a:cxn>
                <a:cxn ang="0">
                  <a:pos x="32" y="310"/>
                </a:cxn>
                <a:cxn ang="0">
                  <a:pos x="52" y="312"/>
                </a:cxn>
                <a:cxn ang="0">
                  <a:pos x="0" y="348"/>
                </a:cxn>
                <a:cxn ang="0">
                  <a:pos x="8" y="322"/>
                </a:cxn>
                <a:cxn ang="0">
                  <a:pos x="12" y="286"/>
                </a:cxn>
                <a:cxn ang="0">
                  <a:pos x="36" y="256"/>
                </a:cxn>
                <a:cxn ang="0">
                  <a:pos x="30" y="298"/>
                </a:cxn>
                <a:cxn ang="0">
                  <a:pos x="18" y="256"/>
                </a:cxn>
                <a:cxn ang="0">
                  <a:pos x="58" y="194"/>
                </a:cxn>
                <a:cxn ang="0">
                  <a:pos x="8" y="148"/>
                </a:cxn>
                <a:cxn ang="0">
                  <a:pos x="58" y="174"/>
                </a:cxn>
                <a:cxn ang="0">
                  <a:pos x="62" y="118"/>
                </a:cxn>
                <a:cxn ang="0">
                  <a:pos x="50" y="90"/>
                </a:cxn>
                <a:cxn ang="0">
                  <a:pos x="18" y="110"/>
                </a:cxn>
                <a:cxn ang="0">
                  <a:pos x="52" y="96"/>
                </a:cxn>
                <a:cxn ang="0">
                  <a:pos x="32" y="112"/>
                </a:cxn>
                <a:cxn ang="0">
                  <a:pos x="22" y="52"/>
                </a:cxn>
                <a:cxn ang="0">
                  <a:pos x="58" y="50"/>
                </a:cxn>
                <a:cxn ang="0">
                  <a:pos x="16" y="52"/>
                </a:cxn>
                <a:cxn ang="0">
                  <a:pos x="50" y="48"/>
                </a:cxn>
                <a:cxn ang="0">
                  <a:pos x="52" y="16"/>
                </a:cxn>
                <a:cxn ang="0">
                  <a:pos x="28" y="32"/>
                </a:cxn>
                <a:cxn ang="0">
                  <a:pos x="26" y="10"/>
                </a:cxn>
                <a:cxn ang="0">
                  <a:pos x="34" y="18"/>
                </a:cxn>
                <a:cxn ang="0">
                  <a:pos x="58" y="24"/>
                </a:cxn>
              </a:cxnLst>
              <a:rect l="0" t="0" r="r" b="b"/>
              <a:pathLst>
                <a:path w="74" h="923">
                  <a:moveTo>
                    <a:pt x="0" y="897"/>
                  </a:moveTo>
                  <a:lnTo>
                    <a:pt x="2" y="891"/>
                  </a:lnTo>
                  <a:lnTo>
                    <a:pt x="4" y="885"/>
                  </a:lnTo>
                  <a:lnTo>
                    <a:pt x="10" y="883"/>
                  </a:lnTo>
                  <a:lnTo>
                    <a:pt x="16" y="881"/>
                  </a:lnTo>
                  <a:lnTo>
                    <a:pt x="20" y="881"/>
                  </a:lnTo>
                  <a:lnTo>
                    <a:pt x="24" y="883"/>
                  </a:lnTo>
                  <a:lnTo>
                    <a:pt x="28" y="887"/>
                  </a:lnTo>
                  <a:lnTo>
                    <a:pt x="30" y="891"/>
                  </a:lnTo>
                  <a:lnTo>
                    <a:pt x="32" y="887"/>
                  </a:lnTo>
                  <a:lnTo>
                    <a:pt x="34" y="885"/>
                  </a:lnTo>
                  <a:lnTo>
                    <a:pt x="38" y="883"/>
                  </a:lnTo>
                  <a:lnTo>
                    <a:pt x="42" y="883"/>
                  </a:lnTo>
                  <a:lnTo>
                    <a:pt x="46" y="881"/>
                  </a:lnTo>
                  <a:lnTo>
                    <a:pt x="50" y="881"/>
                  </a:lnTo>
                  <a:lnTo>
                    <a:pt x="54" y="881"/>
                  </a:lnTo>
                  <a:lnTo>
                    <a:pt x="58" y="879"/>
                  </a:lnTo>
                  <a:lnTo>
                    <a:pt x="58" y="887"/>
                  </a:lnTo>
                  <a:lnTo>
                    <a:pt x="56" y="889"/>
                  </a:lnTo>
                  <a:lnTo>
                    <a:pt x="52" y="889"/>
                  </a:lnTo>
                  <a:lnTo>
                    <a:pt x="48" y="889"/>
                  </a:lnTo>
                  <a:lnTo>
                    <a:pt x="44" y="889"/>
                  </a:lnTo>
                  <a:lnTo>
                    <a:pt x="40" y="889"/>
                  </a:lnTo>
                  <a:lnTo>
                    <a:pt x="36" y="891"/>
                  </a:lnTo>
                  <a:lnTo>
                    <a:pt x="34" y="895"/>
                  </a:lnTo>
                  <a:lnTo>
                    <a:pt x="34" y="899"/>
                  </a:lnTo>
                  <a:lnTo>
                    <a:pt x="34" y="917"/>
                  </a:lnTo>
                  <a:lnTo>
                    <a:pt x="58" y="917"/>
                  </a:lnTo>
                  <a:lnTo>
                    <a:pt x="58" y="923"/>
                  </a:lnTo>
                  <a:lnTo>
                    <a:pt x="0" y="92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26" y="897"/>
                  </a:lnTo>
                  <a:lnTo>
                    <a:pt x="26" y="893"/>
                  </a:lnTo>
                  <a:lnTo>
                    <a:pt x="22" y="889"/>
                  </a:lnTo>
                  <a:lnTo>
                    <a:pt x="18" y="889"/>
                  </a:lnTo>
                  <a:lnTo>
                    <a:pt x="14" y="889"/>
                  </a:lnTo>
                  <a:lnTo>
                    <a:pt x="10" y="891"/>
                  </a:lnTo>
                  <a:lnTo>
                    <a:pt x="8" y="893"/>
                  </a:lnTo>
                  <a:lnTo>
                    <a:pt x="8" y="899"/>
                  </a:lnTo>
                  <a:lnTo>
                    <a:pt x="8" y="917"/>
                  </a:lnTo>
                  <a:lnTo>
                    <a:pt x="28" y="917"/>
                  </a:lnTo>
                  <a:lnTo>
                    <a:pt x="28" y="901"/>
                  </a:lnTo>
                  <a:lnTo>
                    <a:pt x="26" y="897"/>
                  </a:lnTo>
                  <a:lnTo>
                    <a:pt x="0" y="897"/>
                  </a:lnTo>
                  <a:lnTo>
                    <a:pt x="28" y="845"/>
                  </a:lnTo>
                  <a:lnTo>
                    <a:pt x="26" y="847"/>
                  </a:lnTo>
                  <a:lnTo>
                    <a:pt x="22" y="851"/>
                  </a:lnTo>
                  <a:lnTo>
                    <a:pt x="22" y="855"/>
                  </a:lnTo>
                  <a:lnTo>
                    <a:pt x="22" y="859"/>
                  </a:lnTo>
                  <a:lnTo>
                    <a:pt x="26" y="863"/>
                  </a:lnTo>
                  <a:lnTo>
                    <a:pt x="28" y="865"/>
                  </a:lnTo>
                  <a:lnTo>
                    <a:pt x="34" y="867"/>
                  </a:lnTo>
                  <a:lnTo>
                    <a:pt x="34" y="843"/>
                  </a:lnTo>
                  <a:lnTo>
                    <a:pt x="28" y="845"/>
                  </a:lnTo>
                  <a:lnTo>
                    <a:pt x="0" y="897"/>
                  </a:lnTo>
                  <a:lnTo>
                    <a:pt x="56" y="843"/>
                  </a:lnTo>
                  <a:lnTo>
                    <a:pt x="58" y="849"/>
                  </a:lnTo>
                  <a:lnTo>
                    <a:pt x="58" y="855"/>
                  </a:lnTo>
                  <a:lnTo>
                    <a:pt x="58" y="863"/>
                  </a:lnTo>
                  <a:lnTo>
                    <a:pt x="52" y="869"/>
                  </a:lnTo>
                  <a:lnTo>
                    <a:pt x="46" y="873"/>
                  </a:lnTo>
                  <a:lnTo>
                    <a:pt x="38" y="873"/>
                  </a:lnTo>
                  <a:lnTo>
                    <a:pt x="28" y="873"/>
                  </a:lnTo>
                  <a:lnTo>
                    <a:pt x="22" y="869"/>
                  </a:lnTo>
                  <a:lnTo>
                    <a:pt x="18" y="863"/>
                  </a:lnTo>
                  <a:lnTo>
                    <a:pt x="16" y="855"/>
                  </a:lnTo>
                  <a:lnTo>
                    <a:pt x="16" y="851"/>
                  </a:lnTo>
                  <a:lnTo>
                    <a:pt x="18" y="847"/>
                  </a:lnTo>
                  <a:lnTo>
                    <a:pt x="24" y="841"/>
                  </a:lnTo>
                  <a:lnTo>
                    <a:pt x="32" y="837"/>
                  </a:lnTo>
                  <a:lnTo>
                    <a:pt x="40" y="837"/>
                  </a:lnTo>
                  <a:lnTo>
                    <a:pt x="40" y="867"/>
                  </a:lnTo>
                  <a:lnTo>
                    <a:pt x="44" y="867"/>
                  </a:lnTo>
                  <a:lnTo>
                    <a:pt x="48" y="863"/>
                  </a:lnTo>
                  <a:lnTo>
                    <a:pt x="52" y="859"/>
                  </a:lnTo>
                  <a:lnTo>
                    <a:pt x="52" y="855"/>
                  </a:lnTo>
                  <a:lnTo>
                    <a:pt x="50" y="847"/>
                  </a:lnTo>
                  <a:lnTo>
                    <a:pt x="48" y="845"/>
                  </a:lnTo>
                  <a:lnTo>
                    <a:pt x="44" y="843"/>
                  </a:lnTo>
                  <a:lnTo>
                    <a:pt x="44" y="837"/>
                  </a:lnTo>
                  <a:lnTo>
                    <a:pt x="50" y="839"/>
                  </a:lnTo>
                  <a:lnTo>
                    <a:pt x="56" y="843"/>
                  </a:lnTo>
                  <a:lnTo>
                    <a:pt x="0" y="897"/>
                  </a:lnTo>
                  <a:lnTo>
                    <a:pt x="0" y="823"/>
                  </a:lnTo>
                  <a:lnTo>
                    <a:pt x="58" y="823"/>
                  </a:lnTo>
                  <a:lnTo>
                    <a:pt x="58" y="829"/>
                  </a:lnTo>
                  <a:lnTo>
                    <a:pt x="0" y="829"/>
                  </a:lnTo>
                  <a:lnTo>
                    <a:pt x="0" y="823"/>
                  </a:lnTo>
                  <a:lnTo>
                    <a:pt x="0" y="897"/>
                  </a:lnTo>
                  <a:lnTo>
                    <a:pt x="50" y="803"/>
                  </a:lnTo>
                  <a:lnTo>
                    <a:pt x="58" y="803"/>
                  </a:lnTo>
                  <a:lnTo>
                    <a:pt x="58" y="811"/>
                  </a:lnTo>
                  <a:lnTo>
                    <a:pt x="50" y="811"/>
                  </a:lnTo>
                  <a:lnTo>
                    <a:pt x="50" y="803"/>
                  </a:lnTo>
                  <a:lnTo>
                    <a:pt x="0" y="897"/>
                  </a:lnTo>
                  <a:lnTo>
                    <a:pt x="8" y="740"/>
                  </a:lnTo>
                  <a:lnTo>
                    <a:pt x="6" y="744"/>
                  </a:lnTo>
                  <a:lnTo>
                    <a:pt x="6" y="750"/>
                  </a:lnTo>
                  <a:lnTo>
                    <a:pt x="6" y="754"/>
                  </a:lnTo>
                  <a:lnTo>
                    <a:pt x="8" y="758"/>
                  </a:lnTo>
                  <a:lnTo>
                    <a:pt x="10" y="760"/>
                  </a:lnTo>
                  <a:lnTo>
                    <a:pt x="16" y="762"/>
                  </a:lnTo>
                  <a:lnTo>
                    <a:pt x="20" y="760"/>
                  </a:lnTo>
                  <a:lnTo>
                    <a:pt x="22" y="756"/>
                  </a:lnTo>
                  <a:lnTo>
                    <a:pt x="24" y="750"/>
                  </a:lnTo>
                  <a:lnTo>
                    <a:pt x="26" y="744"/>
                  </a:lnTo>
                  <a:lnTo>
                    <a:pt x="28" y="738"/>
                  </a:lnTo>
                  <a:lnTo>
                    <a:pt x="30" y="732"/>
                  </a:lnTo>
                  <a:lnTo>
                    <a:pt x="36" y="728"/>
                  </a:lnTo>
                  <a:lnTo>
                    <a:pt x="42" y="726"/>
                  </a:lnTo>
                  <a:lnTo>
                    <a:pt x="50" y="728"/>
                  </a:lnTo>
                  <a:lnTo>
                    <a:pt x="56" y="734"/>
                  </a:lnTo>
                  <a:lnTo>
                    <a:pt x="58" y="740"/>
                  </a:lnTo>
                  <a:lnTo>
                    <a:pt x="60" y="748"/>
                  </a:lnTo>
                  <a:lnTo>
                    <a:pt x="58" y="756"/>
                  </a:lnTo>
                  <a:lnTo>
                    <a:pt x="54" y="764"/>
                  </a:lnTo>
                  <a:lnTo>
                    <a:pt x="48" y="768"/>
                  </a:lnTo>
                  <a:lnTo>
                    <a:pt x="40" y="771"/>
                  </a:lnTo>
                  <a:lnTo>
                    <a:pt x="40" y="764"/>
                  </a:lnTo>
                  <a:lnTo>
                    <a:pt x="46" y="762"/>
                  </a:lnTo>
                  <a:lnTo>
                    <a:pt x="50" y="758"/>
                  </a:lnTo>
                  <a:lnTo>
                    <a:pt x="52" y="754"/>
                  </a:lnTo>
                  <a:lnTo>
                    <a:pt x="52" y="748"/>
                  </a:lnTo>
                  <a:lnTo>
                    <a:pt x="52" y="742"/>
                  </a:lnTo>
                  <a:lnTo>
                    <a:pt x="50" y="738"/>
                  </a:lnTo>
                  <a:lnTo>
                    <a:pt x="48" y="734"/>
                  </a:lnTo>
                  <a:lnTo>
                    <a:pt x="42" y="734"/>
                  </a:lnTo>
                  <a:lnTo>
                    <a:pt x="38" y="736"/>
                  </a:lnTo>
                  <a:lnTo>
                    <a:pt x="34" y="740"/>
                  </a:lnTo>
                  <a:lnTo>
                    <a:pt x="32" y="744"/>
                  </a:lnTo>
                  <a:lnTo>
                    <a:pt x="32" y="752"/>
                  </a:lnTo>
                  <a:lnTo>
                    <a:pt x="30" y="758"/>
                  </a:lnTo>
                  <a:lnTo>
                    <a:pt x="26" y="764"/>
                  </a:lnTo>
                  <a:lnTo>
                    <a:pt x="22" y="768"/>
                  </a:lnTo>
                  <a:lnTo>
                    <a:pt x="16" y="771"/>
                  </a:lnTo>
                  <a:lnTo>
                    <a:pt x="8" y="768"/>
                  </a:lnTo>
                  <a:lnTo>
                    <a:pt x="4" y="762"/>
                  </a:lnTo>
                  <a:lnTo>
                    <a:pt x="0" y="756"/>
                  </a:lnTo>
                  <a:lnTo>
                    <a:pt x="0" y="748"/>
                  </a:lnTo>
                  <a:lnTo>
                    <a:pt x="0" y="742"/>
                  </a:lnTo>
                  <a:lnTo>
                    <a:pt x="4" y="734"/>
                  </a:lnTo>
                  <a:lnTo>
                    <a:pt x="10" y="730"/>
                  </a:lnTo>
                  <a:lnTo>
                    <a:pt x="18" y="728"/>
                  </a:lnTo>
                  <a:lnTo>
                    <a:pt x="18" y="736"/>
                  </a:lnTo>
                  <a:lnTo>
                    <a:pt x="12" y="736"/>
                  </a:lnTo>
                  <a:lnTo>
                    <a:pt x="8" y="740"/>
                  </a:lnTo>
                  <a:lnTo>
                    <a:pt x="0" y="897"/>
                  </a:lnTo>
                  <a:lnTo>
                    <a:pt x="68" y="704"/>
                  </a:lnTo>
                  <a:lnTo>
                    <a:pt x="72" y="708"/>
                  </a:lnTo>
                  <a:lnTo>
                    <a:pt x="74" y="710"/>
                  </a:lnTo>
                  <a:lnTo>
                    <a:pt x="74" y="714"/>
                  </a:lnTo>
                  <a:lnTo>
                    <a:pt x="74" y="716"/>
                  </a:lnTo>
                  <a:lnTo>
                    <a:pt x="74" y="718"/>
                  </a:lnTo>
                  <a:lnTo>
                    <a:pt x="68" y="718"/>
                  </a:lnTo>
                  <a:lnTo>
                    <a:pt x="68" y="716"/>
                  </a:lnTo>
                  <a:lnTo>
                    <a:pt x="68" y="714"/>
                  </a:lnTo>
                  <a:lnTo>
                    <a:pt x="68" y="712"/>
                  </a:lnTo>
                  <a:lnTo>
                    <a:pt x="64" y="710"/>
                  </a:lnTo>
                  <a:lnTo>
                    <a:pt x="58" y="706"/>
                  </a:lnTo>
                  <a:lnTo>
                    <a:pt x="16" y="722"/>
                  </a:lnTo>
                  <a:lnTo>
                    <a:pt x="16" y="716"/>
                  </a:lnTo>
                  <a:lnTo>
                    <a:pt x="50" y="704"/>
                  </a:lnTo>
                  <a:lnTo>
                    <a:pt x="16" y="692"/>
                  </a:lnTo>
                  <a:lnTo>
                    <a:pt x="16" y="686"/>
                  </a:lnTo>
                  <a:lnTo>
                    <a:pt x="64" y="702"/>
                  </a:lnTo>
                  <a:lnTo>
                    <a:pt x="68" y="704"/>
                  </a:lnTo>
                  <a:lnTo>
                    <a:pt x="0" y="897"/>
                  </a:lnTo>
                  <a:lnTo>
                    <a:pt x="16" y="674"/>
                  </a:lnTo>
                  <a:lnTo>
                    <a:pt x="22" y="674"/>
                  </a:lnTo>
                  <a:lnTo>
                    <a:pt x="18" y="668"/>
                  </a:lnTo>
                  <a:lnTo>
                    <a:pt x="16" y="660"/>
                  </a:lnTo>
                  <a:lnTo>
                    <a:pt x="18" y="654"/>
                  </a:lnTo>
                  <a:lnTo>
                    <a:pt x="20" y="650"/>
                  </a:lnTo>
                  <a:lnTo>
                    <a:pt x="22" y="650"/>
                  </a:lnTo>
                  <a:lnTo>
                    <a:pt x="18" y="644"/>
                  </a:lnTo>
                  <a:lnTo>
                    <a:pt x="16" y="636"/>
                  </a:lnTo>
                  <a:lnTo>
                    <a:pt x="16" y="632"/>
                  </a:lnTo>
                  <a:lnTo>
                    <a:pt x="18" y="628"/>
                  </a:lnTo>
                  <a:lnTo>
                    <a:pt x="22" y="624"/>
                  </a:lnTo>
                  <a:lnTo>
                    <a:pt x="28" y="624"/>
                  </a:lnTo>
                  <a:lnTo>
                    <a:pt x="58" y="624"/>
                  </a:lnTo>
                  <a:lnTo>
                    <a:pt x="58" y="630"/>
                  </a:lnTo>
                  <a:lnTo>
                    <a:pt x="30" y="630"/>
                  </a:lnTo>
                  <a:lnTo>
                    <a:pt x="28" y="630"/>
                  </a:lnTo>
                  <a:lnTo>
                    <a:pt x="24" y="632"/>
                  </a:lnTo>
                  <a:lnTo>
                    <a:pt x="22" y="634"/>
                  </a:lnTo>
                  <a:lnTo>
                    <a:pt x="22" y="638"/>
                  </a:lnTo>
                  <a:lnTo>
                    <a:pt x="22" y="642"/>
                  </a:lnTo>
                  <a:lnTo>
                    <a:pt x="24" y="646"/>
                  </a:lnTo>
                  <a:lnTo>
                    <a:pt x="28" y="648"/>
                  </a:lnTo>
                  <a:lnTo>
                    <a:pt x="32" y="648"/>
                  </a:lnTo>
                  <a:lnTo>
                    <a:pt x="58" y="648"/>
                  </a:lnTo>
                  <a:lnTo>
                    <a:pt x="58" y="654"/>
                  </a:lnTo>
                  <a:lnTo>
                    <a:pt x="30" y="654"/>
                  </a:lnTo>
                  <a:lnTo>
                    <a:pt x="28" y="656"/>
                  </a:lnTo>
                  <a:lnTo>
                    <a:pt x="24" y="656"/>
                  </a:lnTo>
                  <a:lnTo>
                    <a:pt x="22" y="658"/>
                  </a:lnTo>
                  <a:lnTo>
                    <a:pt x="22" y="662"/>
                  </a:lnTo>
                  <a:lnTo>
                    <a:pt x="22" y="668"/>
                  </a:lnTo>
                  <a:lnTo>
                    <a:pt x="26" y="670"/>
                  </a:lnTo>
                  <a:lnTo>
                    <a:pt x="30" y="672"/>
                  </a:lnTo>
                  <a:lnTo>
                    <a:pt x="32" y="672"/>
                  </a:lnTo>
                  <a:lnTo>
                    <a:pt x="58" y="672"/>
                  </a:lnTo>
                  <a:lnTo>
                    <a:pt x="58" y="680"/>
                  </a:lnTo>
                  <a:lnTo>
                    <a:pt x="16" y="680"/>
                  </a:lnTo>
                  <a:lnTo>
                    <a:pt x="16" y="674"/>
                  </a:lnTo>
                  <a:lnTo>
                    <a:pt x="0" y="897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20" y="604"/>
                  </a:lnTo>
                  <a:lnTo>
                    <a:pt x="18" y="602"/>
                  </a:lnTo>
                  <a:lnTo>
                    <a:pt x="16" y="594"/>
                  </a:lnTo>
                  <a:lnTo>
                    <a:pt x="18" y="586"/>
                  </a:lnTo>
                  <a:lnTo>
                    <a:pt x="22" y="580"/>
                  </a:lnTo>
                  <a:lnTo>
                    <a:pt x="30" y="576"/>
                  </a:lnTo>
                  <a:lnTo>
                    <a:pt x="38" y="574"/>
                  </a:lnTo>
                  <a:lnTo>
                    <a:pt x="46" y="576"/>
                  </a:lnTo>
                  <a:lnTo>
                    <a:pt x="52" y="580"/>
                  </a:lnTo>
                  <a:lnTo>
                    <a:pt x="58" y="586"/>
                  </a:lnTo>
                  <a:lnTo>
                    <a:pt x="58" y="594"/>
                  </a:lnTo>
                  <a:lnTo>
                    <a:pt x="58" y="596"/>
                  </a:lnTo>
                  <a:lnTo>
                    <a:pt x="58" y="600"/>
                  </a:lnTo>
                  <a:lnTo>
                    <a:pt x="56" y="604"/>
                  </a:lnTo>
                  <a:lnTo>
                    <a:pt x="52" y="606"/>
                  </a:lnTo>
                  <a:lnTo>
                    <a:pt x="58" y="606"/>
                  </a:lnTo>
                  <a:lnTo>
                    <a:pt x="58" y="614"/>
                  </a:lnTo>
                  <a:lnTo>
                    <a:pt x="0" y="614"/>
                  </a:lnTo>
                  <a:lnTo>
                    <a:pt x="0" y="606"/>
                  </a:lnTo>
                  <a:lnTo>
                    <a:pt x="0" y="897"/>
                  </a:lnTo>
                  <a:lnTo>
                    <a:pt x="32" y="582"/>
                  </a:lnTo>
                  <a:lnTo>
                    <a:pt x="26" y="586"/>
                  </a:lnTo>
                  <a:lnTo>
                    <a:pt x="22" y="588"/>
                  </a:lnTo>
                  <a:lnTo>
                    <a:pt x="22" y="594"/>
                  </a:lnTo>
                  <a:lnTo>
                    <a:pt x="22" y="600"/>
                  </a:lnTo>
                  <a:lnTo>
                    <a:pt x="26" y="604"/>
                  </a:lnTo>
                  <a:lnTo>
                    <a:pt x="32" y="606"/>
                  </a:lnTo>
                  <a:lnTo>
                    <a:pt x="38" y="606"/>
                  </a:lnTo>
                  <a:lnTo>
                    <a:pt x="44" y="606"/>
                  </a:lnTo>
                  <a:lnTo>
                    <a:pt x="48" y="604"/>
                  </a:lnTo>
                  <a:lnTo>
                    <a:pt x="52" y="600"/>
                  </a:lnTo>
                  <a:lnTo>
                    <a:pt x="52" y="594"/>
                  </a:lnTo>
                  <a:lnTo>
                    <a:pt x="52" y="588"/>
                  </a:lnTo>
                  <a:lnTo>
                    <a:pt x="48" y="584"/>
                  </a:lnTo>
                  <a:lnTo>
                    <a:pt x="42" y="582"/>
                  </a:lnTo>
                  <a:lnTo>
                    <a:pt x="36" y="582"/>
                  </a:lnTo>
                  <a:lnTo>
                    <a:pt x="32" y="582"/>
                  </a:lnTo>
                  <a:lnTo>
                    <a:pt x="0" y="897"/>
                  </a:lnTo>
                  <a:lnTo>
                    <a:pt x="10" y="566"/>
                  </a:lnTo>
                  <a:lnTo>
                    <a:pt x="0" y="566"/>
                  </a:lnTo>
                  <a:lnTo>
                    <a:pt x="0" y="560"/>
                  </a:lnTo>
                  <a:lnTo>
                    <a:pt x="10" y="560"/>
                  </a:lnTo>
                  <a:lnTo>
                    <a:pt x="10" y="566"/>
                  </a:lnTo>
                  <a:lnTo>
                    <a:pt x="0" y="897"/>
                  </a:lnTo>
                  <a:lnTo>
                    <a:pt x="16" y="560"/>
                  </a:lnTo>
                  <a:lnTo>
                    <a:pt x="58" y="560"/>
                  </a:lnTo>
                  <a:lnTo>
                    <a:pt x="58" y="566"/>
                  </a:lnTo>
                  <a:lnTo>
                    <a:pt x="16" y="566"/>
                  </a:lnTo>
                  <a:lnTo>
                    <a:pt x="16" y="560"/>
                  </a:lnTo>
                  <a:lnTo>
                    <a:pt x="0" y="897"/>
                  </a:lnTo>
                  <a:lnTo>
                    <a:pt x="44" y="544"/>
                  </a:lnTo>
                  <a:lnTo>
                    <a:pt x="48" y="542"/>
                  </a:lnTo>
                  <a:lnTo>
                    <a:pt x="52" y="538"/>
                  </a:lnTo>
                  <a:lnTo>
                    <a:pt x="52" y="532"/>
                  </a:lnTo>
                  <a:lnTo>
                    <a:pt x="52" y="528"/>
                  </a:lnTo>
                  <a:lnTo>
                    <a:pt x="48" y="524"/>
                  </a:lnTo>
                  <a:lnTo>
                    <a:pt x="44" y="522"/>
                  </a:lnTo>
                  <a:lnTo>
                    <a:pt x="38" y="520"/>
                  </a:lnTo>
                  <a:lnTo>
                    <a:pt x="30" y="522"/>
                  </a:lnTo>
                  <a:lnTo>
                    <a:pt x="26" y="524"/>
                  </a:lnTo>
                  <a:lnTo>
                    <a:pt x="22" y="528"/>
                  </a:lnTo>
                  <a:lnTo>
                    <a:pt x="22" y="532"/>
                  </a:lnTo>
                  <a:lnTo>
                    <a:pt x="22" y="538"/>
                  </a:lnTo>
                  <a:lnTo>
                    <a:pt x="26" y="542"/>
                  </a:lnTo>
                  <a:lnTo>
                    <a:pt x="30" y="544"/>
                  </a:lnTo>
                  <a:lnTo>
                    <a:pt x="38" y="546"/>
                  </a:lnTo>
                  <a:lnTo>
                    <a:pt x="44" y="544"/>
                  </a:lnTo>
                  <a:lnTo>
                    <a:pt x="0" y="897"/>
                  </a:lnTo>
                  <a:lnTo>
                    <a:pt x="28" y="550"/>
                  </a:lnTo>
                  <a:lnTo>
                    <a:pt x="22" y="548"/>
                  </a:lnTo>
                  <a:lnTo>
                    <a:pt x="18" y="542"/>
                  </a:lnTo>
                  <a:lnTo>
                    <a:pt x="16" y="532"/>
                  </a:lnTo>
                  <a:lnTo>
                    <a:pt x="18" y="524"/>
                  </a:lnTo>
                  <a:lnTo>
                    <a:pt x="22" y="518"/>
                  </a:lnTo>
                  <a:lnTo>
                    <a:pt x="28" y="514"/>
                  </a:lnTo>
                  <a:lnTo>
                    <a:pt x="38" y="514"/>
                  </a:lnTo>
                  <a:lnTo>
                    <a:pt x="46" y="514"/>
                  </a:lnTo>
                  <a:lnTo>
                    <a:pt x="52" y="518"/>
                  </a:lnTo>
                  <a:lnTo>
                    <a:pt x="58" y="524"/>
                  </a:lnTo>
                  <a:lnTo>
                    <a:pt x="58" y="532"/>
                  </a:lnTo>
                  <a:lnTo>
                    <a:pt x="58" y="542"/>
                  </a:lnTo>
                  <a:lnTo>
                    <a:pt x="52" y="548"/>
                  </a:lnTo>
                  <a:lnTo>
                    <a:pt x="46" y="550"/>
                  </a:lnTo>
                  <a:lnTo>
                    <a:pt x="38" y="552"/>
                  </a:lnTo>
                  <a:lnTo>
                    <a:pt x="28" y="550"/>
                  </a:lnTo>
                  <a:lnTo>
                    <a:pt x="0" y="897"/>
                  </a:lnTo>
                  <a:lnTo>
                    <a:pt x="16" y="500"/>
                  </a:lnTo>
                  <a:lnTo>
                    <a:pt x="24" y="500"/>
                  </a:lnTo>
                  <a:lnTo>
                    <a:pt x="18" y="494"/>
                  </a:lnTo>
                  <a:lnTo>
                    <a:pt x="16" y="486"/>
                  </a:lnTo>
                  <a:lnTo>
                    <a:pt x="16" y="480"/>
                  </a:lnTo>
                  <a:lnTo>
                    <a:pt x="20" y="476"/>
                  </a:lnTo>
                  <a:lnTo>
                    <a:pt x="24" y="472"/>
                  </a:lnTo>
                  <a:lnTo>
                    <a:pt x="30" y="472"/>
                  </a:lnTo>
                  <a:lnTo>
                    <a:pt x="58" y="472"/>
                  </a:lnTo>
                  <a:lnTo>
                    <a:pt x="58" y="478"/>
                  </a:lnTo>
                  <a:lnTo>
                    <a:pt x="30" y="478"/>
                  </a:lnTo>
                  <a:lnTo>
                    <a:pt x="26" y="480"/>
                  </a:lnTo>
                  <a:lnTo>
                    <a:pt x="24" y="482"/>
                  </a:lnTo>
                  <a:lnTo>
                    <a:pt x="22" y="484"/>
                  </a:lnTo>
                  <a:lnTo>
                    <a:pt x="22" y="488"/>
                  </a:lnTo>
                  <a:lnTo>
                    <a:pt x="22" y="492"/>
                  </a:lnTo>
                  <a:lnTo>
                    <a:pt x="26" y="496"/>
                  </a:lnTo>
                  <a:lnTo>
                    <a:pt x="30" y="498"/>
                  </a:lnTo>
                  <a:lnTo>
                    <a:pt x="34" y="498"/>
                  </a:lnTo>
                  <a:lnTo>
                    <a:pt x="58" y="498"/>
                  </a:lnTo>
                  <a:lnTo>
                    <a:pt x="58" y="506"/>
                  </a:lnTo>
                  <a:lnTo>
                    <a:pt x="16" y="506"/>
                  </a:lnTo>
                  <a:lnTo>
                    <a:pt x="16" y="500"/>
                  </a:lnTo>
                  <a:lnTo>
                    <a:pt x="0" y="897"/>
                  </a:lnTo>
                  <a:lnTo>
                    <a:pt x="16" y="446"/>
                  </a:lnTo>
                  <a:lnTo>
                    <a:pt x="22" y="446"/>
                  </a:lnTo>
                  <a:lnTo>
                    <a:pt x="22" y="454"/>
                  </a:lnTo>
                  <a:lnTo>
                    <a:pt x="48" y="454"/>
                  </a:lnTo>
                  <a:lnTo>
                    <a:pt x="50" y="454"/>
                  </a:lnTo>
                  <a:lnTo>
                    <a:pt x="52" y="452"/>
                  </a:lnTo>
                  <a:lnTo>
                    <a:pt x="52" y="450"/>
                  </a:lnTo>
                  <a:lnTo>
                    <a:pt x="52" y="448"/>
                  </a:lnTo>
                  <a:lnTo>
                    <a:pt x="52" y="446"/>
                  </a:lnTo>
                  <a:lnTo>
                    <a:pt x="58" y="446"/>
                  </a:lnTo>
                  <a:lnTo>
                    <a:pt x="58" y="450"/>
                  </a:lnTo>
                  <a:lnTo>
                    <a:pt x="58" y="454"/>
                  </a:lnTo>
                  <a:lnTo>
                    <a:pt x="56" y="458"/>
                  </a:lnTo>
                  <a:lnTo>
                    <a:pt x="54" y="460"/>
                  </a:lnTo>
                  <a:lnTo>
                    <a:pt x="48" y="460"/>
                  </a:lnTo>
                  <a:lnTo>
                    <a:pt x="22" y="460"/>
                  </a:lnTo>
                  <a:lnTo>
                    <a:pt x="22" y="466"/>
                  </a:lnTo>
                  <a:lnTo>
                    <a:pt x="16" y="466"/>
                  </a:lnTo>
                  <a:lnTo>
                    <a:pt x="16" y="460"/>
                  </a:lnTo>
                  <a:lnTo>
                    <a:pt x="4" y="460"/>
                  </a:lnTo>
                  <a:lnTo>
                    <a:pt x="4" y="454"/>
                  </a:lnTo>
                  <a:lnTo>
                    <a:pt x="16" y="454"/>
                  </a:lnTo>
                  <a:lnTo>
                    <a:pt x="16" y="446"/>
                  </a:lnTo>
                  <a:lnTo>
                    <a:pt x="0" y="897"/>
                  </a:lnTo>
                  <a:lnTo>
                    <a:pt x="0" y="406"/>
                  </a:lnTo>
                  <a:lnTo>
                    <a:pt x="48" y="388"/>
                  </a:lnTo>
                  <a:lnTo>
                    <a:pt x="0" y="370"/>
                  </a:lnTo>
                  <a:lnTo>
                    <a:pt x="0" y="360"/>
                  </a:lnTo>
                  <a:lnTo>
                    <a:pt x="58" y="360"/>
                  </a:lnTo>
                  <a:lnTo>
                    <a:pt x="58" y="366"/>
                  </a:lnTo>
                  <a:lnTo>
                    <a:pt x="10" y="366"/>
                  </a:lnTo>
                  <a:lnTo>
                    <a:pt x="10" y="368"/>
                  </a:lnTo>
                  <a:lnTo>
                    <a:pt x="58" y="384"/>
                  </a:lnTo>
                  <a:lnTo>
                    <a:pt x="58" y="390"/>
                  </a:lnTo>
                  <a:lnTo>
                    <a:pt x="10" y="408"/>
                  </a:lnTo>
                  <a:lnTo>
                    <a:pt x="58" y="408"/>
                  </a:lnTo>
                  <a:lnTo>
                    <a:pt x="58" y="416"/>
                  </a:lnTo>
                  <a:lnTo>
                    <a:pt x="0" y="416"/>
                  </a:lnTo>
                  <a:lnTo>
                    <a:pt x="0" y="406"/>
                  </a:lnTo>
                  <a:lnTo>
                    <a:pt x="0" y="897"/>
                  </a:lnTo>
                  <a:lnTo>
                    <a:pt x="0" y="322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10" y="306"/>
                  </a:lnTo>
                  <a:lnTo>
                    <a:pt x="16" y="304"/>
                  </a:lnTo>
                  <a:lnTo>
                    <a:pt x="20" y="306"/>
                  </a:lnTo>
                  <a:lnTo>
                    <a:pt x="24" y="308"/>
                  </a:lnTo>
                  <a:lnTo>
                    <a:pt x="28" y="310"/>
                  </a:lnTo>
                  <a:lnTo>
                    <a:pt x="30" y="314"/>
                  </a:lnTo>
                  <a:lnTo>
                    <a:pt x="32" y="310"/>
                  </a:lnTo>
                  <a:lnTo>
                    <a:pt x="34" y="308"/>
                  </a:lnTo>
                  <a:lnTo>
                    <a:pt x="38" y="306"/>
                  </a:lnTo>
                  <a:lnTo>
                    <a:pt x="42" y="306"/>
                  </a:lnTo>
                  <a:lnTo>
                    <a:pt x="46" y="306"/>
                  </a:lnTo>
                  <a:lnTo>
                    <a:pt x="50" y="306"/>
                  </a:lnTo>
                  <a:lnTo>
                    <a:pt x="54" y="304"/>
                  </a:lnTo>
                  <a:lnTo>
                    <a:pt x="58" y="302"/>
                  </a:lnTo>
                  <a:lnTo>
                    <a:pt x="58" y="312"/>
                  </a:lnTo>
                  <a:lnTo>
                    <a:pt x="56" y="312"/>
                  </a:lnTo>
                  <a:lnTo>
                    <a:pt x="52" y="312"/>
                  </a:lnTo>
                  <a:lnTo>
                    <a:pt x="48" y="312"/>
                  </a:lnTo>
                  <a:lnTo>
                    <a:pt x="44" y="314"/>
                  </a:lnTo>
                  <a:lnTo>
                    <a:pt x="40" y="314"/>
                  </a:lnTo>
                  <a:lnTo>
                    <a:pt x="36" y="316"/>
                  </a:lnTo>
                  <a:lnTo>
                    <a:pt x="34" y="318"/>
                  </a:lnTo>
                  <a:lnTo>
                    <a:pt x="34" y="322"/>
                  </a:lnTo>
                  <a:lnTo>
                    <a:pt x="34" y="340"/>
                  </a:lnTo>
                  <a:lnTo>
                    <a:pt x="58" y="340"/>
                  </a:lnTo>
                  <a:lnTo>
                    <a:pt x="58" y="348"/>
                  </a:lnTo>
                  <a:lnTo>
                    <a:pt x="0" y="348"/>
                  </a:lnTo>
                  <a:lnTo>
                    <a:pt x="0" y="322"/>
                  </a:lnTo>
                  <a:lnTo>
                    <a:pt x="0" y="897"/>
                  </a:lnTo>
                  <a:lnTo>
                    <a:pt x="26" y="320"/>
                  </a:lnTo>
                  <a:lnTo>
                    <a:pt x="26" y="316"/>
                  </a:lnTo>
                  <a:lnTo>
                    <a:pt x="22" y="314"/>
                  </a:lnTo>
                  <a:lnTo>
                    <a:pt x="18" y="312"/>
                  </a:lnTo>
                  <a:lnTo>
                    <a:pt x="14" y="312"/>
                  </a:lnTo>
                  <a:lnTo>
                    <a:pt x="10" y="314"/>
                  </a:lnTo>
                  <a:lnTo>
                    <a:pt x="8" y="318"/>
                  </a:lnTo>
                  <a:lnTo>
                    <a:pt x="8" y="322"/>
                  </a:lnTo>
                  <a:lnTo>
                    <a:pt x="8" y="340"/>
                  </a:lnTo>
                  <a:lnTo>
                    <a:pt x="28" y="340"/>
                  </a:lnTo>
                  <a:lnTo>
                    <a:pt x="28" y="324"/>
                  </a:lnTo>
                  <a:lnTo>
                    <a:pt x="26" y="320"/>
                  </a:lnTo>
                  <a:lnTo>
                    <a:pt x="0" y="897"/>
                  </a:lnTo>
                  <a:lnTo>
                    <a:pt x="8" y="262"/>
                  </a:lnTo>
                  <a:lnTo>
                    <a:pt x="6" y="266"/>
                  </a:lnTo>
                  <a:lnTo>
                    <a:pt x="6" y="272"/>
                  </a:lnTo>
                  <a:lnTo>
                    <a:pt x="8" y="280"/>
                  </a:lnTo>
                  <a:lnTo>
                    <a:pt x="12" y="286"/>
                  </a:lnTo>
                  <a:lnTo>
                    <a:pt x="20" y="288"/>
                  </a:lnTo>
                  <a:lnTo>
                    <a:pt x="28" y="290"/>
                  </a:lnTo>
                  <a:lnTo>
                    <a:pt x="38" y="288"/>
                  </a:lnTo>
                  <a:lnTo>
                    <a:pt x="46" y="286"/>
                  </a:lnTo>
                  <a:lnTo>
                    <a:pt x="50" y="280"/>
                  </a:lnTo>
                  <a:lnTo>
                    <a:pt x="52" y="272"/>
                  </a:lnTo>
                  <a:lnTo>
                    <a:pt x="52" y="264"/>
                  </a:lnTo>
                  <a:lnTo>
                    <a:pt x="48" y="260"/>
                  </a:lnTo>
                  <a:lnTo>
                    <a:pt x="42" y="256"/>
                  </a:lnTo>
                  <a:lnTo>
                    <a:pt x="36" y="256"/>
                  </a:lnTo>
                  <a:lnTo>
                    <a:pt x="36" y="248"/>
                  </a:lnTo>
                  <a:lnTo>
                    <a:pt x="46" y="250"/>
                  </a:lnTo>
                  <a:lnTo>
                    <a:pt x="54" y="254"/>
                  </a:lnTo>
                  <a:lnTo>
                    <a:pt x="58" y="262"/>
                  </a:lnTo>
                  <a:lnTo>
                    <a:pt x="60" y="272"/>
                  </a:lnTo>
                  <a:lnTo>
                    <a:pt x="58" y="278"/>
                  </a:lnTo>
                  <a:lnTo>
                    <a:pt x="56" y="282"/>
                  </a:lnTo>
                  <a:lnTo>
                    <a:pt x="50" y="290"/>
                  </a:lnTo>
                  <a:lnTo>
                    <a:pt x="42" y="296"/>
                  </a:lnTo>
                  <a:lnTo>
                    <a:pt x="30" y="298"/>
                  </a:lnTo>
                  <a:lnTo>
                    <a:pt x="18" y="296"/>
                  </a:lnTo>
                  <a:lnTo>
                    <a:pt x="8" y="290"/>
                  </a:lnTo>
                  <a:lnTo>
                    <a:pt x="2" y="282"/>
                  </a:lnTo>
                  <a:lnTo>
                    <a:pt x="0" y="278"/>
                  </a:lnTo>
                  <a:lnTo>
                    <a:pt x="0" y="272"/>
                  </a:lnTo>
                  <a:lnTo>
                    <a:pt x="0" y="262"/>
                  </a:lnTo>
                  <a:lnTo>
                    <a:pt x="4" y="256"/>
                  </a:lnTo>
                  <a:lnTo>
                    <a:pt x="10" y="250"/>
                  </a:lnTo>
                  <a:lnTo>
                    <a:pt x="18" y="248"/>
                  </a:lnTo>
                  <a:lnTo>
                    <a:pt x="18" y="256"/>
                  </a:lnTo>
                  <a:lnTo>
                    <a:pt x="12" y="258"/>
                  </a:lnTo>
                  <a:lnTo>
                    <a:pt x="8" y="262"/>
                  </a:lnTo>
                  <a:lnTo>
                    <a:pt x="0" y="897"/>
                  </a:lnTo>
                  <a:lnTo>
                    <a:pt x="34" y="210"/>
                  </a:lnTo>
                  <a:lnTo>
                    <a:pt x="8" y="220"/>
                  </a:lnTo>
                  <a:lnTo>
                    <a:pt x="34" y="228"/>
                  </a:lnTo>
                  <a:lnTo>
                    <a:pt x="34" y="210"/>
                  </a:lnTo>
                  <a:lnTo>
                    <a:pt x="0" y="897"/>
                  </a:lnTo>
                  <a:lnTo>
                    <a:pt x="0" y="216"/>
                  </a:lnTo>
                  <a:lnTo>
                    <a:pt x="58" y="194"/>
                  </a:lnTo>
                  <a:lnTo>
                    <a:pt x="58" y="202"/>
                  </a:lnTo>
                  <a:lnTo>
                    <a:pt x="40" y="208"/>
                  </a:lnTo>
                  <a:lnTo>
                    <a:pt x="40" y="232"/>
                  </a:lnTo>
                  <a:lnTo>
                    <a:pt x="58" y="238"/>
                  </a:lnTo>
                  <a:lnTo>
                    <a:pt x="58" y="244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0" y="897"/>
                  </a:lnTo>
                  <a:lnTo>
                    <a:pt x="34" y="138"/>
                  </a:lnTo>
                  <a:lnTo>
                    <a:pt x="8" y="148"/>
                  </a:lnTo>
                  <a:lnTo>
                    <a:pt x="34" y="158"/>
                  </a:lnTo>
                  <a:lnTo>
                    <a:pt x="34" y="138"/>
                  </a:lnTo>
                  <a:lnTo>
                    <a:pt x="0" y="897"/>
                  </a:lnTo>
                  <a:lnTo>
                    <a:pt x="0" y="144"/>
                  </a:lnTo>
                  <a:lnTo>
                    <a:pt x="58" y="122"/>
                  </a:lnTo>
                  <a:lnTo>
                    <a:pt x="58" y="130"/>
                  </a:lnTo>
                  <a:lnTo>
                    <a:pt x="40" y="136"/>
                  </a:lnTo>
                  <a:lnTo>
                    <a:pt x="40" y="160"/>
                  </a:lnTo>
                  <a:lnTo>
                    <a:pt x="58" y="166"/>
                  </a:lnTo>
                  <a:lnTo>
                    <a:pt x="58" y="174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897"/>
                  </a:lnTo>
                  <a:lnTo>
                    <a:pt x="70" y="88"/>
                  </a:lnTo>
                  <a:lnTo>
                    <a:pt x="74" y="94"/>
                  </a:lnTo>
                  <a:lnTo>
                    <a:pt x="74" y="102"/>
                  </a:lnTo>
                  <a:lnTo>
                    <a:pt x="74" y="108"/>
                  </a:lnTo>
                  <a:lnTo>
                    <a:pt x="72" y="112"/>
                  </a:lnTo>
                  <a:lnTo>
                    <a:pt x="68" y="116"/>
                  </a:lnTo>
                  <a:lnTo>
                    <a:pt x="62" y="118"/>
                  </a:lnTo>
                  <a:lnTo>
                    <a:pt x="62" y="112"/>
                  </a:lnTo>
                  <a:lnTo>
                    <a:pt x="66" y="110"/>
                  </a:lnTo>
                  <a:lnTo>
                    <a:pt x="68" y="108"/>
                  </a:lnTo>
                  <a:lnTo>
                    <a:pt x="68" y="104"/>
                  </a:lnTo>
                  <a:lnTo>
                    <a:pt x="70" y="102"/>
                  </a:lnTo>
                  <a:lnTo>
                    <a:pt x="68" y="96"/>
                  </a:lnTo>
                  <a:lnTo>
                    <a:pt x="64" y="92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50" y="90"/>
                  </a:lnTo>
                  <a:lnTo>
                    <a:pt x="54" y="92"/>
                  </a:lnTo>
                  <a:lnTo>
                    <a:pt x="56" y="94"/>
                  </a:lnTo>
                  <a:lnTo>
                    <a:pt x="58" y="102"/>
                  </a:lnTo>
                  <a:lnTo>
                    <a:pt x="56" y="110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38" y="120"/>
                  </a:lnTo>
                  <a:lnTo>
                    <a:pt x="30" y="118"/>
                  </a:lnTo>
                  <a:lnTo>
                    <a:pt x="22" y="116"/>
                  </a:lnTo>
                  <a:lnTo>
                    <a:pt x="18" y="110"/>
                  </a:lnTo>
                  <a:lnTo>
                    <a:pt x="16" y="102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16" y="90"/>
                  </a:lnTo>
                  <a:lnTo>
                    <a:pt x="16" y="82"/>
                  </a:lnTo>
                  <a:lnTo>
                    <a:pt x="54" y="82"/>
                  </a:lnTo>
                  <a:lnTo>
                    <a:pt x="64" y="84"/>
                  </a:lnTo>
                  <a:lnTo>
                    <a:pt x="70" y="88"/>
                  </a:lnTo>
                  <a:lnTo>
                    <a:pt x="0" y="897"/>
                  </a:lnTo>
                  <a:lnTo>
                    <a:pt x="52" y="96"/>
                  </a:lnTo>
                  <a:lnTo>
                    <a:pt x="48" y="92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2" y="90"/>
                  </a:lnTo>
                  <a:lnTo>
                    <a:pt x="26" y="92"/>
                  </a:lnTo>
                  <a:lnTo>
                    <a:pt x="22" y="96"/>
                  </a:lnTo>
                  <a:lnTo>
                    <a:pt x="22" y="100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2"/>
                  </a:lnTo>
                  <a:lnTo>
                    <a:pt x="36" y="112"/>
                  </a:lnTo>
                  <a:lnTo>
                    <a:pt x="42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2" y="102"/>
                  </a:lnTo>
                  <a:lnTo>
                    <a:pt x="52" y="96"/>
                  </a:lnTo>
                  <a:lnTo>
                    <a:pt x="0" y="897"/>
                  </a:lnTo>
                  <a:lnTo>
                    <a:pt x="28" y="46"/>
                  </a:lnTo>
                  <a:lnTo>
                    <a:pt x="26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2" y="62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34" y="68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0" y="897"/>
                  </a:lnTo>
                  <a:lnTo>
                    <a:pt x="56" y="44"/>
                  </a:lnTo>
                  <a:lnTo>
                    <a:pt x="58" y="50"/>
                  </a:lnTo>
                  <a:lnTo>
                    <a:pt x="58" y="56"/>
                  </a:lnTo>
                  <a:lnTo>
                    <a:pt x="58" y="64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28" y="74"/>
                  </a:lnTo>
                  <a:lnTo>
                    <a:pt x="22" y="70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32" y="38"/>
                  </a:lnTo>
                  <a:lnTo>
                    <a:pt x="40" y="3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8" y="66"/>
                  </a:lnTo>
                  <a:lnTo>
                    <a:pt x="52" y="62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48" y="46"/>
                  </a:lnTo>
                  <a:lnTo>
                    <a:pt x="44" y="46"/>
                  </a:lnTo>
                  <a:lnTo>
                    <a:pt x="44" y="38"/>
                  </a:lnTo>
                  <a:lnTo>
                    <a:pt x="50" y="40"/>
                  </a:lnTo>
                  <a:lnTo>
                    <a:pt x="56" y="44"/>
                  </a:lnTo>
                  <a:lnTo>
                    <a:pt x="0" y="897"/>
                  </a:lnTo>
                  <a:lnTo>
                    <a:pt x="48" y="26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2" y="10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8" y="26"/>
                  </a:lnTo>
                  <a:lnTo>
                    <a:pt x="34" y="30"/>
                  </a:lnTo>
                  <a:lnTo>
                    <a:pt x="28" y="32"/>
                  </a:lnTo>
                  <a:lnTo>
                    <a:pt x="22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6" y="18"/>
                  </a:lnTo>
                  <a:lnTo>
                    <a:pt x="16" y="12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4" y="18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56" y="6"/>
                  </a:lnTo>
                  <a:lnTo>
                    <a:pt x="58" y="10"/>
                  </a:lnTo>
                  <a:lnTo>
                    <a:pt x="58" y="16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2" y="32"/>
                  </a:lnTo>
                  <a:lnTo>
                    <a:pt x="44" y="34"/>
                  </a:lnTo>
                  <a:lnTo>
                    <a:pt x="44" y="28"/>
                  </a:lnTo>
                  <a:lnTo>
                    <a:pt x="48" y="26"/>
                  </a:lnTo>
                  <a:lnTo>
                    <a:pt x="0" y="8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31" name="Freeform 1898"/>
            <p:cNvSpPr>
              <a:spLocks/>
            </p:cNvSpPr>
            <p:nvPr/>
          </p:nvSpPr>
          <p:spPr bwMode="auto">
            <a:xfrm>
              <a:off x="4223" y="3837"/>
              <a:ext cx="1335" cy="12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44" y="52"/>
                </a:cxn>
                <a:cxn ang="0">
                  <a:pos x="32" y="34"/>
                </a:cxn>
                <a:cxn ang="0">
                  <a:pos x="26" y="2"/>
                </a:cxn>
                <a:cxn ang="0">
                  <a:pos x="26" y="8"/>
                </a:cxn>
                <a:cxn ang="0">
                  <a:pos x="74" y="20"/>
                </a:cxn>
                <a:cxn ang="0">
                  <a:pos x="26" y="2"/>
                </a:cxn>
                <a:cxn ang="0">
                  <a:pos x="52" y="26"/>
                </a:cxn>
                <a:cxn ang="0">
                  <a:pos x="88" y="36"/>
                </a:cxn>
                <a:cxn ang="0">
                  <a:pos x="80" y="42"/>
                </a:cxn>
                <a:cxn ang="0">
                  <a:pos x="94" y="2"/>
                </a:cxn>
                <a:cxn ang="0">
                  <a:pos x="26" y="2"/>
                </a:cxn>
                <a:cxn ang="0">
                  <a:pos x="192" y="28"/>
                </a:cxn>
                <a:cxn ang="0">
                  <a:pos x="218" y="46"/>
                </a:cxn>
                <a:cxn ang="0">
                  <a:pos x="236" y="22"/>
                </a:cxn>
                <a:cxn ang="0">
                  <a:pos x="26" y="2"/>
                </a:cxn>
                <a:cxn ang="0">
                  <a:pos x="248" y="34"/>
                </a:cxn>
                <a:cxn ang="0">
                  <a:pos x="208" y="34"/>
                </a:cxn>
                <a:cxn ang="0">
                  <a:pos x="276" y="48"/>
                </a:cxn>
                <a:cxn ang="0">
                  <a:pos x="254" y="24"/>
                </a:cxn>
                <a:cxn ang="0">
                  <a:pos x="284" y="26"/>
                </a:cxn>
                <a:cxn ang="0">
                  <a:pos x="262" y="22"/>
                </a:cxn>
                <a:cxn ang="0">
                  <a:pos x="286" y="38"/>
                </a:cxn>
                <a:cxn ang="0">
                  <a:pos x="254" y="48"/>
                </a:cxn>
                <a:cxn ang="0">
                  <a:pos x="302" y="46"/>
                </a:cxn>
                <a:cxn ang="0">
                  <a:pos x="298" y="54"/>
                </a:cxn>
                <a:cxn ang="0">
                  <a:pos x="302" y="6"/>
                </a:cxn>
                <a:cxn ang="0">
                  <a:pos x="396" y="54"/>
                </a:cxn>
                <a:cxn ang="0">
                  <a:pos x="340" y="54"/>
                </a:cxn>
                <a:cxn ang="0">
                  <a:pos x="452" y="12"/>
                </a:cxn>
                <a:cxn ang="0">
                  <a:pos x="450" y="40"/>
                </a:cxn>
                <a:cxn ang="0">
                  <a:pos x="444" y="46"/>
                </a:cxn>
                <a:cxn ang="0">
                  <a:pos x="408" y="54"/>
                </a:cxn>
                <a:cxn ang="0">
                  <a:pos x="444" y="10"/>
                </a:cxn>
                <a:cxn ang="0">
                  <a:pos x="26" y="2"/>
                </a:cxn>
                <a:cxn ang="0">
                  <a:pos x="468" y="36"/>
                </a:cxn>
                <a:cxn ang="0">
                  <a:pos x="508" y="34"/>
                </a:cxn>
                <a:cxn ang="0">
                  <a:pos x="460" y="38"/>
                </a:cxn>
                <a:cxn ang="0">
                  <a:pos x="500" y="6"/>
                </a:cxn>
                <a:cxn ang="0">
                  <a:pos x="537" y="8"/>
                </a:cxn>
                <a:cxn ang="0">
                  <a:pos x="525" y="38"/>
                </a:cxn>
                <a:cxn ang="0">
                  <a:pos x="601" y="32"/>
                </a:cxn>
                <a:cxn ang="0">
                  <a:pos x="591" y="54"/>
                </a:cxn>
                <a:cxn ang="0">
                  <a:pos x="649" y="70"/>
                </a:cxn>
                <a:cxn ang="0">
                  <a:pos x="657" y="66"/>
                </a:cxn>
                <a:cxn ang="0">
                  <a:pos x="663" y="54"/>
                </a:cxn>
                <a:cxn ang="0">
                  <a:pos x="647" y="14"/>
                </a:cxn>
                <a:cxn ang="0">
                  <a:pos x="673" y="60"/>
                </a:cxn>
                <a:cxn ang="0">
                  <a:pos x="665" y="24"/>
                </a:cxn>
                <a:cxn ang="0">
                  <a:pos x="647" y="44"/>
                </a:cxn>
                <a:cxn ang="0">
                  <a:pos x="701" y="18"/>
                </a:cxn>
                <a:cxn ang="0">
                  <a:pos x="713" y="52"/>
                </a:cxn>
                <a:cxn ang="0">
                  <a:pos x="687" y="18"/>
                </a:cxn>
                <a:cxn ang="0">
                  <a:pos x="689" y="36"/>
                </a:cxn>
                <a:cxn ang="0">
                  <a:pos x="719" y="42"/>
                </a:cxn>
                <a:cxn ang="0">
                  <a:pos x="743" y="50"/>
                </a:cxn>
                <a:cxn ang="0">
                  <a:pos x="727" y="30"/>
                </a:cxn>
                <a:cxn ang="0">
                  <a:pos x="755" y="20"/>
                </a:cxn>
                <a:cxn ang="0">
                  <a:pos x="735" y="20"/>
                </a:cxn>
                <a:cxn ang="0">
                  <a:pos x="753" y="34"/>
                </a:cxn>
                <a:cxn ang="0">
                  <a:pos x="729" y="52"/>
                </a:cxn>
              </a:cxnLst>
              <a:rect l="0" t="0" r="r" b="b"/>
              <a:pathLst>
                <a:path w="757" h="72">
                  <a:moveTo>
                    <a:pt x="26" y="2"/>
                  </a:moveTo>
                  <a:lnTo>
                    <a:pt x="34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2" y="18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4" y="28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40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6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8" y="30"/>
                  </a:lnTo>
                  <a:lnTo>
                    <a:pt x="8" y="54"/>
                  </a:lnTo>
                  <a:lnTo>
                    <a:pt x="0" y="54"/>
                  </a:lnTo>
                  <a:lnTo>
                    <a:pt x="0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4" y="20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8" y="8"/>
                  </a:lnTo>
                  <a:lnTo>
                    <a:pt x="8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26" y="2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60" y="22"/>
                  </a:lnTo>
                  <a:lnTo>
                    <a:pt x="58" y="26"/>
                  </a:lnTo>
                  <a:lnTo>
                    <a:pt x="58" y="30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26" y="2"/>
                  </a:lnTo>
                  <a:lnTo>
                    <a:pt x="80" y="52"/>
                  </a:lnTo>
                  <a:lnTo>
                    <a:pt x="76" y="54"/>
                  </a:lnTo>
                  <a:lnTo>
                    <a:pt x="70" y="56"/>
                  </a:lnTo>
                  <a:lnTo>
                    <a:pt x="62" y="54"/>
                  </a:lnTo>
                  <a:lnTo>
                    <a:pt x="56" y="50"/>
                  </a:lnTo>
                  <a:lnTo>
                    <a:pt x="52" y="42"/>
                  </a:lnTo>
                  <a:lnTo>
                    <a:pt x="50" y="34"/>
                  </a:lnTo>
                  <a:lnTo>
                    <a:pt x="52" y="26"/>
                  </a:lnTo>
                  <a:lnTo>
                    <a:pt x="56" y="18"/>
                  </a:lnTo>
                  <a:lnTo>
                    <a:pt x="62" y="14"/>
                  </a:lnTo>
                  <a:lnTo>
                    <a:pt x="70" y="12"/>
                  </a:lnTo>
                  <a:lnTo>
                    <a:pt x="74" y="14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70" y="50"/>
                  </a:lnTo>
                  <a:lnTo>
                    <a:pt x="76" y="48"/>
                  </a:lnTo>
                  <a:lnTo>
                    <a:pt x="78" y="46"/>
                  </a:lnTo>
                  <a:lnTo>
                    <a:pt x="80" y="42"/>
                  </a:lnTo>
                  <a:lnTo>
                    <a:pt x="86" y="42"/>
                  </a:lnTo>
                  <a:lnTo>
                    <a:pt x="84" y="48"/>
                  </a:lnTo>
                  <a:lnTo>
                    <a:pt x="80" y="52"/>
                  </a:lnTo>
                  <a:lnTo>
                    <a:pt x="26" y="2"/>
                  </a:lnTo>
                  <a:lnTo>
                    <a:pt x="100" y="2"/>
                  </a:lnTo>
                  <a:lnTo>
                    <a:pt x="100" y="54"/>
                  </a:lnTo>
                  <a:lnTo>
                    <a:pt x="94" y="54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26" y="2"/>
                  </a:lnTo>
                  <a:lnTo>
                    <a:pt x="122" y="46"/>
                  </a:lnTo>
                  <a:lnTo>
                    <a:pt x="122" y="54"/>
                  </a:lnTo>
                  <a:lnTo>
                    <a:pt x="112" y="54"/>
                  </a:lnTo>
                  <a:lnTo>
                    <a:pt x="112" y="46"/>
                  </a:lnTo>
                  <a:lnTo>
                    <a:pt x="122" y="46"/>
                  </a:lnTo>
                  <a:lnTo>
                    <a:pt x="26" y="2"/>
                  </a:lnTo>
                  <a:lnTo>
                    <a:pt x="162" y="2"/>
                  </a:lnTo>
                  <a:lnTo>
                    <a:pt x="162" y="22"/>
                  </a:lnTo>
                  <a:lnTo>
                    <a:pt x="192" y="22"/>
                  </a:lnTo>
                  <a:lnTo>
                    <a:pt x="192" y="2"/>
                  </a:lnTo>
                  <a:lnTo>
                    <a:pt x="200" y="2"/>
                  </a:lnTo>
                  <a:lnTo>
                    <a:pt x="200" y="54"/>
                  </a:lnTo>
                  <a:lnTo>
                    <a:pt x="192" y="54"/>
                  </a:lnTo>
                  <a:lnTo>
                    <a:pt x="192" y="28"/>
                  </a:lnTo>
                  <a:lnTo>
                    <a:pt x="162" y="28"/>
                  </a:lnTo>
                  <a:lnTo>
                    <a:pt x="162" y="54"/>
                  </a:lnTo>
                  <a:lnTo>
                    <a:pt x="156" y="54"/>
                  </a:lnTo>
                  <a:lnTo>
                    <a:pt x="156" y="2"/>
                  </a:lnTo>
                  <a:lnTo>
                    <a:pt x="162" y="2"/>
                  </a:lnTo>
                  <a:lnTo>
                    <a:pt x="26" y="2"/>
                  </a:lnTo>
                  <a:lnTo>
                    <a:pt x="216" y="40"/>
                  </a:lnTo>
                  <a:lnTo>
                    <a:pt x="218" y="46"/>
                  </a:lnTo>
                  <a:lnTo>
                    <a:pt x="222" y="48"/>
                  </a:lnTo>
                  <a:lnTo>
                    <a:pt x="228" y="50"/>
                  </a:lnTo>
                  <a:lnTo>
                    <a:pt x="232" y="48"/>
                  </a:lnTo>
                  <a:lnTo>
                    <a:pt x="236" y="46"/>
                  </a:lnTo>
                  <a:lnTo>
                    <a:pt x="240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36" y="22"/>
                  </a:lnTo>
                  <a:lnTo>
                    <a:pt x="232" y="20"/>
                  </a:lnTo>
                  <a:lnTo>
                    <a:pt x="228" y="18"/>
                  </a:lnTo>
                  <a:lnTo>
                    <a:pt x="222" y="20"/>
                  </a:lnTo>
                  <a:lnTo>
                    <a:pt x="218" y="22"/>
                  </a:lnTo>
                  <a:lnTo>
                    <a:pt x="216" y="28"/>
                  </a:lnTo>
                  <a:lnTo>
                    <a:pt x="216" y="34"/>
                  </a:lnTo>
                  <a:lnTo>
                    <a:pt x="216" y="40"/>
                  </a:lnTo>
                  <a:lnTo>
                    <a:pt x="26" y="2"/>
                  </a:lnTo>
                  <a:lnTo>
                    <a:pt x="210" y="26"/>
                  </a:lnTo>
                  <a:lnTo>
                    <a:pt x="214" y="18"/>
                  </a:lnTo>
                  <a:lnTo>
                    <a:pt x="220" y="14"/>
                  </a:lnTo>
                  <a:lnTo>
                    <a:pt x="228" y="12"/>
                  </a:lnTo>
                  <a:lnTo>
                    <a:pt x="236" y="14"/>
                  </a:lnTo>
                  <a:lnTo>
                    <a:pt x="242" y="18"/>
                  </a:lnTo>
                  <a:lnTo>
                    <a:pt x="246" y="26"/>
                  </a:lnTo>
                  <a:lnTo>
                    <a:pt x="248" y="34"/>
                  </a:lnTo>
                  <a:lnTo>
                    <a:pt x="246" y="42"/>
                  </a:lnTo>
                  <a:lnTo>
                    <a:pt x="242" y="50"/>
                  </a:lnTo>
                  <a:lnTo>
                    <a:pt x="236" y="54"/>
                  </a:lnTo>
                  <a:lnTo>
                    <a:pt x="228" y="56"/>
                  </a:lnTo>
                  <a:lnTo>
                    <a:pt x="220" y="54"/>
                  </a:lnTo>
                  <a:lnTo>
                    <a:pt x="214" y="50"/>
                  </a:lnTo>
                  <a:lnTo>
                    <a:pt x="210" y="42"/>
                  </a:lnTo>
                  <a:lnTo>
                    <a:pt x="208" y="34"/>
                  </a:lnTo>
                  <a:lnTo>
                    <a:pt x="210" y="26"/>
                  </a:lnTo>
                  <a:lnTo>
                    <a:pt x="26" y="2"/>
                  </a:lnTo>
                  <a:lnTo>
                    <a:pt x="260" y="46"/>
                  </a:lnTo>
                  <a:lnTo>
                    <a:pt x="262" y="48"/>
                  </a:lnTo>
                  <a:lnTo>
                    <a:pt x="266" y="50"/>
                  </a:lnTo>
                  <a:lnTo>
                    <a:pt x="270" y="50"/>
                  </a:lnTo>
                  <a:lnTo>
                    <a:pt x="272" y="50"/>
                  </a:lnTo>
                  <a:lnTo>
                    <a:pt x="276" y="48"/>
                  </a:lnTo>
                  <a:lnTo>
                    <a:pt x="278" y="46"/>
                  </a:lnTo>
                  <a:lnTo>
                    <a:pt x="280" y="44"/>
                  </a:lnTo>
                  <a:lnTo>
                    <a:pt x="278" y="40"/>
                  </a:lnTo>
                  <a:lnTo>
                    <a:pt x="272" y="38"/>
                  </a:lnTo>
                  <a:lnTo>
                    <a:pt x="266" y="36"/>
                  </a:lnTo>
                  <a:lnTo>
                    <a:pt x="260" y="34"/>
                  </a:lnTo>
                  <a:lnTo>
                    <a:pt x="256" y="30"/>
                  </a:lnTo>
                  <a:lnTo>
                    <a:pt x="254" y="24"/>
                  </a:lnTo>
                  <a:lnTo>
                    <a:pt x="254" y="18"/>
                  </a:lnTo>
                  <a:lnTo>
                    <a:pt x="258" y="16"/>
                  </a:lnTo>
                  <a:lnTo>
                    <a:pt x="262" y="14"/>
                  </a:lnTo>
                  <a:lnTo>
                    <a:pt x="268" y="12"/>
                  </a:lnTo>
                  <a:lnTo>
                    <a:pt x="274" y="14"/>
                  </a:lnTo>
                  <a:lnTo>
                    <a:pt x="280" y="16"/>
                  </a:lnTo>
                  <a:lnTo>
                    <a:pt x="284" y="20"/>
                  </a:lnTo>
                  <a:lnTo>
                    <a:pt x="284" y="26"/>
                  </a:lnTo>
                  <a:lnTo>
                    <a:pt x="278" y="26"/>
                  </a:lnTo>
                  <a:lnTo>
                    <a:pt x="278" y="22"/>
                  </a:lnTo>
                  <a:lnTo>
                    <a:pt x="274" y="20"/>
                  </a:lnTo>
                  <a:lnTo>
                    <a:pt x="272" y="18"/>
                  </a:lnTo>
                  <a:lnTo>
                    <a:pt x="268" y="18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2" y="22"/>
                  </a:lnTo>
                  <a:lnTo>
                    <a:pt x="260" y="24"/>
                  </a:lnTo>
                  <a:lnTo>
                    <a:pt x="262" y="26"/>
                  </a:lnTo>
                  <a:lnTo>
                    <a:pt x="264" y="28"/>
                  </a:lnTo>
                  <a:lnTo>
                    <a:pt x="268" y="30"/>
                  </a:lnTo>
                  <a:lnTo>
                    <a:pt x="274" y="30"/>
                  </a:lnTo>
                  <a:lnTo>
                    <a:pt x="278" y="32"/>
                  </a:lnTo>
                  <a:lnTo>
                    <a:pt x="282" y="34"/>
                  </a:lnTo>
                  <a:lnTo>
                    <a:pt x="286" y="38"/>
                  </a:lnTo>
                  <a:lnTo>
                    <a:pt x="286" y="42"/>
                  </a:lnTo>
                  <a:lnTo>
                    <a:pt x="284" y="50"/>
                  </a:lnTo>
                  <a:lnTo>
                    <a:pt x="280" y="54"/>
                  </a:lnTo>
                  <a:lnTo>
                    <a:pt x="276" y="56"/>
                  </a:lnTo>
                  <a:lnTo>
                    <a:pt x="270" y="56"/>
                  </a:lnTo>
                  <a:lnTo>
                    <a:pt x="264" y="56"/>
                  </a:lnTo>
                  <a:lnTo>
                    <a:pt x="258" y="52"/>
                  </a:lnTo>
                  <a:lnTo>
                    <a:pt x="254" y="48"/>
                  </a:lnTo>
                  <a:lnTo>
                    <a:pt x="252" y="42"/>
                  </a:lnTo>
                  <a:lnTo>
                    <a:pt x="258" y="42"/>
                  </a:lnTo>
                  <a:lnTo>
                    <a:pt x="260" y="46"/>
                  </a:lnTo>
                  <a:lnTo>
                    <a:pt x="26" y="2"/>
                  </a:lnTo>
                  <a:lnTo>
                    <a:pt x="310" y="14"/>
                  </a:lnTo>
                  <a:lnTo>
                    <a:pt x="310" y="20"/>
                  </a:lnTo>
                  <a:lnTo>
                    <a:pt x="302" y="20"/>
                  </a:lnTo>
                  <a:lnTo>
                    <a:pt x="302" y="46"/>
                  </a:lnTo>
                  <a:lnTo>
                    <a:pt x="304" y="48"/>
                  </a:lnTo>
                  <a:lnTo>
                    <a:pt x="306" y="48"/>
                  </a:lnTo>
                  <a:lnTo>
                    <a:pt x="308" y="48"/>
                  </a:lnTo>
                  <a:lnTo>
                    <a:pt x="310" y="48"/>
                  </a:lnTo>
                  <a:lnTo>
                    <a:pt x="310" y="54"/>
                  </a:lnTo>
                  <a:lnTo>
                    <a:pt x="306" y="54"/>
                  </a:lnTo>
                  <a:lnTo>
                    <a:pt x="302" y="54"/>
                  </a:lnTo>
                  <a:lnTo>
                    <a:pt x="298" y="54"/>
                  </a:lnTo>
                  <a:lnTo>
                    <a:pt x="296" y="50"/>
                  </a:lnTo>
                  <a:lnTo>
                    <a:pt x="296" y="46"/>
                  </a:lnTo>
                  <a:lnTo>
                    <a:pt x="296" y="20"/>
                  </a:lnTo>
                  <a:lnTo>
                    <a:pt x="290" y="20"/>
                  </a:lnTo>
                  <a:lnTo>
                    <a:pt x="290" y="14"/>
                  </a:lnTo>
                  <a:lnTo>
                    <a:pt x="296" y="14"/>
                  </a:lnTo>
                  <a:lnTo>
                    <a:pt x="296" y="6"/>
                  </a:lnTo>
                  <a:lnTo>
                    <a:pt x="302" y="6"/>
                  </a:lnTo>
                  <a:lnTo>
                    <a:pt x="302" y="14"/>
                  </a:lnTo>
                  <a:lnTo>
                    <a:pt x="310" y="14"/>
                  </a:lnTo>
                  <a:lnTo>
                    <a:pt x="26" y="2"/>
                  </a:lnTo>
                  <a:lnTo>
                    <a:pt x="352" y="2"/>
                  </a:lnTo>
                  <a:lnTo>
                    <a:pt x="368" y="46"/>
                  </a:lnTo>
                  <a:lnTo>
                    <a:pt x="386" y="2"/>
                  </a:lnTo>
                  <a:lnTo>
                    <a:pt x="396" y="2"/>
                  </a:lnTo>
                  <a:lnTo>
                    <a:pt x="396" y="54"/>
                  </a:lnTo>
                  <a:lnTo>
                    <a:pt x="390" y="54"/>
                  </a:lnTo>
                  <a:lnTo>
                    <a:pt x="390" y="10"/>
                  </a:lnTo>
                  <a:lnTo>
                    <a:pt x="388" y="10"/>
                  </a:lnTo>
                  <a:lnTo>
                    <a:pt x="372" y="54"/>
                  </a:lnTo>
                  <a:lnTo>
                    <a:pt x="366" y="54"/>
                  </a:lnTo>
                  <a:lnTo>
                    <a:pt x="348" y="10"/>
                  </a:lnTo>
                  <a:lnTo>
                    <a:pt x="348" y="54"/>
                  </a:lnTo>
                  <a:lnTo>
                    <a:pt x="340" y="54"/>
                  </a:lnTo>
                  <a:lnTo>
                    <a:pt x="340" y="2"/>
                  </a:lnTo>
                  <a:lnTo>
                    <a:pt x="352" y="2"/>
                  </a:lnTo>
                  <a:lnTo>
                    <a:pt x="26" y="2"/>
                  </a:lnTo>
                  <a:lnTo>
                    <a:pt x="434" y="2"/>
                  </a:lnTo>
                  <a:lnTo>
                    <a:pt x="442" y="2"/>
                  </a:lnTo>
                  <a:lnTo>
                    <a:pt x="446" y="6"/>
                  </a:lnTo>
                  <a:lnTo>
                    <a:pt x="450" y="10"/>
                  </a:lnTo>
                  <a:lnTo>
                    <a:pt x="452" y="12"/>
                  </a:lnTo>
                  <a:lnTo>
                    <a:pt x="450" y="18"/>
                  </a:lnTo>
                  <a:lnTo>
                    <a:pt x="448" y="22"/>
                  </a:lnTo>
                  <a:lnTo>
                    <a:pt x="446" y="26"/>
                  </a:lnTo>
                  <a:lnTo>
                    <a:pt x="442" y="28"/>
                  </a:lnTo>
                  <a:lnTo>
                    <a:pt x="446" y="28"/>
                  </a:lnTo>
                  <a:lnTo>
                    <a:pt x="448" y="32"/>
                  </a:lnTo>
                  <a:lnTo>
                    <a:pt x="450" y="36"/>
                  </a:lnTo>
                  <a:lnTo>
                    <a:pt x="450" y="40"/>
                  </a:lnTo>
                  <a:lnTo>
                    <a:pt x="450" y="44"/>
                  </a:lnTo>
                  <a:lnTo>
                    <a:pt x="450" y="48"/>
                  </a:lnTo>
                  <a:lnTo>
                    <a:pt x="452" y="52"/>
                  </a:lnTo>
                  <a:lnTo>
                    <a:pt x="454" y="54"/>
                  </a:lnTo>
                  <a:lnTo>
                    <a:pt x="444" y="54"/>
                  </a:lnTo>
                  <a:lnTo>
                    <a:pt x="444" y="52"/>
                  </a:lnTo>
                  <a:lnTo>
                    <a:pt x="444" y="50"/>
                  </a:lnTo>
                  <a:lnTo>
                    <a:pt x="444" y="46"/>
                  </a:lnTo>
                  <a:lnTo>
                    <a:pt x="442" y="40"/>
                  </a:lnTo>
                  <a:lnTo>
                    <a:pt x="442" y="36"/>
                  </a:lnTo>
                  <a:lnTo>
                    <a:pt x="440" y="34"/>
                  </a:lnTo>
                  <a:lnTo>
                    <a:pt x="438" y="32"/>
                  </a:lnTo>
                  <a:lnTo>
                    <a:pt x="434" y="30"/>
                  </a:lnTo>
                  <a:lnTo>
                    <a:pt x="416" y="30"/>
                  </a:lnTo>
                  <a:lnTo>
                    <a:pt x="416" y="54"/>
                  </a:lnTo>
                  <a:lnTo>
                    <a:pt x="408" y="54"/>
                  </a:lnTo>
                  <a:lnTo>
                    <a:pt x="408" y="2"/>
                  </a:lnTo>
                  <a:lnTo>
                    <a:pt x="434" y="2"/>
                  </a:lnTo>
                  <a:lnTo>
                    <a:pt x="26" y="2"/>
                  </a:lnTo>
                  <a:lnTo>
                    <a:pt x="436" y="24"/>
                  </a:lnTo>
                  <a:lnTo>
                    <a:pt x="440" y="22"/>
                  </a:lnTo>
                  <a:lnTo>
                    <a:pt x="442" y="20"/>
                  </a:lnTo>
                  <a:lnTo>
                    <a:pt x="444" y="14"/>
                  </a:lnTo>
                  <a:lnTo>
                    <a:pt x="444" y="10"/>
                  </a:lnTo>
                  <a:lnTo>
                    <a:pt x="442" y="10"/>
                  </a:lnTo>
                  <a:lnTo>
                    <a:pt x="438" y="8"/>
                  </a:lnTo>
                  <a:lnTo>
                    <a:pt x="434" y="8"/>
                  </a:lnTo>
                  <a:lnTo>
                    <a:pt x="416" y="8"/>
                  </a:lnTo>
                  <a:lnTo>
                    <a:pt x="416" y="24"/>
                  </a:lnTo>
                  <a:lnTo>
                    <a:pt x="432" y="24"/>
                  </a:lnTo>
                  <a:lnTo>
                    <a:pt x="436" y="24"/>
                  </a:lnTo>
                  <a:lnTo>
                    <a:pt x="26" y="2"/>
                  </a:lnTo>
                  <a:lnTo>
                    <a:pt x="496" y="10"/>
                  </a:lnTo>
                  <a:lnTo>
                    <a:pt x="490" y="8"/>
                  </a:lnTo>
                  <a:lnTo>
                    <a:pt x="484" y="6"/>
                  </a:lnTo>
                  <a:lnTo>
                    <a:pt x="476" y="8"/>
                  </a:lnTo>
                  <a:lnTo>
                    <a:pt x="470" y="10"/>
                  </a:lnTo>
                  <a:lnTo>
                    <a:pt x="468" y="18"/>
                  </a:lnTo>
                  <a:lnTo>
                    <a:pt x="466" y="26"/>
                  </a:lnTo>
                  <a:lnTo>
                    <a:pt x="468" y="36"/>
                  </a:lnTo>
                  <a:lnTo>
                    <a:pt x="470" y="42"/>
                  </a:lnTo>
                  <a:lnTo>
                    <a:pt x="476" y="48"/>
                  </a:lnTo>
                  <a:lnTo>
                    <a:pt x="486" y="50"/>
                  </a:lnTo>
                  <a:lnTo>
                    <a:pt x="492" y="48"/>
                  </a:lnTo>
                  <a:lnTo>
                    <a:pt x="496" y="46"/>
                  </a:lnTo>
                  <a:lnTo>
                    <a:pt x="500" y="40"/>
                  </a:lnTo>
                  <a:lnTo>
                    <a:pt x="502" y="34"/>
                  </a:lnTo>
                  <a:lnTo>
                    <a:pt x="508" y="34"/>
                  </a:lnTo>
                  <a:lnTo>
                    <a:pt x="506" y="42"/>
                  </a:lnTo>
                  <a:lnTo>
                    <a:pt x="502" y="50"/>
                  </a:lnTo>
                  <a:lnTo>
                    <a:pt x="494" y="54"/>
                  </a:lnTo>
                  <a:lnTo>
                    <a:pt x="484" y="56"/>
                  </a:lnTo>
                  <a:lnTo>
                    <a:pt x="478" y="56"/>
                  </a:lnTo>
                  <a:lnTo>
                    <a:pt x="474" y="54"/>
                  </a:lnTo>
                  <a:lnTo>
                    <a:pt x="466" y="48"/>
                  </a:lnTo>
                  <a:lnTo>
                    <a:pt x="460" y="38"/>
                  </a:lnTo>
                  <a:lnTo>
                    <a:pt x="458" y="26"/>
                  </a:lnTo>
                  <a:lnTo>
                    <a:pt x="460" y="14"/>
                  </a:lnTo>
                  <a:lnTo>
                    <a:pt x="466" y="10"/>
                  </a:lnTo>
                  <a:lnTo>
                    <a:pt x="474" y="2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4" y="2"/>
                  </a:lnTo>
                  <a:lnTo>
                    <a:pt x="500" y="6"/>
                  </a:lnTo>
                  <a:lnTo>
                    <a:pt x="506" y="10"/>
                  </a:lnTo>
                  <a:lnTo>
                    <a:pt x="508" y="14"/>
                  </a:lnTo>
                  <a:lnTo>
                    <a:pt x="500" y="14"/>
                  </a:lnTo>
                  <a:lnTo>
                    <a:pt x="498" y="10"/>
                  </a:lnTo>
                  <a:lnTo>
                    <a:pt x="496" y="10"/>
                  </a:lnTo>
                  <a:lnTo>
                    <a:pt x="26" y="2"/>
                  </a:lnTo>
                  <a:lnTo>
                    <a:pt x="547" y="32"/>
                  </a:lnTo>
                  <a:lnTo>
                    <a:pt x="537" y="8"/>
                  </a:lnTo>
                  <a:lnTo>
                    <a:pt x="529" y="32"/>
                  </a:lnTo>
                  <a:lnTo>
                    <a:pt x="547" y="32"/>
                  </a:lnTo>
                  <a:lnTo>
                    <a:pt x="26" y="2"/>
                  </a:lnTo>
                  <a:lnTo>
                    <a:pt x="541" y="2"/>
                  </a:lnTo>
                  <a:lnTo>
                    <a:pt x="563" y="54"/>
                  </a:lnTo>
                  <a:lnTo>
                    <a:pt x="555" y="54"/>
                  </a:lnTo>
                  <a:lnTo>
                    <a:pt x="549" y="38"/>
                  </a:lnTo>
                  <a:lnTo>
                    <a:pt x="525" y="38"/>
                  </a:lnTo>
                  <a:lnTo>
                    <a:pt x="519" y="54"/>
                  </a:lnTo>
                  <a:lnTo>
                    <a:pt x="512" y="54"/>
                  </a:lnTo>
                  <a:lnTo>
                    <a:pt x="533" y="2"/>
                  </a:lnTo>
                  <a:lnTo>
                    <a:pt x="541" y="2"/>
                  </a:lnTo>
                  <a:lnTo>
                    <a:pt x="26" y="2"/>
                  </a:lnTo>
                  <a:lnTo>
                    <a:pt x="619" y="32"/>
                  </a:lnTo>
                  <a:lnTo>
                    <a:pt x="609" y="8"/>
                  </a:lnTo>
                  <a:lnTo>
                    <a:pt x="601" y="32"/>
                  </a:lnTo>
                  <a:lnTo>
                    <a:pt x="619" y="32"/>
                  </a:lnTo>
                  <a:lnTo>
                    <a:pt x="26" y="2"/>
                  </a:lnTo>
                  <a:lnTo>
                    <a:pt x="613" y="2"/>
                  </a:lnTo>
                  <a:lnTo>
                    <a:pt x="635" y="54"/>
                  </a:lnTo>
                  <a:lnTo>
                    <a:pt x="627" y="54"/>
                  </a:lnTo>
                  <a:lnTo>
                    <a:pt x="621" y="38"/>
                  </a:lnTo>
                  <a:lnTo>
                    <a:pt x="597" y="38"/>
                  </a:lnTo>
                  <a:lnTo>
                    <a:pt x="591" y="54"/>
                  </a:lnTo>
                  <a:lnTo>
                    <a:pt x="583" y="54"/>
                  </a:lnTo>
                  <a:lnTo>
                    <a:pt x="605" y="2"/>
                  </a:lnTo>
                  <a:lnTo>
                    <a:pt x="613" y="2"/>
                  </a:lnTo>
                  <a:lnTo>
                    <a:pt x="26" y="2"/>
                  </a:lnTo>
                  <a:lnTo>
                    <a:pt x="669" y="66"/>
                  </a:lnTo>
                  <a:lnTo>
                    <a:pt x="665" y="70"/>
                  </a:lnTo>
                  <a:lnTo>
                    <a:pt x="655" y="72"/>
                  </a:lnTo>
                  <a:lnTo>
                    <a:pt x="649" y="70"/>
                  </a:lnTo>
                  <a:lnTo>
                    <a:pt x="645" y="68"/>
                  </a:lnTo>
                  <a:lnTo>
                    <a:pt x="641" y="66"/>
                  </a:lnTo>
                  <a:lnTo>
                    <a:pt x="639" y="60"/>
                  </a:lnTo>
                  <a:lnTo>
                    <a:pt x="645" y="60"/>
                  </a:lnTo>
                  <a:lnTo>
                    <a:pt x="647" y="62"/>
                  </a:lnTo>
                  <a:lnTo>
                    <a:pt x="649" y="64"/>
                  </a:lnTo>
                  <a:lnTo>
                    <a:pt x="653" y="66"/>
                  </a:lnTo>
                  <a:lnTo>
                    <a:pt x="657" y="66"/>
                  </a:lnTo>
                  <a:lnTo>
                    <a:pt x="661" y="64"/>
                  </a:lnTo>
                  <a:lnTo>
                    <a:pt x="665" y="62"/>
                  </a:lnTo>
                  <a:lnTo>
                    <a:pt x="667" y="56"/>
                  </a:lnTo>
                  <a:lnTo>
                    <a:pt x="669" y="50"/>
                  </a:lnTo>
                  <a:lnTo>
                    <a:pt x="669" y="48"/>
                  </a:lnTo>
                  <a:lnTo>
                    <a:pt x="667" y="48"/>
                  </a:lnTo>
                  <a:lnTo>
                    <a:pt x="665" y="52"/>
                  </a:lnTo>
                  <a:lnTo>
                    <a:pt x="663" y="54"/>
                  </a:lnTo>
                  <a:lnTo>
                    <a:pt x="655" y="56"/>
                  </a:lnTo>
                  <a:lnTo>
                    <a:pt x="647" y="54"/>
                  </a:lnTo>
                  <a:lnTo>
                    <a:pt x="643" y="50"/>
                  </a:lnTo>
                  <a:lnTo>
                    <a:pt x="639" y="42"/>
                  </a:lnTo>
                  <a:lnTo>
                    <a:pt x="637" y="34"/>
                  </a:lnTo>
                  <a:lnTo>
                    <a:pt x="639" y="26"/>
                  </a:lnTo>
                  <a:lnTo>
                    <a:pt x="641" y="20"/>
                  </a:lnTo>
                  <a:lnTo>
                    <a:pt x="647" y="14"/>
                  </a:lnTo>
                  <a:lnTo>
                    <a:pt x="657" y="12"/>
                  </a:lnTo>
                  <a:lnTo>
                    <a:pt x="663" y="14"/>
                  </a:lnTo>
                  <a:lnTo>
                    <a:pt x="667" y="20"/>
                  </a:lnTo>
                  <a:lnTo>
                    <a:pt x="669" y="20"/>
                  </a:lnTo>
                  <a:lnTo>
                    <a:pt x="669" y="14"/>
                  </a:lnTo>
                  <a:lnTo>
                    <a:pt x="675" y="14"/>
                  </a:lnTo>
                  <a:lnTo>
                    <a:pt x="675" y="52"/>
                  </a:lnTo>
                  <a:lnTo>
                    <a:pt x="673" y="60"/>
                  </a:lnTo>
                  <a:lnTo>
                    <a:pt x="669" y="66"/>
                  </a:lnTo>
                  <a:lnTo>
                    <a:pt x="26" y="2"/>
                  </a:lnTo>
                  <a:lnTo>
                    <a:pt x="661" y="48"/>
                  </a:lnTo>
                  <a:lnTo>
                    <a:pt x="665" y="44"/>
                  </a:lnTo>
                  <a:lnTo>
                    <a:pt x="667" y="40"/>
                  </a:lnTo>
                  <a:lnTo>
                    <a:pt x="667" y="34"/>
                  </a:lnTo>
                  <a:lnTo>
                    <a:pt x="667" y="28"/>
                  </a:lnTo>
                  <a:lnTo>
                    <a:pt x="665" y="24"/>
                  </a:lnTo>
                  <a:lnTo>
                    <a:pt x="661" y="20"/>
                  </a:lnTo>
                  <a:lnTo>
                    <a:pt x="657" y="18"/>
                  </a:lnTo>
                  <a:lnTo>
                    <a:pt x="651" y="20"/>
                  </a:lnTo>
                  <a:lnTo>
                    <a:pt x="647" y="24"/>
                  </a:lnTo>
                  <a:lnTo>
                    <a:pt x="645" y="28"/>
                  </a:lnTo>
                  <a:lnTo>
                    <a:pt x="645" y="34"/>
                  </a:lnTo>
                  <a:lnTo>
                    <a:pt x="645" y="40"/>
                  </a:lnTo>
                  <a:lnTo>
                    <a:pt x="647" y="44"/>
                  </a:lnTo>
                  <a:lnTo>
                    <a:pt x="651" y="48"/>
                  </a:lnTo>
                  <a:lnTo>
                    <a:pt x="655" y="50"/>
                  </a:lnTo>
                  <a:lnTo>
                    <a:pt x="661" y="48"/>
                  </a:lnTo>
                  <a:lnTo>
                    <a:pt x="26" y="2"/>
                  </a:lnTo>
                  <a:lnTo>
                    <a:pt x="711" y="26"/>
                  </a:lnTo>
                  <a:lnTo>
                    <a:pt x="709" y="22"/>
                  </a:lnTo>
                  <a:lnTo>
                    <a:pt x="705" y="20"/>
                  </a:lnTo>
                  <a:lnTo>
                    <a:pt x="701" y="18"/>
                  </a:lnTo>
                  <a:lnTo>
                    <a:pt x="695" y="20"/>
                  </a:lnTo>
                  <a:lnTo>
                    <a:pt x="693" y="22"/>
                  </a:lnTo>
                  <a:lnTo>
                    <a:pt x="691" y="26"/>
                  </a:lnTo>
                  <a:lnTo>
                    <a:pt x="689" y="30"/>
                  </a:lnTo>
                  <a:lnTo>
                    <a:pt x="713" y="30"/>
                  </a:lnTo>
                  <a:lnTo>
                    <a:pt x="711" y="26"/>
                  </a:lnTo>
                  <a:lnTo>
                    <a:pt x="26" y="2"/>
                  </a:lnTo>
                  <a:lnTo>
                    <a:pt x="713" y="52"/>
                  </a:lnTo>
                  <a:lnTo>
                    <a:pt x="707" y="54"/>
                  </a:lnTo>
                  <a:lnTo>
                    <a:pt x="701" y="56"/>
                  </a:lnTo>
                  <a:lnTo>
                    <a:pt x="693" y="54"/>
                  </a:lnTo>
                  <a:lnTo>
                    <a:pt x="687" y="50"/>
                  </a:lnTo>
                  <a:lnTo>
                    <a:pt x="683" y="42"/>
                  </a:lnTo>
                  <a:lnTo>
                    <a:pt x="683" y="34"/>
                  </a:lnTo>
                  <a:lnTo>
                    <a:pt x="683" y="26"/>
                  </a:lnTo>
                  <a:lnTo>
                    <a:pt x="687" y="18"/>
                  </a:lnTo>
                  <a:lnTo>
                    <a:pt x="693" y="14"/>
                  </a:lnTo>
                  <a:lnTo>
                    <a:pt x="701" y="12"/>
                  </a:lnTo>
                  <a:lnTo>
                    <a:pt x="705" y="14"/>
                  </a:lnTo>
                  <a:lnTo>
                    <a:pt x="709" y="14"/>
                  </a:lnTo>
                  <a:lnTo>
                    <a:pt x="715" y="20"/>
                  </a:lnTo>
                  <a:lnTo>
                    <a:pt x="719" y="28"/>
                  </a:lnTo>
                  <a:lnTo>
                    <a:pt x="719" y="36"/>
                  </a:lnTo>
                  <a:lnTo>
                    <a:pt x="689" y="36"/>
                  </a:lnTo>
                  <a:lnTo>
                    <a:pt x="689" y="42"/>
                  </a:lnTo>
                  <a:lnTo>
                    <a:pt x="691" y="46"/>
                  </a:lnTo>
                  <a:lnTo>
                    <a:pt x="695" y="48"/>
                  </a:lnTo>
                  <a:lnTo>
                    <a:pt x="701" y="50"/>
                  </a:lnTo>
                  <a:lnTo>
                    <a:pt x="709" y="48"/>
                  </a:lnTo>
                  <a:lnTo>
                    <a:pt x="711" y="46"/>
                  </a:lnTo>
                  <a:lnTo>
                    <a:pt x="713" y="42"/>
                  </a:lnTo>
                  <a:lnTo>
                    <a:pt x="719" y="42"/>
                  </a:lnTo>
                  <a:lnTo>
                    <a:pt x="717" y="48"/>
                  </a:lnTo>
                  <a:lnTo>
                    <a:pt x="713" y="52"/>
                  </a:lnTo>
                  <a:lnTo>
                    <a:pt x="26" y="2"/>
                  </a:lnTo>
                  <a:lnTo>
                    <a:pt x="731" y="46"/>
                  </a:lnTo>
                  <a:lnTo>
                    <a:pt x="733" y="48"/>
                  </a:lnTo>
                  <a:lnTo>
                    <a:pt x="737" y="50"/>
                  </a:lnTo>
                  <a:lnTo>
                    <a:pt x="741" y="50"/>
                  </a:lnTo>
                  <a:lnTo>
                    <a:pt x="743" y="50"/>
                  </a:lnTo>
                  <a:lnTo>
                    <a:pt x="747" y="48"/>
                  </a:lnTo>
                  <a:lnTo>
                    <a:pt x="749" y="46"/>
                  </a:lnTo>
                  <a:lnTo>
                    <a:pt x="751" y="44"/>
                  </a:lnTo>
                  <a:lnTo>
                    <a:pt x="749" y="40"/>
                  </a:lnTo>
                  <a:lnTo>
                    <a:pt x="743" y="38"/>
                  </a:lnTo>
                  <a:lnTo>
                    <a:pt x="737" y="36"/>
                  </a:lnTo>
                  <a:lnTo>
                    <a:pt x="731" y="34"/>
                  </a:lnTo>
                  <a:lnTo>
                    <a:pt x="727" y="30"/>
                  </a:lnTo>
                  <a:lnTo>
                    <a:pt x="725" y="24"/>
                  </a:lnTo>
                  <a:lnTo>
                    <a:pt x="725" y="18"/>
                  </a:lnTo>
                  <a:lnTo>
                    <a:pt x="729" y="16"/>
                  </a:lnTo>
                  <a:lnTo>
                    <a:pt x="733" y="14"/>
                  </a:lnTo>
                  <a:lnTo>
                    <a:pt x="739" y="12"/>
                  </a:lnTo>
                  <a:lnTo>
                    <a:pt x="745" y="14"/>
                  </a:lnTo>
                  <a:lnTo>
                    <a:pt x="751" y="16"/>
                  </a:lnTo>
                  <a:lnTo>
                    <a:pt x="755" y="20"/>
                  </a:lnTo>
                  <a:lnTo>
                    <a:pt x="755" y="26"/>
                  </a:lnTo>
                  <a:lnTo>
                    <a:pt x="749" y="26"/>
                  </a:lnTo>
                  <a:lnTo>
                    <a:pt x="749" y="22"/>
                  </a:lnTo>
                  <a:lnTo>
                    <a:pt x="745" y="20"/>
                  </a:lnTo>
                  <a:lnTo>
                    <a:pt x="743" y="18"/>
                  </a:lnTo>
                  <a:lnTo>
                    <a:pt x="739" y="18"/>
                  </a:lnTo>
                  <a:lnTo>
                    <a:pt x="737" y="18"/>
                  </a:lnTo>
                  <a:lnTo>
                    <a:pt x="735" y="20"/>
                  </a:lnTo>
                  <a:lnTo>
                    <a:pt x="733" y="22"/>
                  </a:lnTo>
                  <a:lnTo>
                    <a:pt x="731" y="24"/>
                  </a:lnTo>
                  <a:lnTo>
                    <a:pt x="733" y="26"/>
                  </a:lnTo>
                  <a:lnTo>
                    <a:pt x="735" y="28"/>
                  </a:lnTo>
                  <a:lnTo>
                    <a:pt x="739" y="30"/>
                  </a:lnTo>
                  <a:lnTo>
                    <a:pt x="745" y="30"/>
                  </a:lnTo>
                  <a:lnTo>
                    <a:pt x="749" y="32"/>
                  </a:lnTo>
                  <a:lnTo>
                    <a:pt x="753" y="34"/>
                  </a:lnTo>
                  <a:lnTo>
                    <a:pt x="757" y="38"/>
                  </a:lnTo>
                  <a:lnTo>
                    <a:pt x="757" y="42"/>
                  </a:lnTo>
                  <a:lnTo>
                    <a:pt x="755" y="50"/>
                  </a:lnTo>
                  <a:lnTo>
                    <a:pt x="751" y="54"/>
                  </a:lnTo>
                  <a:lnTo>
                    <a:pt x="747" y="56"/>
                  </a:lnTo>
                  <a:lnTo>
                    <a:pt x="741" y="56"/>
                  </a:lnTo>
                  <a:lnTo>
                    <a:pt x="735" y="56"/>
                  </a:lnTo>
                  <a:lnTo>
                    <a:pt x="729" y="52"/>
                  </a:lnTo>
                  <a:lnTo>
                    <a:pt x="725" y="48"/>
                  </a:lnTo>
                  <a:lnTo>
                    <a:pt x="723" y="42"/>
                  </a:lnTo>
                  <a:lnTo>
                    <a:pt x="729" y="42"/>
                  </a:lnTo>
                  <a:lnTo>
                    <a:pt x="731" y="4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632" name="Rectangle 1900"/>
            <p:cNvSpPr>
              <a:spLocks noChangeArrowheads="1"/>
            </p:cNvSpPr>
            <p:nvPr/>
          </p:nvSpPr>
          <p:spPr bwMode="auto">
            <a:xfrm>
              <a:off x="5144" y="3343"/>
              <a:ext cx="7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Helvetica Neue" pitchFamily="25" charset="0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Helvetica Neue" pitchFamily="25" charset="0"/>
                </a:rPr>
                <a:t>p</a:t>
              </a: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7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Helvetica Neue" pitchFamily="25" charset="0"/>
                </a:rPr>
                <a:t>&lt; 0.001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00063"/>
            <a:ext cx="8743950" cy="728662"/>
          </a:xfrm>
        </p:spPr>
        <p:txBody>
          <a:bodyPr/>
          <a:lstStyle/>
          <a:p>
            <a:pPr eaLnBrk="1" hangingPunct="1">
              <a:defRPr/>
            </a:pPr>
            <a:r>
              <a:rPr lang="en-US" i="1"/>
              <a:t>Epichloë/Neotyphodium </a:t>
            </a:r>
            <a:r>
              <a:rPr lang="en-US"/>
              <a:t>in a grass plant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8163" y="1233488"/>
            <a:ext cx="5938837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0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298950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Symbioses are: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Systemic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Constitutive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Often heritable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Symbiotic continuum: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Mutualistic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Pleiotropic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Antagonistic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10287000" cy="646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Codivergence</a:t>
            </a:r>
            <a:r>
              <a:rPr lang="en-US" dirty="0" smtClean="0"/>
              <a:t> of epichloae and Pooideae.</a:t>
            </a:r>
            <a:endParaRPr lang="en-US" dirty="0"/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092200"/>
            <a:ext cx="8743950" cy="584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ea typeface="ＭＳ Ｐゴシック" pitchFamily="25" charset="-128"/>
                <a:cs typeface="ＭＳ Ｐゴシック" pitchFamily="25" charset="-128"/>
              </a:rPr>
              <a:t>Suggests ancestral </a:t>
            </a:r>
            <a:r>
              <a:rPr lang="en-US" altLang="ja-JP" dirty="0">
                <a:ea typeface="ＭＳ Ｐゴシック" pitchFamily="25" charset="-128"/>
                <a:cs typeface="ＭＳ Ｐゴシック" pitchFamily="25" charset="-128"/>
              </a:rPr>
              <a:t>symbiosis</a:t>
            </a:r>
            <a:r>
              <a:rPr lang="en-US" altLang="ja-JP" dirty="0" smtClean="0">
                <a:ea typeface="ＭＳ Ｐゴシック" pitchFamily="25" charset="-128"/>
                <a:cs typeface="ＭＳ Ｐゴシック" pitchFamily="25" charset="-128"/>
              </a:rPr>
              <a:t> 30</a:t>
            </a:r>
            <a:r>
              <a:rPr lang="en-US" altLang="ja-JP" dirty="0">
                <a:ea typeface="ＭＳ Ｐゴシック" pitchFamily="25" charset="-128"/>
                <a:cs typeface="ＭＳ Ｐゴシック" pitchFamily="25" charset="-128"/>
              </a:rPr>
              <a:t>–40 </a:t>
            </a:r>
            <a:r>
              <a:rPr lang="en-US" altLang="ja-JP" dirty="0" err="1" smtClean="0">
                <a:ea typeface="ＭＳ Ｐゴシック" pitchFamily="25" charset="-128"/>
                <a:cs typeface="ＭＳ Ｐゴシック" pitchFamily="25" charset="-128"/>
              </a:rPr>
              <a:t>Mya</a:t>
            </a:r>
            <a:r>
              <a:rPr lang="en-US" altLang="ja-JP" dirty="0" smtClean="0">
                <a:ea typeface="ＭＳ Ｐゴシック" pitchFamily="25" charset="-128"/>
                <a:cs typeface="ＭＳ Ｐゴシック" pitchFamily="25" charset="-128"/>
              </a:rPr>
              <a:t>.</a:t>
            </a:r>
            <a:endParaRPr lang="en-US" dirty="0"/>
          </a:p>
        </p:txBody>
      </p:sp>
      <p:pic>
        <p:nvPicPr>
          <p:cNvPr id="24580" name="Picture 200" descr="Coevolution figure.pc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388" y="1676400"/>
            <a:ext cx="74501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77" name="Rectangle 105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200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Working on identifying likely host jumps</a:t>
            </a:r>
            <a:endParaRPr lang="en-US" dirty="0"/>
          </a:p>
        </p:txBody>
      </p:sp>
      <p:pic>
        <p:nvPicPr>
          <p:cNvPr id="25603" name="Picture 324" descr="Coevolution figure.pc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1200150"/>
            <a:ext cx="81343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49250"/>
            <a:ext cx="874395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i="1" smtClean="0"/>
              <a:t>cysD </a:t>
            </a:r>
            <a:r>
              <a:rPr lang="en-US" smtClean="0"/>
              <a:t>and </a:t>
            </a:r>
            <a:r>
              <a:rPr lang="en-US" i="1" smtClean="0"/>
              <a:t>lolC </a:t>
            </a:r>
            <a:r>
              <a:rPr lang="en-US" smtClean="0"/>
              <a:t>relationships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19750" y="1700213"/>
            <a:ext cx="4667250" cy="2997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Paralogs with many losses?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Long-branch attraction?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Horizontal transfer?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5250"/>
            <a:ext cx="561975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0"/>
            <a:ext cx="8743950" cy="728663"/>
          </a:xfrm>
        </p:spPr>
        <p:txBody>
          <a:bodyPr/>
          <a:lstStyle/>
          <a:p>
            <a:pPr eaLnBrk="1" hangingPunct="1">
              <a:defRPr/>
            </a:pPr>
            <a:r>
              <a:rPr lang="en-US" i="1"/>
              <a:t>lolC </a:t>
            </a:r>
            <a:r>
              <a:rPr lang="en-US"/>
              <a:t>vs. </a:t>
            </a:r>
            <a:r>
              <a:rPr lang="en-US" i="1"/>
              <a:t>tub2</a:t>
            </a:r>
            <a:r>
              <a:rPr lang="en-US"/>
              <a:t> phylogeny</a:t>
            </a:r>
            <a:endParaRPr lang="en-US" i="1"/>
          </a:p>
        </p:txBody>
      </p:sp>
      <p:pic>
        <p:nvPicPr>
          <p:cNvPr id="41987" name="Picture 3" descr="lolCvstub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" y="785813"/>
            <a:ext cx="8882063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9" name="Rectangle 13"/>
          <p:cNvSpPr>
            <a:spLocks noChangeArrowheads="1"/>
          </p:cNvSpPr>
          <p:nvPr/>
        </p:nvSpPr>
        <p:spPr bwMode="auto">
          <a:xfrm>
            <a:off x="7288213" y="5970657"/>
            <a:ext cx="211455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27" charset="0"/>
              </a:rPr>
              <a:t>NIGMS</a:t>
            </a:r>
          </a:p>
          <a:p>
            <a:pPr marL="342900" indent="-342900" eaLnBrk="0" hangingPunct="0"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27" charset="0"/>
              </a:rPr>
              <a:t>NSF 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27" charset="0"/>
            </a:endParaRPr>
          </a:p>
        </p:txBody>
      </p:sp>
      <p:sp>
        <p:nvSpPr>
          <p:cNvPr id="57243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Acknowledgments</a:t>
            </a:r>
            <a:endParaRPr lang="en-US"/>
          </a:p>
        </p:txBody>
      </p:sp>
      <p:sp>
        <p:nvSpPr>
          <p:cNvPr id="572432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771525" y="1676400"/>
            <a:ext cx="4295775" cy="3662541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Collaborators:</a:t>
            </a:r>
          </a:p>
          <a:p>
            <a:pPr lvl="1" eaLnBrk="1" hangingPunct="1">
              <a:defRPr/>
            </a:pPr>
            <a:r>
              <a:rPr lang="en-US" sz="2000" dirty="0" err="1" smtClean="0"/>
              <a:t>Jerzy</a:t>
            </a:r>
            <a:r>
              <a:rPr lang="en-US" sz="2000" dirty="0" smtClean="0"/>
              <a:t> W. </a:t>
            </a:r>
            <a:r>
              <a:rPr lang="en-US" sz="2000" dirty="0" err="1" smtClean="0"/>
              <a:t>Jaromczyk</a:t>
            </a:r>
            <a:r>
              <a:rPr lang="en-US" sz="2000" dirty="0" smtClean="0"/>
              <a:t> (UK)</a:t>
            </a:r>
          </a:p>
          <a:p>
            <a:pPr lvl="1" eaLnBrk="1" hangingPunct="1">
              <a:buNone/>
              <a:defRPr/>
            </a:pPr>
            <a:r>
              <a:rPr lang="en-US" sz="2000" dirty="0" smtClean="0"/>
              <a:t>- Chris </a:t>
            </a:r>
            <a:r>
              <a:rPr lang="en-US" sz="2000" dirty="0" err="1" smtClean="0"/>
              <a:t>Schardl</a:t>
            </a:r>
            <a:r>
              <a:rPr lang="en-US" sz="2000" dirty="0" smtClean="0"/>
              <a:t> (UK)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000" dirty="0" smtClean="0"/>
              <a:t>David Haws (UK)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000" dirty="0" smtClean="0"/>
              <a:t>David </a:t>
            </a:r>
            <a:r>
              <a:rPr lang="en-US" sz="2000" dirty="0" err="1" smtClean="0"/>
              <a:t>Weisrock</a:t>
            </a:r>
            <a:r>
              <a:rPr lang="en-US" sz="2000" dirty="0" smtClean="0"/>
              <a:t> (UK)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000" dirty="0" smtClean="0"/>
              <a:t>Eric </a:t>
            </a:r>
            <a:r>
              <a:rPr lang="en-US" sz="2000" dirty="0" err="1" smtClean="0"/>
              <a:t>O’Niell</a:t>
            </a:r>
            <a:r>
              <a:rPr lang="en-US" sz="2000" dirty="0" smtClean="0"/>
              <a:t> (UK)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000" dirty="0" smtClean="0"/>
              <a:t>Peter Huggins (Fall 2010, UK)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000" dirty="0" smtClean="0"/>
              <a:t>Arny Stromberg (UK)</a:t>
            </a:r>
          </a:p>
          <a:p>
            <a:pPr lvl="1" eaLnBrk="1" hangingPunct="1">
              <a:buFontTx/>
              <a:buChar char="-"/>
              <a:defRPr/>
            </a:pPr>
            <a:endParaRPr lang="en-US" sz="2000" dirty="0" smtClean="0"/>
          </a:p>
        </p:txBody>
      </p:sp>
      <p:pic>
        <p:nvPicPr>
          <p:cNvPr id="43015" name="Picture 18" descr="NS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7025" y="5986463"/>
            <a:ext cx="6969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anner_nigm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5" y="5986463"/>
            <a:ext cx="2952750" cy="552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26"/>
          <p:cNvPicPr>
            <a:picLocks noChangeAspect="1" noChangeArrowheads="1"/>
          </p:cNvPicPr>
          <p:nvPr/>
        </p:nvPicPr>
        <p:blipFill>
          <a:blip r:embed="rId3"/>
          <a:srcRect l="59755" b="9999"/>
          <a:stretch>
            <a:fillRect/>
          </a:stretch>
        </p:blipFill>
        <p:spPr bwMode="auto">
          <a:xfrm>
            <a:off x="1285875" y="3810000"/>
            <a:ext cx="6143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245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212725"/>
            <a:ext cx="102870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Life cycles of </a:t>
            </a:r>
            <a:r>
              <a:rPr lang="en-US" sz="3200" i="1"/>
              <a:t>Epichloë </a:t>
            </a:r>
            <a:r>
              <a:rPr lang="en-US" sz="3200"/>
              <a:t>and </a:t>
            </a:r>
            <a:r>
              <a:rPr lang="en-US" sz="3200" i="1"/>
              <a:t>Neotyphodium </a:t>
            </a:r>
            <a:r>
              <a:rPr lang="en-US" sz="3200"/>
              <a:t>spp.</a:t>
            </a:r>
          </a:p>
        </p:txBody>
      </p:sp>
      <p:sp>
        <p:nvSpPr>
          <p:cNvPr id="872452" name="Oval 1028"/>
          <p:cNvSpPr>
            <a:spLocks noChangeArrowheads="1"/>
          </p:cNvSpPr>
          <p:nvPr/>
        </p:nvSpPr>
        <p:spPr bwMode="auto">
          <a:xfrm>
            <a:off x="8255000" y="935038"/>
            <a:ext cx="904875" cy="804862"/>
          </a:xfrm>
          <a:prstGeom prst="ellipse">
            <a:avLst/>
          </a:prstGeom>
          <a:solidFill>
            <a:srgbClr val="FFFFFF"/>
          </a:solidFill>
          <a:ln w="12700">
            <a:round/>
            <a:headEnd/>
            <a:tailEnd/>
          </a:ln>
          <a:effectLst/>
          <a:scene3d>
            <a:camera prst="legacyPerspectiveBottomLeft">
              <a:rot lat="600000" lon="30000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453" name="Oval 1029"/>
          <p:cNvSpPr>
            <a:spLocks noChangeArrowheads="1"/>
          </p:cNvSpPr>
          <p:nvPr/>
        </p:nvSpPr>
        <p:spPr bwMode="auto">
          <a:xfrm>
            <a:off x="6256338" y="3578225"/>
            <a:ext cx="904875" cy="804863"/>
          </a:xfrm>
          <a:prstGeom prst="ellipse">
            <a:avLst/>
          </a:prstGeom>
          <a:solidFill>
            <a:srgbClr val="FFFFFF"/>
          </a:solidFill>
          <a:ln w="12700">
            <a:round/>
            <a:headEnd/>
            <a:tailEnd/>
          </a:ln>
          <a:effectLst/>
          <a:scene3d>
            <a:camera prst="legacyPerspectiveBottomLeft">
              <a:rot lat="600000" lon="30000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454" name="Oval 1030"/>
          <p:cNvSpPr>
            <a:spLocks noChangeArrowheads="1"/>
          </p:cNvSpPr>
          <p:nvPr/>
        </p:nvSpPr>
        <p:spPr bwMode="auto">
          <a:xfrm>
            <a:off x="4483100" y="1481138"/>
            <a:ext cx="904875" cy="804862"/>
          </a:xfrm>
          <a:prstGeom prst="ellipse">
            <a:avLst/>
          </a:prstGeom>
          <a:solidFill>
            <a:srgbClr val="FFFFFF"/>
          </a:solidFill>
          <a:ln w="12700">
            <a:round/>
            <a:headEnd/>
            <a:tailEnd/>
          </a:ln>
          <a:effectLst/>
          <a:scene3d>
            <a:camera prst="legacyPerspectiveBottomLeft">
              <a:rot lat="600000" lon="30000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455" name="Rectangle 1031"/>
          <p:cNvSpPr>
            <a:spLocks noChangeArrowheads="1"/>
          </p:cNvSpPr>
          <p:nvPr/>
        </p:nvSpPr>
        <p:spPr bwMode="auto">
          <a:xfrm>
            <a:off x="1262063" y="1998663"/>
            <a:ext cx="2238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27" charset="0"/>
              </a:rPr>
              <a:t>asexual cycle &amp; vertical transmission</a:t>
            </a:r>
          </a:p>
        </p:txBody>
      </p:sp>
      <p:sp>
        <p:nvSpPr>
          <p:cNvPr id="872456" name="Rectangle 1032"/>
          <p:cNvSpPr>
            <a:spLocks noChangeArrowheads="1"/>
          </p:cNvSpPr>
          <p:nvPr/>
        </p:nvSpPr>
        <p:spPr bwMode="auto">
          <a:xfrm>
            <a:off x="5275263" y="1998663"/>
            <a:ext cx="21796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27" charset="0"/>
              </a:rPr>
              <a:t>sexual cycle &amp; horizontal transmission</a:t>
            </a:r>
          </a:p>
        </p:txBody>
      </p:sp>
      <p:sp>
        <p:nvSpPr>
          <p:cNvPr id="872457" name="Rectangle 1033"/>
          <p:cNvSpPr>
            <a:spLocks noChangeArrowheads="1"/>
          </p:cNvSpPr>
          <p:nvPr/>
        </p:nvSpPr>
        <p:spPr bwMode="auto">
          <a:xfrm>
            <a:off x="9710738" y="4141788"/>
            <a:ext cx="63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458" name="Freeform 1034"/>
          <p:cNvSpPr>
            <a:spLocks/>
          </p:cNvSpPr>
          <p:nvPr/>
        </p:nvSpPr>
        <p:spPr bwMode="auto">
          <a:xfrm>
            <a:off x="9702800" y="4764088"/>
            <a:ext cx="793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4" h="4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459" name="Rectangle 1035"/>
          <p:cNvSpPr>
            <a:spLocks noChangeArrowheads="1"/>
          </p:cNvSpPr>
          <p:nvPr/>
        </p:nvSpPr>
        <p:spPr bwMode="auto">
          <a:xfrm>
            <a:off x="9702800" y="4392613"/>
            <a:ext cx="0" cy="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460" name="Freeform 1036"/>
          <p:cNvSpPr>
            <a:spLocks/>
          </p:cNvSpPr>
          <p:nvPr/>
        </p:nvSpPr>
        <p:spPr bwMode="auto">
          <a:xfrm>
            <a:off x="9628188" y="4856163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86868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grpSp>
        <p:nvGrpSpPr>
          <p:cNvPr id="2" name="Group 1037"/>
          <p:cNvGrpSpPr>
            <a:grpSpLocks/>
          </p:cNvGrpSpPr>
          <p:nvPr/>
        </p:nvGrpSpPr>
        <p:grpSpPr bwMode="auto">
          <a:xfrm>
            <a:off x="4627563" y="1539875"/>
            <a:ext cx="706437" cy="684213"/>
            <a:chOff x="2235" y="922"/>
            <a:chExt cx="396" cy="431"/>
          </a:xfrm>
        </p:grpSpPr>
        <p:sp>
          <p:nvSpPr>
            <p:cNvPr id="872462" name="Rectangle 1038"/>
            <p:cNvSpPr>
              <a:spLocks noChangeArrowheads="1"/>
            </p:cNvSpPr>
            <p:nvPr/>
          </p:nvSpPr>
          <p:spPr bwMode="auto">
            <a:xfrm>
              <a:off x="2531" y="1153"/>
              <a:ext cx="0" cy="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63" name="Freeform 1039"/>
            <p:cNvSpPr>
              <a:spLocks/>
            </p:cNvSpPr>
            <p:nvPr/>
          </p:nvSpPr>
          <p:spPr bwMode="auto">
            <a:xfrm>
              <a:off x="2531" y="1149"/>
              <a:ext cx="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64" name="Freeform 1040"/>
            <p:cNvSpPr>
              <a:spLocks/>
            </p:cNvSpPr>
            <p:nvPr/>
          </p:nvSpPr>
          <p:spPr bwMode="auto">
            <a:xfrm>
              <a:off x="2535" y="1172"/>
              <a:ext cx="12" cy="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12" y="0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65" name="Freeform 1041"/>
            <p:cNvSpPr>
              <a:spLocks/>
            </p:cNvSpPr>
            <p:nvPr/>
          </p:nvSpPr>
          <p:spPr bwMode="auto">
            <a:xfrm>
              <a:off x="2531" y="1268"/>
              <a:ext cx="16" cy="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2" y="12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6" y="16"/>
                </a:cxn>
                <a:cxn ang="0">
                  <a:pos x="12" y="12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6" h="16">
                  <a:moveTo>
                    <a:pt x="4" y="4"/>
                  </a:moveTo>
                  <a:lnTo>
                    <a:pt x="12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66" name="Freeform 1042"/>
            <p:cNvSpPr>
              <a:spLocks/>
            </p:cNvSpPr>
            <p:nvPr/>
          </p:nvSpPr>
          <p:spPr bwMode="auto">
            <a:xfrm>
              <a:off x="2524" y="1295"/>
              <a:ext cx="15" cy="1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4"/>
                </a:cxn>
                <a:cxn ang="0">
                  <a:pos x="7" y="8"/>
                </a:cxn>
                <a:cxn ang="0">
                  <a:pos x="0" y="12"/>
                </a:cxn>
              </a:cxnLst>
              <a:rect l="0" t="0" r="r" b="b"/>
              <a:pathLst>
                <a:path w="15" h="12">
                  <a:moveTo>
                    <a:pt x="15" y="0"/>
                  </a:moveTo>
                  <a:lnTo>
                    <a:pt x="15" y="4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67" name="Freeform 1043"/>
            <p:cNvSpPr>
              <a:spLocks/>
            </p:cNvSpPr>
            <p:nvPr/>
          </p:nvSpPr>
          <p:spPr bwMode="auto">
            <a:xfrm>
              <a:off x="2524" y="1291"/>
              <a:ext cx="15" cy="1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5" y="4"/>
                </a:cxn>
                <a:cxn ang="0">
                  <a:pos x="15" y="8"/>
                </a:cxn>
                <a:cxn ang="0">
                  <a:pos x="11" y="8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3" y="16"/>
                </a:cxn>
                <a:cxn ang="0">
                  <a:pos x="0" y="16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68" name="Freeform 1044"/>
            <p:cNvSpPr>
              <a:spLocks/>
            </p:cNvSpPr>
            <p:nvPr/>
          </p:nvSpPr>
          <p:spPr bwMode="auto">
            <a:xfrm>
              <a:off x="2370" y="934"/>
              <a:ext cx="11" cy="8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lnTo>
                    <a:pt x="11" y="8"/>
                  </a:lnTo>
                  <a:lnTo>
                    <a:pt x="7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69" name="Freeform 1045"/>
            <p:cNvSpPr>
              <a:spLocks/>
            </p:cNvSpPr>
            <p:nvPr/>
          </p:nvSpPr>
          <p:spPr bwMode="auto">
            <a:xfrm>
              <a:off x="2366" y="934"/>
              <a:ext cx="15" cy="8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8"/>
                </a:cxn>
                <a:cxn ang="0">
                  <a:pos x="11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70" name="Freeform 1046"/>
            <p:cNvSpPr>
              <a:spLocks/>
            </p:cNvSpPr>
            <p:nvPr/>
          </p:nvSpPr>
          <p:spPr bwMode="auto">
            <a:xfrm>
              <a:off x="2539" y="1091"/>
              <a:ext cx="1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4" y="4"/>
                  </a:lnTo>
                  <a:lnTo>
                    <a:pt x="11" y="12"/>
                  </a:lnTo>
                  <a:lnTo>
                    <a:pt x="11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71" name="Freeform 1047"/>
            <p:cNvSpPr>
              <a:spLocks/>
            </p:cNvSpPr>
            <p:nvPr/>
          </p:nvSpPr>
          <p:spPr bwMode="auto">
            <a:xfrm>
              <a:off x="2539" y="1091"/>
              <a:ext cx="1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1" y="12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1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72" name="Freeform 1048"/>
            <p:cNvSpPr>
              <a:spLocks/>
            </p:cNvSpPr>
            <p:nvPr/>
          </p:nvSpPr>
          <p:spPr bwMode="auto">
            <a:xfrm>
              <a:off x="2420" y="1172"/>
              <a:ext cx="92" cy="4"/>
            </a:xfrm>
            <a:custGeom>
              <a:avLst/>
              <a:gdLst/>
              <a:ahLst/>
              <a:cxnLst>
                <a:cxn ang="0">
                  <a:pos x="92" y="4"/>
                </a:cxn>
                <a:cxn ang="0">
                  <a:pos x="73" y="4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92" h="4">
                  <a:moveTo>
                    <a:pt x="92" y="4"/>
                  </a:moveTo>
                  <a:lnTo>
                    <a:pt x="73" y="4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73" name="Freeform 1049"/>
            <p:cNvSpPr>
              <a:spLocks/>
            </p:cNvSpPr>
            <p:nvPr/>
          </p:nvSpPr>
          <p:spPr bwMode="auto">
            <a:xfrm>
              <a:off x="2420" y="1172"/>
              <a:ext cx="92" cy="4"/>
            </a:xfrm>
            <a:custGeom>
              <a:avLst/>
              <a:gdLst/>
              <a:ahLst/>
              <a:cxnLst>
                <a:cxn ang="0">
                  <a:pos x="92" y="4"/>
                </a:cxn>
                <a:cxn ang="0">
                  <a:pos x="92" y="4"/>
                </a:cxn>
                <a:cxn ang="0">
                  <a:pos x="69" y="4"/>
                </a:cxn>
                <a:cxn ang="0">
                  <a:pos x="46" y="4"/>
                </a:cxn>
                <a:cxn ang="0">
                  <a:pos x="27" y="4"/>
                </a:cxn>
                <a:cxn ang="0">
                  <a:pos x="0" y="0"/>
                </a:cxn>
              </a:cxnLst>
              <a:rect l="0" t="0" r="r" b="b"/>
              <a:pathLst>
                <a:path w="92" h="4">
                  <a:moveTo>
                    <a:pt x="92" y="4"/>
                  </a:moveTo>
                  <a:lnTo>
                    <a:pt x="92" y="4"/>
                  </a:lnTo>
                  <a:lnTo>
                    <a:pt x="69" y="4"/>
                  </a:lnTo>
                  <a:lnTo>
                    <a:pt x="46" y="4"/>
                  </a:lnTo>
                  <a:lnTo>
                    <a:pt x="27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74" name="Freeform 1050"/>
            <p:cNvSpPr>
              <a:spLocks/>
            </p:cNvSpPr>
            <p:nvPr/>
          </p:nvSpPr>
          <p:spPr bwMode="auto">
            <a:xfrm>
              <a:off x="2389" y="1191"/>
              <a:ext cx="11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85" y="4"/>
                </a:cxn>
                <a:cxn ang="0">
                  <a:pos x="100" y="4"/>
                </a:cxn>
                <a:cxn ang="0">
                  <a:pos x="111" y="4"/>
                </a:cxn>
              </a:cxnLst>
              <a:rect l="0" t="0" r="r" b="b"/>
              <a:pathLst>
                <a:path w="111" h="4">
                  <a:moveTo>
                    <a:pt x="0" y="4"/>
                  </a:moveTo>
                  <a:lnTo>
                    <a:pt x="15" y="0"/>
                  </a:lnTo>
                  <a:lnTo>
                    <a:pt x="42" y="0"/>
                  </a:lnTo>
                  <a:lnTo>
                    <a:pt x="85" y="4"/>
                  </a:lnTo>
                  <a:lnTo>
                    <a:pt x="100" y="4"/>
                  </a:lnTo>
                  <a:lnTo>
                    <a:pt x="1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75" name="Freeform 1051"/>
            <p:cNvSpPr>
              <a:spLocks/>
            </p:cNvSpPr>
            <p:nvPr/>
          </p:nvSpPr>
          <p:spPr bwMode="auto">
            <a:xfrm>
              <a:off x="2389" y="1191"/>
              <a:ext cx="11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9" y="4"/>
                </a:cxn>
                <a:cxn ang="0">
                  <a:pos x="81" y="4"/>
                </a:cxn>
                <a:cxn ang="0">
                  <a:pos x="96" y="4"/>
                </a:cxn>
                <a:cxn ang="0">
                  <a:pos x="104" y="4"/>
                </a:cxn>
                <a:cxn ang="0">
                  <a:pos x="111" y="4"/>
                </a:cxn>
              </a:cxnLst>
              <a:rect l="0" t="0" r="r" b="b"/>
              <a:pathLst>
                <a:path w="111" h="4">
                  <a:moveTo>
                    <a:pt x="0" y="4"/>
                  </a:moveTo>
                  <a:lnTo>
                    <a:pt x="0" y="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9" y="4"/>
                  </a:lnTo>
                  <a:lnTo>
                    <a:pt x="81" y="4"/>
                  </a:lnTo>
                  <a:lnTo>
                    <a:pt x="96" y="4"/>
                  </a:lnTo>
                  <a:lnTo>
                    <a:pt x="104" y="4"/>
                  </a:lnTo>
                  <a:lnTo>
                    <a:pt x="1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76" name="Freeform 1052"/>
            <p:cNvSpPr>
              <a:spLocks/>
            </p:cNvSpPr>
            <p:nvPr/>
          </p:nvSpPr>
          <p:spPr bwMode="auto">
            <a:xfrm>
              <a:off x="2243" y="1049"/>
              <a:ext cx="123" cy="31"/>
            </a:xfrm>
            <a:custGeom>
              <a:avLst/>
              <a:gdLst/>
              <a:ahLst/>
              <a:cxnLst>
                <a:cxn ang="0">
                  <a:pos x="123" y="12"/>
                </a:cxn>
                <a:cxn ang="0">
                  <a:pos x="123" y="16"/>
                </a:cxn>
                <a:cxn ang="0">
                  <a:pos x="123" y="19"/>
                </a:cxn>
                <a:cxn ang="0">
                  <a:pos x="123" y="27"/>
                </a:cxn>
                <a:cxn ang="0">
                  <a:pos x="123" y="27"/>
                </a:cxn>
                <a:cxn ang="0">
                  <a:pos x="108" y="27"/>
                </a:cxn>
                <a:cxn ang="0">
                  <a:pos x="85" y="27"/>
                </a:cxn>
                <a:cxn ang="0">
                  <a:pos x="54" y="27"/>
                </a:cxn>
                <a:cxn ang="0">
                  <a:pos x="35" y="27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4" y="3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3" h="31">
                  <a:moveTo>
                    <a:pt x="123" y="12"/>
                  </a:moveTo>
                  <a:lnTo>
                    <a:pt x="123" y="16"/>
                  </a:lnTo>
                  <a:lnTo>
                    <a:pt x="123" y="19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08" y="27"/>
                  </a:lnTo>
                  <a:lnTo>
                    <a:pt x="85" y="27"/>
                  </a:lnTo>
                  <a:lnTo>
                    <a:pt x="54" y="27"/>
                  </a:lnTo>
                  <a:lnTo>
                    <a:pt x="35" y="27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4" y="31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77" name="Freeform 1053"/>
            <p:cNvSpPr>
              <a:spLocks/>
            </p:cNvSpPr>
            <p:nvPr/>
          </p:nvSpPr>
          <p:spPr bwMode="auto">
            <a:xfrm>
              <a:off x="2243" y="1049"/>
              <a:ext cx="123" cy="31"/>
            </a:xfrm>
            <a:custGeom>
              <a:avLst/>
              <a:gdLst/>
              <a:ahLst/>
              <a:cxnLst>
                <a:cxn ang="0">
                  <a:pos x="123" y="12"/>
                </a:cxn>
                <a:cxn ang="0">
                  <a:pos x="123" y="12"/>
                </a:cxn>
                <a:cxn ang="0">
                  <a:pos x="123" y="16"/>
                </a:cxn>
                <a:cxn ang="0">
                  <a:pos x="123" y="19"/>
                </a:cxn>
                <a:cxn ang="0">
                  <a:pos x="123" y="23"/>
                </a:cxn>
                <a:cxn ang="0">
                  <a:pos x="123" y="27"/>
                </a:cxn>
                <a:cxn ang="0">
                  <a:pos x="92" y="27"/>
                </a:cxn>
                <a:cxn ang="0">
                  <a:pos x="69" y="27"/>
                </a:cxn>
                <a:cxn ang="0">
                  <a:pos x="54" y="27"/>
                </a:cxn>
                <a:cxn ang="0">
                  <a:pos x="42" y="27"/>
                </a:cxn>
                <a:cxn ang="0">
                  <a:pos x="27" y="27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7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23" h="31">
                  <a:moveTo>
                    <a:pt x="123" y="12"/>
                  </a:moveTo>
                  <a:lnTo>
                    <a:pt x="123" y="12"/>
                  </a:lnTo>
                  <a:lnTo>
                    <a:pt x="123" y="16"/>
                  </a:lnTo>
                  <a:lnTo>
                    <a:pt x="123" y="19"/>
                  </a:lnTo>
                  <a:lnTo>
                    <a:pt x="123" y="23"/>
                  </a:lnTo>
                  <a:lnTo>
                    <a:pt x="123" y="27"/>
                  </a:lnTo>
                  <a:lnTo>
                    <a:pt x="92" y="27"/>
                  </a:lnTo>
                  <a:lnTo>
                    <a:pt x="69" y="27"/>
                  </a:lnTo>
                  <a:lnTo>
                    <a:pt x="54" y="27"/>
                  </a:lnTo>
                  <a:lnTo>
                    <a:pt x="42" y="27"/>
                  </a:lnTo>
                  <a:lnTo>
                    <a:pt x="27" y="27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78" name="Freeform 1054"/>
            <p:cNvSpPr>
              <a:spLocks/>
            </p:cNvSpPr>
            <p:nvPr/>
          </p:nvSpPr>
          <p:spPr bwMode="auto">
            <a:xfrm>
              <a:off x="2385" y="922"/>
              <a:ext cx="4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" y="8"/>
                </a:cxn>
                <a:cxn ang="0">
                  <a:pos x="4" y="0"/>
                </a:cxn>
              </a:cxnLst>
              <a:rect l="0" t="0" r="r" b="b"/>
              <a:pathLst>
                <a:path w="4" h="20">
                  <a:moveTo>
                    <a:pt x="0" y="20"/>
                  </a:moveTo>
                  <a:lnTo>
                    <a:pt x="4" y="8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79" name="Freeform 1055"/>
            <p:cNvSpPr>
              <a:spLocks/>
            </p:cNvSpPr>
            <p:nvPr/>
          </p:nvSpPr>
          <p:spPr bwMode="auto">
            <a:xfrm>
              <a:off x="2385" y="922"/>
              <a:ext cx="4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4" y="4"/>
                </a:cxn>
                <a:cxn ang="0">
                  <a:pos x="4" y="0"/>
                </a:cxn>
              </a:cxnLst>
              <a:rect l="0" t="0" r="r" b="b"/>
              <a:pathLst>
                <a:path w="4" h="20">
                  <a:moveTo>
                    <a:pt x="0" y="20"/>
                  </a:moveTo>
                  <a:lnTo>
                    <a:pt x="0" y="20"/>
                  </a:lnTo>
                  <a:lnTo>
                    <a:pt x="4" y="12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80" name="Freeform 1056"/>
            <p:cNvSpPr>
              <a:spLocks/>
            </p:cNvSpPr>
            <p:nvPr/>
          </p:nvSpPr>
          <p:spPr bwMode="auto">
            <a:xfrm>
              <a:off x="2493" y="926"/>
              <a:ext cx="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" y="19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0" y="8"/>
                  </a:lnTo>
                  <a:lnTo>
                    <a:pt x="4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81" name="Freeform 1057"/>
            <p:cNvSpPr>
              <a:spLocks/>
            </p:cNvSpPr>
            <p:nvPr/>
          </p:nvSpPr>
          <p:spPr bwMode="auto">
            <a:xfrm>
              <a:off x="2493" y="926"/>
              <a:ext cx="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4" y="19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82" name="Freeform 1058"/>
            <p:cNvSpPr>
              <a:spLocks/>
            </p:cNvSpPr>
            <p:nvPr/>
          </p:nvSpPr>
          <p:spPr bwMode="auto">
            <a:xfrm>
              <a:off x="2543" y="1091"/>
              <a:ext cx="88" cy="4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69" y="4"/>
                </a:cxn>
                <a:cxn ang="0">
                  <a:pos x="46" y="4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88" h="4">
                  <a:moveTo>
                    <a:pt x="88" y="4"/>
                  </a:moveTo>
                  <a:lnTo>
                    <a:pt x="69" y="4"/>
                  </a:lnTo>
                  <a:lnTo>
                    <a:pt x="46" y="4"/>
                  </a:lnTo>
                  <a:lnTo>
                    <a:pt x="19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83" name="Freeform 1059"/>
            <p:cNvSpPr>
              <a:spLocks/>
            </p:cNvSpPr>
            <p:nvPr/>
          </p:nvSpPr>
          <p:spPr bwMode="auto">
            <a:xfrm>
              <a:off x="2543" y="1091"/>
              <a:ext cx="88" cy="4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8" y="4"/>
                </a:cxn>
                <a:cxn ang="0">
                  <a:pos x="42" y="4"/>
                </a:cxn>
                <a:cxn ang="0">
                  <a:pos x="23" y="4"/>
                </a:cxn>
                <a:cxn ang="0">
                  <a:pos x="0" y="0"/>
                </a:cxn>
              </a:cxnLst>
              <a:rect l="0" t="0" r="r" b="b"/>
              <a:pathLst>
                <a:path w="88" h="4">
                  <a:moveTo>
                    <a:pt x="88" y="4"/>
                  </a:moveTo>
                  <a:lnTo>
                    <a:pt x="88" y="4"/>
                  </a:lnTo>
                  <a:lnTo>
                    <a:pt x="42" y="4"/>
                  </a:lnTo>
                  <a:lnTo>
                    <a:pt x="2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84" name="Freeform 1060"/>
            <p:cNvSpPr>
              <a:spLocks/>
            </p:cNvSpPr>
            <p:nvPr/>
          </p:nvSpPr>
          <p:spPr bwMode="auto">
            <a:xfrm>
              <a:off x="2550" y="1107"/>
              <a:ext cx="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39" y="0"/>
                </a:cxn>
                <a:cxn ang="0">
                  <a:pos x="73" y="0"/>
                </a:cxn>
                <a:cxn ang="0">
                  <a:pos x="81" y="0"/>
                </a:cxn>
              </a:cxnLst>
              <a:rect l="0" t="0" r="r" b="b"/>
              <a:pathLst>
                <a:path w="81">
                  <a:moveTo>
                    <a:pt x="0" y="0"/>
                  </a:moveTo>
                  <a:lnTo>
                    <a:pt x="16" y="0"/>
                  </a:lnTo>
                  <a:lnTo>
                    <a:pt x="39" y="0"/>
                  </a:lnTo>
                  <a:lnTo>
                    <a:pt x="73" y="0"/>
                  </a:lnTo>
                  <a:lnTo>
                    <a:pt x="8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85" name="Freeform 1061"/>
            <p:cNvSpPr>
              <a:spLocks/>
            </p:cNvSpPr>
            <p:nvPr/>
          </p:nvSpPr>
          <p:spPr bwMode="auto">
            <a:xfrm>
              <a:off x="2550" y="1107"/>
              <a:ext cx="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58" y="0"/>
                </a:cxn>
                <a:cxn ang="0">
                  <a:pos x="70" y="0"/>
                </a:cxn>
                <a:cxn ang="0">
                  <a:pos x="81" y="0"/>
                </a:cxn>
              </a:cxnLst>
              <a:rect l="0" t="0" r="r" b="b"/>
              <a:pathLst>
                <a:path w="8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86" name="Freeform 1062"/>
            <p:cNvSpPr>
              <a:spLocks/>
            </p:cNvSpPr>
            <p:nvPr/>
          </p:nvSpPr>
          <p:spPr bwMode="auto">
            <a:xfrm>
              <a:off x="2520" y="1257"/>
              <a:ext cx="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4" y="34"/>
                </a:cxn>
                <a:cxn ang="0">
                  <a:pos x="4" y="50"/>
                </a:cxn>
              </a:cxnLst>
              <a:rect l="0" t="0" r="r" b="b"/>
              <a:pathLst>
                <a:path w="4" h="50">
                  <a:moveTo>
                    <a:pt x="0" y="0"/>
                  </a:moveTo>
                  <a:lnTo>
                    <a:pt x="0" y="11"/>
                  </a:lnTo>
                  <a:lnTo>
                    <a:pt x="4" y="34"/>
                  </a:lnTo>
                  <a:lnTo>
                    <a:pt x="4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87" name="Freeform 1063"/>
            <p:cNvSpPr>
              <a:spLocks/>
            </p:cNvSpPr>
            <p:nvPr/>
          </p:nvSpPr>
          <p:spPr bwMode="auto">
            <a:xfrm>
              <a:off x="2520" y="1257"/>
              <a:ext cx="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4" y="34"/>
                </a:cxn>
                <a:cxn ang="0">
                  <a:pos x="4" y="50"/>
                </a:cxn>
              </a:cxnLst>
              <a:rect l="0" t="0" r="r" b="b"/>
              <a:pathLst>
                <a:path w="4" h="50">
                  <a:moveTo>
                    <a:pt x="0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4" y="34"/>
                  </a:lnTo>
                  <a:lnTo>
                    <a:pt x="4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88" name="Freeform 1064"/>
            <p:cNvSpPr>
              <a:spLocks/>
            </p:cNvSpPr>
            <p:nvPr/>
          </p:nvSpPr>
          <p:spPr bwMode="auto">
            <a:xfrm>
              <a:off x="2328" y="1322"/>
              <a:ext cx="45" cy="2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4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6" y="4"/>
                </a:cxn>
                <a:cxn ang="0">
                  <a:pos x="46" y="4"/>
                </a:cxn>
                <a:cxn ang="0">
                  <a:pos x="46" y="4"/>
                </a:cxn>
                <a:cxn ang="0">
                  <a:pos x="46" y="27"/>
                </a:cxn>
                <a:cxn ang="0">
                  <a:pos x="46" y="27"/>
                </a:cxn>
              </a:cxnLst>
              <a:rect l="0" t="0" r="r" b="b"/>
              <a:pathLst>
                <a:path w="46" h="27">
                  <a:moveTo>
                    <a:pt x="0" y="4"/>
                  </a:moveTo>
                  <a:lnTo>
                    <a:pt x="7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27"/>
                  </a:lnTo>
                  <a:lnTo>
                    <a:pt x="46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89" name="Freeform 1065"/>
            <p:cNvSpPr>
              <a:spLocks/>
            </p:cNvSpPr>
            <p:nvPr/>
          </p:nvSpPr>
          <p:spPr bwMode="auto">
            <a:xfrm>
              <a:off x="2328" y="1322"/>
              <a:ext cx="45" cy="2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6" y="23"/>
                </a:cxn>
              </a:cxnLst>
              <a:rect l="0" t="0" r="r" b="b"/>
              <a:pathLst>
                <a:path w="46" h="23">
                  <a:moveTo>
                    <a:pt x="0" y="4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46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90" name="Freeform 1066"/>
            <p:cNvSpPr>
              <a:spLocks/>
            </p:cNvSpPr>
            <p:nvPr/>
          </p:nvSpPr>
          <p:spPr bwMode="auto">
            <a:xfrm>
              <a:off x="2324" y="1280"/>
              <a:ext cx="53" cy="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0" y="4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0" y="4"/>
                </a:cxn>
                <a:cxn ang="0">
                  <a:pos x="46" y="4"/>
                </a:cxn>
                <a:cxn ang="0">
                  <a:pos x="46" y="4"/>
                </a:cxn>
                <a:cxn ang="0">
                  <a:pos x="42" y="7"/>
                </a:cxn>
                <a:cxn ang="0">
                  <a:pos x="42" y="19"/>
                </a:cxn>
                <a:cxn ang="0">
                  <a:pos x="46" y="27"/>
                </a:cxn>
                <a:cxn ang="0">
                  <a:pos x="50" y="31"/>
                </a:cxn>
                <a:cxn ang="0">
                  <a:pos x="50" y="31"/>
                </a:cxn>
                <a:cxn ang="0">
                  <a:pos x="38" y="31"/>
                </a:cxn>
                <a:cxn ang="0">
                  <a:pos x="7" y="38"/>
                </a:cxn>
                <a:cxn ang="0">
                  <a:pos x="0" y="38"/>
                </a:cxn>
              </a:cxnLst>
              <a:rect l="0" t="0" r="r" b="b"/>
              <a:pathLst>
                <a:path w="53" h="38">
                  <a:moveTo>
                    <a:pt x="46" y="0"/>
                  </a:moveTo>
                  <a:lnTo>
                    <a:pt x="50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2" y="7"/>
                  </a:lnTo>
                  <a:lnTo>
                    <a:pt x="42" y="19"/>
                  </a:lnTo>
                  <a:lnTo>
                    <a:pt x="46" y="27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38" y="31"/>
                  </a:lnTo>
                  <a:lnTo>
                    <a:pt x="7" y="38"/>
                  </a:lnTo>
                  <a:lnTo>
                    <a:pt x="0" y="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91" name="Freeform 1067"/>
            <p:cNvSpPr>
              <a:spLocks/>
            </p:cNvSpPr>
            <p:nvPr/>
          </p:nvSpPr>
          <p:spPr bwMode="auto">
            <a:xfrm>
              <a:off x="2324" y="1280"/>
              <a:ext cx="53" cy="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3" y="4"/>
                </a:cxn>
                <a:cxn ang="0">
                  <a:pos x="50" y="4"/>
                </a:cxn>
                <a:cxn ang="0">
                  <a:pos x="46" y="0"/>
                </a:cxn>
                <a:cxn ang="0">
                  <a:pos x="46" y="4"/>
                </a:cxn>
                <a:cxn ang="0">
                  <a:pos x="46" y="4"/>
                </a:cxn>
                <a:cxn ang="0">
                  <a:pos x="42" y="7"/>
                </a:cxn>
                <a:cxn ang="0">
                  <a:pos x="42" y="11"/>
                </a:cxn>
                <a:cxn ang="0">
                  <a:pos x="42" y="15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42" y="23"/>
                </a:cxn>
                <a:cxn ang="0">
                  <a:pos x="46" y="27"/>
                </a:cxn>
                <a:cxn ang="0">
                  <a:pos x="50" y="31"/>
                </a:cxn>
                <a:cxn ang="0">
                  <a:pos x="34" y="34"/>
                </a:cxn>
                <a:cxn ang="0">
                  <a:pos x="23" y="34"/>
                </a:cxn>
                <a:cxn ang="0">
                  <a:pos x="11" y="38"/>
                </a:cxn>
                <a:cxn ang="0">
                  <a:pos x="7" y="38"/>
                </a:cxn>
                <a:cxn ang="0">
                  <a:pos x="0" y="38"/>
                </a:cxn>
              </a:cxnLst>
              <a:rect l="0" t="0" r="r" b="b"/>
              <a:pathLst>
                <a:path w="53" h="38">
                  <a:moveTo>
                    <a:pt x="46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3" y="4"/>
                  </a:lnTo>
                  <a:lnTo>
                    <a:pt x="50" y="4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2" y="7"/>
                  </a:lnTo>
                  <a:lnTo>
                    <a:pt x="42" y="11"/>
                  </a:lnTo>
                  <a:lnTo>
                    <a:pt x="42" y="15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6" y="27"/>
                  </a:lnTo>
                  <a:lnTo>
                    <a:pt x="50" y="31"/>
                  </a:lnTo>
                  <a:lnTo>
                    <a:pt x="34" y="34"/>
                  </a:lnTo>
                  <a:lnTo>
                    <a:pt x="23" y="34"/>
                  </a:lnTo>
                  <a:lnTo>
                    <a:pt x="11" y="38"/>
                  </a:lnTo>
                  <a:lnTo>
                    <a:pt x="7" y="38"/>
                  </a:lnTo>
                  <a:lnTo>
                    <a:pt x="0" y="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92" name="Freeform 1068"/>
            <p:cNvSpPr>
              <a:spLocks/>
            </p:cNvSpPr>
            <p:nvPr/>
          </p:nvSpPr>
          <p:spPr bwMode="auto">
            <a:xfrm>
              <a:off x="2243" y="1084"/>
              <a:ext cx="142" cy="150"/>
            </a:xfrm>
            <a:custGeom>
              <a:avLst/>
              <a:gdLst/>
              <a:ahLst/>
              <a:cxnLst>
                <a:cxn ang="0">
                  <a:pos x="11" y="150"/>
                </a:cxn>
                <a:cxn ang="0">
                  <a:pos x="11" y="130"/>
                </a:cxn>
                <a:cxn ang="0">
                  <a:pos x="0" y="54"/>
                </a:cxn>
                <a:cxn ang="0">
                  <a:pos x="0" y="19"/>
                </a:cxn>
                <a:cxn ang="0">
                  <a:pos x="23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61" y="0"/>
                </a:cxn>
                <a:cxn ang="0">
                  <a:pos x="88" y="0"/>
                </a:cxn>
                <a:cxn ang="0">
                  <a:pos x="115" y="0"/>
                </a:cxn>
                <a:cxn ang="0">
                  <a:pos x="127" y="0"/>
                </a:cxn>
                <a:cxn ang="0">
                  <a:pos x="127" y="0"/>
                </a:cxn>
                <a:cxn ang="0">
                  <a:pos x="127" y="38"/>
                </a:cxn>
                <a:cxn ang="0">
                  <a:pos x="127" y="38"/>
                </a:cxn>
                <a:cxn ang="0">
                  <a:pos x="142" y="42"/>
                </a:cxn>
                <a:cxn ang="0">
                  <a:pos x="142" y="42"/>
                </a:cxn>
              </a:cxnLst>
              <a:rect l="0" t="0" r="r" b="b"/>
              <a:pathLst>
                <a:path w="142" h="150">
                  <a:moveTo>
                    <a:pt x="11" y="150"/>
                  </a:moveTo>
                  <a:lnTo>
                    <a:pt x="11" y="130"/>
                  </a:lnTo>
                  <a:lnTo>
                    <a:pt x="0" y="54"/>
                  </a:lnTo>
                  <a:lnTo>
                    <a:pt x="0" y="19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88" y="0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42" y="42"/>
                  </a:lnTo>
                  <a:lnTo>
                    <a:pt x="142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93" name="Freeform 1069"/>
            <p:cNvSpPr>
              <a:spLocks/>
            </p:cNvSpPr>
            <p:nvPr/>
          </p:nvSpPr>
          <p:spPr bwMode="auto">
            <a:xfrm>
              <a:off x="2243" y="1084"/>
              <a:ext cx="142" cy="150"/>
            </a:xfrm>
            <a:custGeom>
              <a:avLst/>
              <a:gdLst/>
              <a:ahLst/>
              <a:cxnLst>
                <a:cxn ang="0">
                  <a:pos x="11" y="150"/>
                </a:cxn>
                <a:cxn ang="0">
                  <a:pos x="11" y="150"/>
                </a:cxn>
                <a:cxn ang="0">
                  <a:pos x="11" y="134"/>
                </a:cxn>
                <a:cxn ang="0">
                  <a:pos x="11" y="119"/>
                </a:cxn>
                <a:cxn ang="0">
                  <a:pos x="8" y="92"/>
                </a:cxn>
                <a:cxn ang="0">
                  <a:pos x="4" y="65"/>
                </a:cxn>
                <a:cxn ang="0">
                  <a:pos x="4" y="50"/>
                </a:cxn>
                <a:cxn ang="0">
                  <a:pos x="0" y="34"/>
                </a:cxn>
                <a:cxn ang="0">
                  <a:pos x="0" y="31"/>
                </a:cxn>
                <a:cxn ang="0">
                  <a:pos x="4" y="27"/>
                </a:cxn>
                <a:cxn ang="0">
                  <a:pos x="4" y="23"/>
                </a:cxn>
                <a:cxn ang="0">
                  <a:pos x="4" y="19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1" y="11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19" y="4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65" y="0"/>
                </a:cxn>
                <a:cxn ang="0">
                  <a:pos x="85" y="0"/>
                </a:cxn>
                <a:cxn ang="0">
                  <a:pos x="104" y="0"/>
                </a:cxn>
                <a:cxn ang="0">
                  <a:pos x="127" y="0"/>
                </a:cxn>
                <a:cxn ang="0">
                  <a:pos x="127" y="38"/>
                </a:cxn>
                <a:cxn ang="0">
                  <a:pos x="142" y="42"/>
                </a:cxn>
              </a:cxnLst>
              <a:rect l="0" t="0" r="r" b="b"/>
              <a:pathLst>
                <a:path w="142" h="150">
                  <a:moveTo>
                    <a:pt x="11" y="150"/>
                  </a:moveTo>
                  <a:lnTo>
                    <a:pt x="11" y="150"/>
                  </a:lnTo>
                  <a:lnTo>
                    <a:pt x="11" y="134"/>
                  </a:lnTo>
                  <a:lnTo>
                    <a:pt x="11" y="119"/>
                  </a:lnTo>
                  <a:lnTo>
                    <a:pt x="8" y="92"/>
                  </a:lnTo>
                  <a:lnTo>
                    <a:pt x="4" y="65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65" y="0"/>
                  </a:lnTo>
                  <a:lnTo>
                    <a:pt x="85" y="0"/>
                  </a:lnTo>
                  <a:lnTo>
                    <a:pt x="104" y="0"/>
                  </a:lnTo>
                  <a:lnTo>
                    <a:pt x="127" y="0"/>
                  </a:lnTo>
                  <a:lnTo>
                    <a:pt x="127" y="38"/>
                  </a:lnTo>
                  <a:lnTo>
                    <a:pt x="142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94" name="Freeform 1070"/>
            <p:cNvSpPr>
              <a:spLocks/>
            </p:cNvSpPr>
            <p:nvPr/>
          </p:nvSpPr>
          <p:spPr bwMode="auto">
            <a:xfrm>
              <a:off x="2235" y="1076"/>
              <a:ext cx="8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8" y="12"/>
                </a:cxn>
                <a:cxn ang="0">
                  <a:pos x="8" y="46"/>
                </a:cxn>
                <a:cxn ang="0">
                  <a:pos x="4" y="135"/>
                </a:cxn>
                <a:cxn ang="0">
                  <a:pos x="4" y="142"/>
                </a:cxn>
              </a:cxnLst>
              <a:rect l="0" t="0" r="r" b="b"/>
              <a:pathLst>
                <a:path w="8" h="142">
                  <a:moveTo>
                    <a:pt x="0" y="0"/>
                  </a:moveTo>
                  <a:lnTo>
                    <a:pt x="0" y="4"/>
                  </a:lnTo>
                  <a:lnTo>
                    <a:pt x="8" y="12"/>
                  </a:lnTo>
                  <a:lnTo>
                    <a:pt x="8" y="46"/>
                  </a:lnTo>
                  <a:lnTo>
                    <a:pt x="4" y="135"/>
                  </a:lnTo>
                  <a:lnTo>
                    <a:pt x="4" y="1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95" name="Freeform 1071"/>
            <p:cNvSpPr>
              <a:spLocks/>
            </p:cNvSpPr>
            <p:nvPr/>
          </p:nvSpPr>
          <p:spPr bwMode="auto">
            <a:xfrm>
              <a:off x="2235" y="1076"/>
              <a:ext cx="8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4" y="46"/>
                </a:cxn>
                <a:cxn ang="0">
                  <a:pos x="4" y="77"/>
                </a:cxn>
                <a:cxn ang="0">
                  <a:pos x="4" y="108"/>
                </a:cxn>
                <a:cxn ang="0">
                  <a:pos x="4" y="138"/>
                </a:cxn>
              </a:cxnLst>
              <a:rect l="0" t="0" r="r" b="b"/>
              <a:pathLst>
                <a:path w="8" h="1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46"/>
                  </a:lnTo>
                  <a:lnTo>
                    <a:pt x="4" y="77"/>
                  </a:lnTo>
                  <a:lnTo>
                    <a:pt x="4" y="108"/>
                  </a:lnTo>
                  <a:lnTo>
                    <a:pt x="4" y="1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96" name="Freeform 1072"/>
            <p:cNvSpPr>
              <a:spLocks/>
            </p:cNvSpPr>
            <p:nvPr/>
          </p:nvSpPr>
          <p:spPr bwMode="auto">
            <a:xfrm>
              <a:off x="2520" y="1311"/>
              <a:ext cx="4" cy="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4" h="15">
                  <a:moveTo>
                    <a:pt x="4" y="0"/>
                  </a:moveTo>
                  <a:lnTo>
                    <a:pt x="4" y="0"/>
                  </a:lnTo>
                  <a:lnTo>
                    <a:pt x="0" y="15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97" name="Freeform 1073"/>
            <p:cNvSpPr>
              <a:spLocks/>
            </p:cNvSpPr>
            <p:nvPr/>
          </p:nvSpPr>
          <p:spPr bwMode="auto">
            <a:xfrm>
              <a:off x="2520" y="1311"/>
              <a:ext cx="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98" name="Freeform 1074"/>
            <p:cNvSpPr>
              <a:spLocks/>
            </p:cNvSpPr>
            <p:nvPr/>
          </p:nvSpPr>
          <p:spPr bwMode="auto">
            <a:xfrm>
              <a:off x="2497" y="968"/>
              <a:ext cx="73" cy="354"/>
            </a:xfrm>
            <a:custGeom>
              <a:avLst/>
              <a:gdLst/>
              <a:ahLst/>
              <a:cxnLst>
                <a:cxn ang="0">
                  <a:pos x="61" y="339"/>
                </a:cxn>
                <a:cxn ang="0">
                  <a:pos x="53" y="354"/>
                </a:cxn>
                <a:cxn ang="0">
                  <a:pos x="53" y="354"/>
                </a:cxn>
                <a:cxn ang="0">
                  <a:pos x="61" y="339"/>
                </a:cxn>
                <a:cxn ang="0">
                  <a:pos x="73" y="323"/>
                </a:cxn>
                <a:cxn ang="0">
                  <a:pos x="61" y="289"/>
                </a:cxn>
                <a:cxn ang="0">
                  <a:pos x="50" y="285"/>
                </a:cxn>
                <a:cxn ang="0">
                  <a:pos x="46" y="277"/>
                </a:cxn>
                <a:cxn ang="0">
                  <a:pos x="46" y="273"/>
                </a:cxn>
                <a:cxn ang="0">
                  <a:pos x="53" y="269"/>
                </a:cxn>
                <a:cxn ang="0">
                  <a:pos x="57" y="254"/>
                </a:cxn>
                <a:cxn ang="0">
                  <a:pos x="30" y="239"/>
                </a:cxn>
                <a:cxn ang="0">
                  <a:pos x="53" y="231"/>
                </a:cxn>
                <a:cxn ang="0">
                  <a:pos x="73" y="200"/>
                </a:cxn>
                <a:cxn ang="0">
                  <a:pos x="50" y="185"/>
                </a:cxn>
                <a:cxn ang="0">
                  <a:pos x="57" y="181"/>
                </a:cxn>
                <a:cxn ang="0">
                  <a:pos x="73" y="154"/>
                </a:cxn>
                <a:cxn ang="0">
                  <a:pos x="53" y="139"/>
                </a:cxn>
                <a:cxn ang="0">
                  <a:pos x="46" y="123"/>
                </a:cxn>
                <a:cxn ang="0">
                  <a:pos x="53" y="116"/>
                </a:cxn>
                <a:cxn ang="0">
                  <a:pos x="65" y="85"/>
                </a:cxn>
                <a:cxn ang="0">
                  <a:pos x="30" y="70"/>
                </a:cxn>
                <a:cxn ang="0">
                  <a:pos x="38" y="70"/>
                </a:cxn>
                <a:cxn ang="0">
                  <a:pos x="38" y="54"/>
                </a:cxn>
                <a:cxn ang="0">
                  <a:pos x="27" y="50"/>
                </a:cxn>
                <a:cxn ang="0">
                  <a:pos x="23" y="50"/>
                </a:cxn>
                <a:cxn ang="0">
                  <a:pos x="34" y="43"/>
                </a:cxn>
                <a:cxn ang="0">
                  <a:pos x="30" y="27"/>
                </a:cxn>
                <a:cxn ang="0">
                  <a:pos x="19" y="12"/>
                </a:cxn>
                <a:cxn ang="0">
                  <a:pos x="1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4"/>
                </a:cxn>
                <a:cxn ang="0">
                  <a:pos x="30" y="0"/>
                </a:cxn>
              </a:cxnLst>
              <a:rect l="0" t="0" r="r" b="b"/>
              <a:pathLst>
                <a:path w="73" h="354">
                  <a:moveTo>
                    <a:pt x="61" y="339"/>
                  </a:moveTo>
                  <a:lnTo>
                    <a:pt x="61" y="339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61" y="339"/>
                  </a:lnTo>
                  <a:lnTo>
                    <a:pt x="61" y="339"/>
                  </a:lnTo>
                  <a:lnTo>
                    <a:pt x="69" y="335"/>
                  </a:lnTo>
                  <a:lnTo>
                    <a:pt x="73" y="323"/>
                  </a:lnTo>
                  <a:lnTo>
                    <a:pt x="73" y="300"/>
                  </a:lnTo>
                  <a:lnTo>
                    <a:pt x="61" y="289"/>
                  </a:lnTo>
                  <a:lnTo>
                    <a:pt x="50" y="285"/>
                  </a:lnTo>
                  <a:lnTo>
                    <a:pt x="50" y="285"/>
                  </a:lnTo>
                  <a:lnTo>
                    <a:pt x="50" y="281"/>
                  </a:lnTo>
                  <a:lnTo>
                    <a:pt x="46" y="277"/>
                  </a:lnTo>
                  <a:lnTo>
                    <a:pt x="46" y="273"/>
                  </a:lnTo>
                  <a:lnTo>
                    <a:pt x="46" y="273"/>
                  </a:lnTo>
                  <a:lnTo>
                    <a:pt x="53" y="269"/>
                  </a:lnTo>
                  <a:lnTo>
                    <a:pt x="53" y="269"/>
                  </a:lnTo>
                  <a:lnTo>
                    <a:pt x="57" y="262"/>
                  </a:lnTo>
                  <a:lnTo>
                    <a:pt x="57" y="254"/>
                  </a:lnTo>
                  <a:lnTo>
                    <a:pt x="34" y="243"/>
                  </a:lnTo>
                  <a:lnTo>
                    <a:pt x="30" y="239"/>
                  </a:lnTo>
                  <a:lnTo>
                    <a:pt x="30" y="239"/>
                  </a:lnTo>
                  <a:lnTo>
                    <a:pt x="53" y="231"/>
                  </a:lnTo>
                  <a:lnTo>
                    <a:pt x="73" y="223"/>
                  </a:lnTo>
                  <a:lnTo>
                    <a:pt x="73" y="200"/>
                  </a:lnTo>
                  <a:lnTo>
                    <a:pt x="57" y="185"/>
                  </a:lnTo>
                  <a:lnTo>
                    <a:pt x="50" y="185"/>
                  </a:lnTo>
                  <a:lnTo>
                    <a:pt x="50" y="185"/>
                  </a:lnTo>
                  <a:lnTo>
                    <a:pt x="57" y="181"/>
                  </a:lnTo>
                  <a:lnTo>
                    <a:pt x="73" y="170"/>
                  </a:lnTo>
                  <a:lnTo>
                    <a:pt x="73" y="154"/>
                  </a:lnTo>
                  <a:lnTo>
                    <a:pt x="61" y="143"/>
                  </a:lnTo>
                  <a:lnTo>
                    <a:pt x="53" y="139"/>
                  </a:lnTo>
                  <a:lnTo>
                    <a:pt x="53" y="139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53" y="116"/>
                  </a:lnTo>
                  <a:lnTo>
                    <a:pt x="65" y="104"/>
                  </a:lnTo>
                  <a:lnTo>
                    <a:pt x="65" y="85"/>
                  </a:lnTo>
                  <a:lnTo>
                    <a:pt x="42" y="70"/>
                  </a:lnTo>
                  <a:lnTo>
                    <a:pt x="30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4" y="50"/>
                  </a:lnTo>
                  <a:lnTo>
                    <a:pt x="27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30" y="47"/>
                  </a:lnTo>
                  <a:lnTo>
                    <a:pt x="34" y="43"/>
                  </a:lnTo>
                  <a:lnTo>
                    <a:pt x="34" y="31"/>
                  </a:lnTo>
                  <a:lnTo>
                    <a:pt x="30" y="27"/>
                  </a:lnTo>
                  <a:lnTo>
                    <a:pt x="30" y="2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1" y="12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1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499" name="Freeform 1075"/>
            <p:cNvSpPr>
              <a:spLocks/>
            </p:cNvSpPr>
            <p:nvPr/>
          </p:nvSpPr>
          <p:spPr bwMode="auto">
            <a:xfrm>
              <a:off x="2497" y="968"/>
              <a:ext cx="73" cy="354"/>
            </a:xfrm>
            <a:custGeom>
              <a:avLst/>
              <a:gdLst/>
              <a:ahLst/>
              <a:cxnLst>
                <a:cxn ang="0">
                  <a:pos x="57" y="343"/>
                </a:cxn>
                <a:cxn ang="0">
                  <a:pos x="53" y="354"/>
                </a:cxn>
                <a:cxn ang="0">
                  <a:pos x="53" y="354"/>
                </a:cxn>
                <a:cxn ang="0">
                  <a:pos x="57" y="346"/>
                </a:cxn>
                <a:cxn ang="0">
                  <a:pos x="61" y="339"/>
                </a:cxn>
                <a:cxn ang="0">
                  <a:pos x="69" y="335"/>
                </a:cxn>
                <a:cxn ang="0">
                  <a:pos x="73" y="323"/>
                </a:cxn>
                <a:cxn ang="0">
                  <a:pos x="73" y="312"/>
                </a:cxn>
                <a:cxn ang="0">
                  <a:pos x="69" y="296"/>
                </a:cxn>
                <a:cxn ang="0">
                  <a:pos x="57" y="289"/>
                </a:cxn>
                <a:cxn ang="0">
                  <a:pos x="46" y="281"/>
                </a:cxn>
                <a:cxn ang="0">
                  <a:pos x="50" y="273"/>
                </a:cxn>
                <a:cxn ang="0">
                  <a:pos x="57" y="266"/>
                </a:cxn>
                <a:cxn ang="0">
                  <a:pos x="57" y="258"/>
                </a:cxn>
                <a:cxn ang="0">
                  <a:pos x="53" y="254"/>
                </a:cxn>
                <a:cxn ang="0">
                  <a:pos x="42" y="246"/>
                </a:cxn>
                <a:cxn ang="0">
                  <a:pos x="42" y="235"/>
                </a:cxn>
                <a:cxn ang="0">
                  <a:pos x="57" y="231"/>
                </a:cxn>
                <a:cxn ang="0">
                  <a:pos x="65" y="223"/>
                </a:cxn>
                <a:cxn ang="0">
                  <a:pos x="69" y="216"/>
                </a:cxn>
                <a:cxn ang="0">
                  <a:pos x="69" y="204"/>
                </a:cxn>
                <a:cxn ang="0">
                  <a:pos x="65" y="193"/>
                </a:cxn>
                <a:cxn ang="0">
                  <a:pos x="53" y="185"/>
                </a:cxn>
                <a:cxn ang="0">
                  <a:pos x="57" y="181"/>
                </a:cxn>
                <a:cxn ang="0">
                  <a:pos x="65" y="173"/>
                </a:cxn>
                <a:cxn ang="0">
                  <a:pos x="69" y="170"/>
                </a:cxn>
                <a:cxn ang="0">
                  <a:pos x="69" y="158"/>
                </a:cxn>
                <a:cxn ang="0">
                  <a:pos x="65" y="150"/>
                </a:cxn>
                <a:cxn ang="0">
                  <a:pos x="53" y="139"/>
                </a:cxn>
                <a:cxn ang="0">
                  <a:pos x="53" y="116"/>
                </a:cxn>
                <a:cxn ang="0">
                  <a:pos x="61" y="104"/>
                </a:cxn>
                <a:cxn ang="0">
                  <a:pos x="65" y="93"/>
                </a:cxn>
                <a:cxn ang="0">
                  <a:pos x="61" y="85"/>
                </a:cxn>
                <a:cxn ang="0">
                  <a:pos x="57" y="77"/>
                </a:cxn>
                <a:cxn ang="0">
                  <a:pos x="46" y="73"/>
                </a:cxn>
                <a:cxn ang="0">
                  <a:pos x="30" y="70"/>
                </a:cxn>
                <a:cxn ang="0">
                  <a:pos x="30" y="50"/>
                </a:cxn>
                <a:cxn ang="0">
                  <a:pos x="23" y="47"/>
                </a:cxn>
                <a:cxn ang="0">
                  <a:pos x="34" y="43"/>
                </a:cxn>
                <a:cxn ang="0">
                  <a:pos x="34" y="35"/>
                </a:cxn>
                <a:cxn ang="0">
                  <a:pos x="30" y="27"/>
                </a:cxn>
                <a:cxn ang="0">
                  <a:pos x="15" y="12"/>
                </a:cxn>
                <a:cxn ang="0">
                  <a:pos x="0" y="4"/>
                </a:cxn>
                <a:cxn ang="0">
                  <a:pos x="19" y="4"/>
                </a:cxn>
              </a:cxnLst>
              <a:rect l="0" t="0" r="r" b="b"/>
              <a:pathLst>
                <a:path w="73" h="354">
                  <a:moveTo>
                    <a:pt x="61" y="339"/>
                  </a:moveTo>
                  <a:lnTo>
                    <a:pt x="61" y="339"/>
                  </a:lnTo>
                  <a:lnTo>
                    <a:pt x="57" y="343"/>
                  </a:lnTo>
                  <a:lnTo>
                    <a:pt x="57" y="350"/>
                  </a:lnTo>
                  <a:lnTo>
                    <a:pt x="53" y="350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53" y="350"/>
                  </a:lnTo>
                  <a:lnTo>
                    <a:pt x="53" y="350"/>
                  </a:lnTo>
                  <a:lnTo>
                    <a:pt x="57" y="346"/>
                  </a:lnTo>
                  <a:lnTo>
                    <a:pt x="61" y="339"/>
                  </a:lnTo>
                  <a:lnTo>
                    <a:pt x="61" y="339"/>
                  </a:lnTo>
                  <a:lnTo>
                    <a:pt x="61" y="339"/>
                  </a:lnTo>
                  <a:lnTo>
                    <a:pt x="65" y="335"/>
                  </a:lnTo>
                  <a:lnTo>
                    <a:pt x="65" y="335"/>
                  </a:lnTo>
                  <a:lnTo>
                    <a:pt x="69" y="335"/>
                  </a:lnTo>
                  <a:lnTo>
                    <a:pt x="69" y="331"/>
                  </a:lnTo>
                  <a:lnTo>
                    <a:pt x="73" y="327"/>
                  </a:lnTo>
                  <a:lnTo>
                    <a:pt x="73" y="323"/>
                  </a:lnTo>
                  <a:lnTo>
                    <a:pt x="73" y="319"/>
                  </a:lnTo>
                  <a:lnTo>
                    <a:pt x="73" y="316"/>
                  </a:lnTo>
                  <a:lnTo>
                    <a:pt x="73" y="312"/>
                  </a:lnTo>
                  <a:lnTo>
                    <a:pt x="73" y="308"/>
                  </a:lnTo>
                  <a:lnTo>
                    <a:pt x="73" y="300"/>
                  </a:lnTo>
                  <a:lnTo>
                    <a:pt x="69" y="296"/>
                  </a:lnTo>
                  <a:lnTo>
                    <a:pt x="65" y="293"/>
                  </a:lnTo>
                  <a:lnTo>
                    <a:pt x="61" y="293"/>
                  </a:lnTo>
                  <a:lnTo>
                    <a:pt x="57" y="289"/>
                  </a:lnTo>
                  <a:lnTo>
                    <a:pt x="53" y="285"/>
                  </a:lnTo>
                  <a:lnTo>
                    <a:pt x="50" y="285"/>
                  </a:lnTo>
                  <a:lnTo>
                    <a:pt x="46" y="281"/>
                  </a:lnTo>
                  <a:lnTo>
                    <a:pt x="46" y="281"/>
                  </a:lnTo>
                  <a:lnTo>
                    <a:pt x="46" y="273"/>
                  </a:lnTo>
                  <a:lnTo>
                    <a:pt x="50" y="273"/>
                  </a:lnTo>
                  <a:lnTo>
                    <a:pt x="53" y="269"/>
                  </a:lnTo>
                  <a:lnTo>
                    <a:pt x="53" y="269"/>
                  </a:lnTo>
                  <a:lnTo>
                    <a:pt x="57" y="266"/>
                  </a:lnTo>
                  <a:lnTo>
                    <a:pt x="57" y="266"/>
                  </a:lnTo>
                  <a:lnTo>
                    <a:pt x="57" y="262"/>
                  </a:lnTo>
                  <a:lnTo>
                    <a:pt x="57" y="258"/>
                  </a:lnTo>
                  <a:lnTo>
                    <a:pt x="57" y="258"/>
                  </a:lnTo>
                  <a:lnTo>
                    <a:pt x="57" y="254"/>
                  </a:lnTo>
                  <a:lnTo>
                    <a:pt x="53" y="254"/>
                  </a:lnTo>
                  <a:lnTo>
                    <a:pt x="53" y="250"/>
                  </a:lnTo>
                  <a:lnTo>
                    <a:pt x="50" y="246"/>
                  </a:lnTo>
                  <a:lnTo>
                    <a:pt x="42" y="246"/>
                  </a:lnTo>
                  <a:lnTo>
                    <a:pt x="38" y="243"/>
                  </a:lnTo>
                  <a:lnTo>
                    <a:pt x="30" y="239"/>
                  </a:lnTo>
                  <a:lnTo>
                    <a:pt x="42" y="235"/>
                  </a:lnTo>
                  <a:lnTo>
                    <a:pt x="50" y="231"/>
                  </a:lnTo>
                  <a:lnTo>
                    <a:pt x="53" y="231"/>
                  </a:lnTo>
                  <a:lnTo>
                    <a:pt x="57" y="231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5" y="223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9" y="216"/>
                  </a:lnTo>
                  <a:lnTo>
                    <a:pt x="69" y="212"/>
                  </a:lnTo>
                  <a:lnTo>
                    <a:pt x="73" y="208"/>
                  </a:lnTo>
                  <a:lnTo>
                    <a:pt x="69" y="204"/>
                  </a:lnTo>
                  <a:lnTo>
                    <a:pt x="69" y="200"/>
                  </a:lnTo>
                  <a:lnTo>
                    <a:pt x="69" y="196"/>
                  </a:lnTo>
                  <a:lnTo>
                    <a:pt x="65" y="193"/>
                  </a:lnTo>
                  <a:lnTo>
                    <a:pt x="61" y="189"/>
                  </a:lnTo>
                  <a:lnTo>
                    <a:pt x="57" y="185"/>
                  </a:lnTo>
                  <a:lnTo>
                    <a:pt x="53" y="185"/>
                  </a:lnTo>
                  <a:lnTo>
                    <a:pt x="50" y="181"/>
                  </a:lnTo>
                  <a:lnTo>
                    <a:pt x="53" y="181"/>
                  </a:lnTo>
                  <a:lnTo>
                    <a:pt x="57" y="181"/>
                  </a:lnTo>
                  <a:lnTo>
                    <a:pt x="61" y="177"/>
                  </a:lnTo>
                  <a:lnTo>
                    <a:pt x="65" y="177"/>
                  </a:lnTo>
                  <a:lnTo>
                    <a:pt x="65" y="173"/>
                  </a:lnTo>
                  <a:lnTo>
                    <a:pt x="69" y="173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69" y="166"/>
                  </a:lnTo>
                  <a:lnTo>
                    <a:pt x="73" y="162"/>
                  </a:lnTo>
                  <a:lnTo>
                    <a:pt x="69" y="158"/>
                  </a:lnTo>
                  <a:lnTo>
                    <a:pt x="69" y="154"/>
                  </a:lnTo>
                  <a:lnTo>
                    <a:pt x="69" y="150"/>
                  </a:lnTo>
                  <a:lnTo>
                    <a:pt x="65" y="150"/>
                  </a:lnTo>
                  <a:lnTo>
                    <a:pt x="65" y="147"/>
                  </a:lnTo>
                  <a:lnTo>
                    <a:pt x="61" y="143"/>
                  </a:lnTo>
                  <a:lnTo>
                    <a:pt x="53" y="139"/>
                  </a:lnTo>
                  <a:lnTo>
                    <a:pt x="46" y="123"/>
                  </a:lnTo>
                  <a:lnTo>
                    <a:pt x="50" y="120"/>
                  </a:lnTo>
                  <a:lnTo>
                    <a:pt x="53" y="116"/>
                  </a:lnTo>
                  <a:lnTo>
                    <a:pt x="57" y="112"/>
                  </a:lnTo>
                  <a:lnTo>
                    <a:pt x="61" y="108"/>
                  </a:lnTo>
                  <a:lnTo>
                    <a:pt x="61" y="104"/>
                  </a:lnTo>
                  <a:lnTo>
                    <a:pt x="65" y="100"/>
                  </a:lnTo>
                  <a:lnTo>
                    <a:pt x="65" y="97"/>
                  </a:lnTo>
                  <a:lnTo>
                    <a:pt x="65" y="93"/>
                  </a:lnTo>
                  <a:lnTo>
                    <a:pt x="65" y="89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1" y="81"/>
                  </a:lnTo>
                  <a:lnTo>
                    <a:pt x="57" y="77"/>
                  </a:lnTo>
                  <a:lnTo>
                    <a:pt x="57" y="77"/>
                  </a:lnTo>
                  <a:lnTo>
                    <a:pt x="53" y="73"/>
                  </a:lnTo>
                  <a:lnTo>
                    <a:pt x="50" y="73"/>
                  </a:lnTo>
                  <a:lnTo>
                    <a:pt x="46" y="73"/>
                  </a:lnTo>
                  <a:lnTo>
                    <a:pt x="42" y="70"/>
                  </a:lnTo>
                  <a:lnTo>
                    <a:pt x="34" y="70"/>
                  </a:lnTo>
                  <a:lnTo>
                    <a:pt x="30" y="70"/>
                  </a:lnTo>
                  <a:lnTo>
                    <a:pt x="38" y="70"/>
                  </a:lnTo>
                  <a:lnTo>
                    <a:pt x="38" y="54"/>
                  </a:lnTo>
                  <a:lnTo>
                    <a:pt x="30" y="50"/>
                  </a:lnTo>
                  <a:lnTo>
                    <a:pt x="27" y="50"/>
                  </a:lnTo>
                  <a:lnTo>
                    <a:pt x="23" y="50"/>
                  </a:lnTo>
                  <a:lnTo>
                    <a:pt x="23" y="47"/>
                  </a:lnTo>
                  <a:lnTo>
                    <a:pt x="27" y="47"/>
                  </a:lnTo>
                  <a:lnTo>
                    <a:pt x="30" y="43"/>
                  </a:lnTo>
                  <a:lnTo>
                    <a:pt x="34" y="43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5"/>
                  </a:lnTo>
                  <a:lnTo>
                    <a:pt x="34" y="31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24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7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3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00" name="Freeform 1076"/>
            <p:cNvSpPr>
              <a:spLocks/>
            </p:cNvSpPr>
            <p:nvPr/>
          </p:nvSpPr>
          <p:spPr bwMode="auto">
            <a:xfrm>
              <a:off x="2470" y="942"/>
              <a:ext cx="77" cy="36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5" y="7"/>
                </a:cxn>
                <a:cxn ang="0">
                  <a:pos x="0" y="23"/>
                </a:cxn>
                <a:cxn ang="0">
                  <a:pos x="0" y="42"/>
                </a:cxn>
                <a:cxn ang="0">
                  <a:pos x="30" y="57"/>
                </a:cxn>
                <a:cxn ang="0">
                  <a:pos x="34" y="61"/>
                </a:cxn>
                <a:cxn ang="0">
                  <a:pos x="34" y="61"/>
                </a:cxn>
                <a:cxn ang="0">
                  <a:pos x="34" y="84"/>
                </a:cxn>
                <a:cxn ang="0">
                  <a:pos x="34" y="84"/>
                </a:cxn>
                <a:cxn ang="0">
                  <a:pos x="38" y="92"/>
                </a:cxn>
                <a:cxn ang="0">
                  <a:pos x="46" y="96"/>
                </a:cxn>
                <a:cxn ang="0">
                  <a:pos x="46" y="103"/>
                </a:cxn>
                <a:cxn ang="0">
                  <a:pos x="65" y="119"/>
                </a:cxn>
                <a:cxn ang="0">
                  <a:pos x="69" y="123"/>
                </a:cxn>
                <a:cxn ang="0">
                  <a:pos x="69" y="123"/>
                </a:cxn>
                <a:cxn ang="0">
                  <a:pos x="69" y="119"/>
                </a:cxn>
                <a:cxn ang="0">
                  <a:pos x="65" y="115"/>
                </a:cxn>
                <a:cxn ang="0">
                  <a:pos x="65" y="115"/>
                </a:cxn>
                <a:cxn ang="0">
                  <a:pos x="57" y="115"/>
                </a:cxn>
                <a:cxn ang="0">
                  <a:pos x="57" y="115"/>
                </a:cxn>
                <a:cxn ang="0">
                  <a:pos x="57" y="119"/>
                </a:cxn>
                <a:cxn ang="0">
                  <a:pos x="57" y="126"/>
                </a:cxn>
                <a:cxn ang="0">
                  <a:pos x="57" y="130"/>
                </a:cxn>
                <a:cxn ang="0">
                  <a:pos x="50" y="146"/>
                </a:cxn>
                <a:cxn ang="0">
                  <a:pos x="50" y="161"/>
                </a:cxn>
                <a:cxn ang="0">
                  <a:pos x="61" y="180"/>
                </a:cxn>
                <a:cxn ang="0">
                  <a:pos x="73" y="184"/>
                </a:cxn>
                <a:cxn ang="0">
                  <a:pos x="73" y="184"/>
                </a:cxn>
                <a:cxn ang="0">
                  <a:pos x="61" y="199"/>
                </a:cxn>
                <a:cxn ang="0">
                  <a:pos x="61" y="215"/>
                </a:cxn>
                <a:cxn ang="0">
                  <a:pos x="65" y="230"/>
                </a:cxn>
                <a:cxn ang="0">
                  <a:pos x="65" y="230"/>
                </a:cxn>
                <a:cxn ang="0">
                  <a:pos x="61" y="234"/>
                </a:cxn>
                <a:cxn ang="0">
                  <a:pos x="30" y="249"/>
                </a:cxn>
                <a:cxn ang="0">
                  <a:pos x="30" y="253"/>
                </a:cxn>
                <a:cxn ang="0">
                  <a:pos x="30" y="253"/>
                </a:cxn>
                <a:cxn ang="0">
                  <a:pos x="30" y="253"/>
                </a:cxn>
                <a:cxn ang="0">
                  <a:pos x="30" y="272"/>
                </a:cxn>
                <a:cxn ang="0">
                  <a:pos x="50" y="288"/>
                </a:cxn>
                <a:cxn ang="0">
                  <a:pos x="50" y="307"/>
                </a:cxn>
                <a:cxn ang="0">
                  <a:pos x="50" y="311"/>
                </a:cxn>
                <a:cxn ang="0">
                  <a:pos x="50" y="315"/>
                </a:cxn>
                <a:cxn ang="0">
                  <a:pos x="50" y="315"/>
                </a:cxn>
                <a:cxn ang="0">
                  <a:pos x="54" y="319"/>
                </a:cxn>
                <a:cxn ang="0">
                  <a:pos x="61" y="322"/>
                </a:cxn>
                <a:cxn ang="0">
                  <a:pos x="61" y="322"/>
                </a:cxn>
                <a:cxn ang="0">
                  <a:pos x="77" y="338"/>
                </a:cxn>
                <a:cxn ang="0">
                  <a:pos x="77" y="338"/>
                </a:cxn>
                <a:cxn ang="0">
                  <a:pos x="77" y="342"/>
                </a:cxn>
                <a:cxn ang="0">
                  <a:pos x="54" y="365"/>
                </a:cxn>
                <a:cxn ang="0">
                  <a:pos x="54" y="365"/>
                </a:cxn>
              </a:cxnLst>
              <a:rect l="0" t="0" r="r" b="b"/>
              <a:pathLst>
                <a:path w="77" h="365">
                  <a:moveTo>
                    <a:pt x="57" y="0"/>
                  </a:moveTo>
                  <a:lnTo>
                    <a:pt x="54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5" y="7"/>
                  </a:lnTo>
                  <a:lnTo>
                    <a:pt x="0" y="23"/>
                  </a:lnTo>
                  <a:lnTo>
                    <a:pt x="0" y="42"/>
                  </a:lnTo>
                  <a:lnTo>
                    <a:pt x="30" y="57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8" y="92"/>
                  </a:lnTo>
                  <a:lnTo>
                    <a:pt x="46" y="96"/>
                  </a:lnTo>
                  <a:lnTo>
                    <a:pt x="46" y="103"/>
                  </a:lnTo>
                  <a:lnTo>
                    <a:pt x="65" y="119"/>
                  </a:lnTo>
                  <a:lnTo>
                    <a:pt x="69" y="123"/>
                  </a:lnTo>
                  <a:lnTo>
                    <a:pt x="69" y="123"/>
                  </a:lnTo>
                  <a:lnTo>
                    <a:pt x="69" y="119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9"/>
                  </a:lnTo>
                  <a:lnTo>
                    <a:pt x="57" y="126"/>
                  </a:lnTo>
                  <a:lnTo>
                    <a:pt x="57" y="130"/>
                  </a:lnTo>
                  <a:lnTo>
                    <a:pt x="50" y="146"/>
                  </a:lnTo>
                  <a:lnTo>
                    <a:pt x="50" y="161"/>
                  </a:lnTo>
                  <a:lnTo>
                    <a:pt x="61" y="180"/>
                  </a:lnTo>
                  <a:lnTo>
                    <a:pt x="73" y="184"/>
                  </a:lnTo>
                  <a:lnTo>
                    <a:pt x="73" y="184"/>
                  </a:lnTo>
                  <a:lnTo>
                    <a:pt x="61" y="199"/>
                  </a:lnTo>
                  <a:lnTo>
                    <a:pt x="61" y="215"/>
                  </a:lnTo>
                  <a:lnTo>
                    <a:pt x="65" y="230"/>
                  </a:lnTo>
                  <a:lnTo>
                    <a:pt x="65" y="230"/>
                  </a:lnTo>
                  <a:lnTo>
                    <a:pt x="61" y="234"/>
                  </a:lnTo>
                  <a:lnTo>
                    <a:pt x="30" y="249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72"/>
                  </a:lnTo>
                  <a:lnTo>
                    <a:pt x="50" y="288"/>
                  </a:lnTo>
                  <a:lnTo>
                    <a:pt x="50" y="307"/>
                  </a:lnTo>
                  <a:lnTo>
                    <a:pt x="50" y="311"/>
                  </a:lnTo>
                  <a:lnTo>
                    <a:pt x="50" y="315"/>
                  </a:lnTo>
                  <a:lnTo>
                    <a:pt x="50" y="315"/>
                  </a:lnTo>
                  <a:lnTo>
                    <a:pt x="54" y="319"/>
                  </a:lnTo>
                  <a:lnTo>
                    <a:pt x="61" y="322"/>
                  </a:lnTo>
                  <a:lnTo>
                    <a:pt x="61" y="322"/>
                  </a:lnTo>
                  <a:lnTo>
                    <a:pt x="77" y="338"/>
                  </a:lnTo>
                  <a:lnTo>
                    <a:pt x="77" y="338"/>
                  </a:lnTo>
                  <a:lnTo>
                    <a:pt x="77" y="342"/>
                  </a:lnTo>
                  <a:lnTo>
                    <a:pt x="54" y="365"/>
                  </a:lnTo>
                  <a:lnTo>
                    <a:pt x="54" y="36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01" name="Freeform 1077"/>
            <p:cNvSpPr>
              <a:spLocks/>
            </p:cNvSpPr>
            <p:nvPr/>
          </p:nvSpPr>
          <p:spPr bwMode="auto">
            <a:xfrm>
              <a:off x="2470" y="942"/>
              <a:ext cx="77" cy="36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3" y="3"/>
                </a:cxn>
                <a:cxn ang="0">
                  <a:pos x="11" y="11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1" y="46"/>
                </a:cxn>
                <a:cxn ang="0">
                  <a:pos x="30" y="57"/>
                </a:cxn>
                <a:cxn ang="0">
                  <a:pos x="34" y="61"/>
                </a:cxn>
                <a:cxn ang="0">
                  <a:pos x="38" y="92"/>
                </a:cxn>
                <a:cxn ang="0">
                  <a:pos x="46" y="96"/>
                </a:cxn>
                <a:cxn ang="0">
                  <a:pos x="46" y="99"/>
                </a:cxn>
                <a:cxn ang="0">
                  <a:pos x="50" y="103"/>
                </a:cxn>
                <a:cxn ang="0">
                  <a:pos x="54" y="111"/>
                </a:cxn>
                <a:cxn ang="0">
                  <a:pos x="65" y="119"/>
                </a:cxn>
                <a:cxn ang="0">
                  <a:pos x="69" y="123"/>
                </a:cxn>
                <a:cxn ang="0">
                  <a:pos x="65" y="115"/>
                </a:cxn>
                <a:cxn ang="0">
                  <a:pos x="57" y="119"/>
                </a:cxn>
                <a:cxn ang="0">
                  <a:pos x="57" y="123"/>
                </a:cxn>
                <a:cxn ang="0">
                  <a:pos x="57" y="130"/>
                </a:cxn>
                <a:cxn ang="0">
                  <a:pos x="54" y="138"/>
                </a:cxn>
                <a:cxn ang="0">
                  <a:pos x="50" y="146"/>
                </a:cxn>
                <a:cxn ang="0">
                  <a:pos x="50" y="157"/>
                </a:cxn>
                <a:cxn ang="0">
                  <a:pos x="54" y="165"/>
                </a:cxn>
                <a:cxn ang="0">
                  <a:pos x="57" y="176"/>
                </a:cxn>
                <a:cxn ang="0">
                  <a:pos x="65" y="180"/>
                </a:cxn>
                <a:cxn ang="0">
                  <a:pos x="69" y="188"/>
                </a:cxn>
                <a:cxn ang="0">
                  <a:pos x="61" y="199"/>
                </a:cxn>
                <a:cxn ang="0">
                  <a:pos x="61" y="203"/>
                </a:cxn>
                <a:cxn ang="0">
                  <a:pos x="61" y="215"/>
                </a:cxn>
                <a:cxn ang="0">
                  <a:pos x="65" y="230"/>
                </a:cxn>
                <a:cxn ang="0">
                  <a:pos x="61" y="234"/>
                </a:cxn>
                <a:cxn ang="0">
                  <a:pos x="46" y="242"/>
                </a:cxn>
                <a:cxn ang="0">
                  <a:pos x="34" y="246"/>
                </a:cxn>
                <a:cxn ang="0">
                  <a:pos x="30" y="249"/>
                </a:cxn>
                <a:cxn ang="0">
                  <a:pos x="30" y="253"/>
                </a:cxn>
                <a:cxn ang="0">
                  <a:pos x="30" y="253"/>
                </a:cxn>
                <a:cxn ang="0">
                  <a:pos x="30" y="257"/>
                </a:cxn>
                <a:cxn ang="0">
                  <a:pos x="34" y="269"/>
                </a:cxn>
                <a:cxn ang="0">
                  <a:pos x="38" y="276"/>
                </a:cxn>
                <a:cxn ang="0">
                  <a:pos x="46" y="284"/>
                </a:cxn>
                <a:cxn ang="0">
                  <a:pos x="50" y="295"/>
                </a:cxn>
                <a:cxn ang="0">
                  <a:pos x="50" y="307"/>
                </a:cxn>
                <a:cxn ang="0">
                  <a:pos x="50" y="319"/>
                </a:cxn>
                <a:cxn ang="0">
                  <a:pos x="61" y="322"/>
                </a:cxn>
                <a:cxn ang="0">
                  <a:pos x="77" y="342"/>
                </a:cxn>
                <a:cxn ang="0">
                  <a:pos x="65" y="353"/>
                </a:cxn>
                <a:cxn ang="0">
                  <a:pos x="54" y="365"/>
                </a:cxn>
              </a:cxnLst>
              <a:rect l="0" t="0" r="r" b="b"/>
              <a:pathLst>
                <a:path w="77" h="365">
                  <a:moveTo>
                    <a:pt x="57" y="0"/>
                  </a:moveTo>
                  <a:lnTo>
                    <a:pt x="57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7" y="46"/>
                  </a:lnTo>
                  <a:lnTo>
                    <a:pt x="11" y="46"/>
                  </a:lnTo>
                  <a:lnTo>
                    <a:pt x="23" y="53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34" y="61"/>
                  </a:lnTo>
                  <a:lnTo>
                    <a:pt x="34" y="84"/>
                  </a:lnTo>
                  <a:lnTo>
                    <a:pt x="38" y="92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6" y="103"/>
                  </a:lnTo>
                  <a:lnTo>
                    <a:pt x="50" y="103"/>
                  </a:lnTo>
                  <a:lnTo>
                    <a:pt x="50" y="107"/>
                  </a:lnTo>
                  <a:lnTo>
                    <a:pt x="54" y="111"/>
                  </a:lnTo>
                  <a:lnTo>
                    <a:pt x="61" y="115"/>
                  </a:lnTo>
                  <a:lnTo>
                    <a:pt x="65" y="119"/>
                  </a:lnTo>
                  <a:lnTo>
                    <a:pt x="69" y="123"/>
                  </a:lnTo>
                  <a:lnTo>
                    <a:pt x="69" y="123"/>
                  </a:lnTo>
                  <a:lnTo>
                    <a:pt x="69" y="119"/>
                  </a:lnTo>
                  <a:lnTo>
                    <a:pt x="65" y="115"/>
                  </a:lnTo>
                  <a:lnTo>
                    <a:pt x="57" y="115"/>
                  </a:lnTo>
                  <a:lnTo>
                    <a:pt x="57" y="119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57" y="126"/>
                  </a:lnTo>
                  <a:lnTo>
                    <a:pt x="57" y="130"/>
                  </a:lnTo>
                  <a:lnTo>
                    <a:pt x="57" y="134"/>
                  </a:lnTo>
                  <a:lnTo>
                    <a:pt x="54" y="13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9"/>
                  </a:lnTo>
                  <a:lnTo>
                    <a:pt x="50" y="157"/>
                  </a:lnTo>
                  <a:lnTo>
                    <a:pt x="50" y="161"/>
                  </a:lnTo>
                  <a:lnTo>
                    <a:pt x="54" y="165"/>
                  </a:lnTo>
                  <a:lnTo>
                    <a:pt x="54" y="173"/>
                  </a:lnTo>
                  <a:lnTo>
                    <a:pt x="57" y="176"/>
                  </a:lnTo>
                  <a:lnTo>
                    <a:pt x="61" y="180"/>
                  </a:lnTo>
                  <a:lnTo>
                    <a:pt x="65" y="180"/>
                  </a:lnTo>
                  <a:lnTo>
                    <a:pt x="73" y="184"/>
                  </a:lnTo>
                  <a:lnTo>
                    <a:pt x="69" y="188"/>
                  </a:lnTo>
                  <a:lnTo>
                    <a:pt x="65" y="196"/>
                  </a:lnTo>
                  <a:lnTo>
                    <a:pt x="61" y="199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1" y="211"/>
                  </a:lnTo>
                  <a:lnTo>
                    <a:pt x="61" y="215"/>
                  </a:lnTo>
                  <a:lnTo>
                    <a:pt x="61" y="222"/>
                  </a:lnTo>
                  <a:lnTo>
                    <a:pt x="65" y="230"/>
                  </a:lnTo>
                  <a:lnTo>
                    <a:pt x="61" y="230"/>
                  </a:lnTo>
                  <a:lnTo>
                    <a:pt x="61" y="234"/>
                  </a:lnTo>
                  <a:lnTo>
                    <a:pt x="57" y="234"/>
                  </a:lnTo>
                  <a:lnTo>
                    <a:pt x="46" y="242"/>
                  </a:lnTo>
                  <a:lnTo>
                    <a:pt x="38" y="242"/>
                  </a:lnTo>
                  <a:lnTo>
                    <a:pt x="34" y="246"/>
                  </a:lnTo>
                  <a:lnTo>
                    <a:pt x="30" y="249"/>
                  </a:lnTo>
                  <a:lnTo>
                    <a:pt x="30" y="249"/>
                  </a:lnTo>
                  <a:lnTo>
                    <a:pt x="27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7"/>
                  </a:lnTo>
                  <a:lnTo>
                    <a:pt x="30" y="261"/>
                  </a:lnTo>
                  <a:lnTo>
                    <a:pt x="34" y="269"/>
                  </a:lnTo>
                  <a:lnTo>
                    <a:pt x="34" y="272"/>
                  </a:lnTo>
                  <a:lnTo>
                    <a:pt x="38" y="276"/>
                  </a:lnTo>
                  <a:lnTo>
                    <a:pt x="42" y="280"/>
                  </a:lnTo>
                  <a:lnTo>
                    <a:pt x="46" y="284"/>
                  </a:lnTo>
                  <a:lnTo>
                    <a:pt x="50" y="288"/>
                  </a:lnTo>
                  <a:lnTo>
                    <a:pt x="50" y="295"/>
                  </a:lnTo>
                  <a:lnTo>
                    <a:pt x="50" y="303"/>
                  </a:lnTo>
                  <a:lnTo>
                    <a:pt x="50" y="307"/>
                  </a:lnTo>
                  <a:lnTo>
                    <a:pt x="50" y="315"/>
                  </a:lnTo>
                  <a:lnTo>
                    <a:pt x="50" y="319"/>
                  </a:lnTo>
                  <a:lnTo>
                    <a:pt x="54" y="319"/>
                  </a:lnTo>
                  <a:lnTo>
                    <a:pt x="61" y="322"/>
                  </a:lnTo>
                  <a:lnTo>
                    <a:pt x="77" y="338"/>
                  </a:lnTo>
                  <a:lnTo>
                    <a:pt x="77" y="342"/>
                  </a:lnTo>
                  <a:lnTo>
                    <a:pt x="73" y="342"/>
                  </a:lnTo>
                  <a:lnTo>
                    <a:pt x="65" y="353"/>
                  </a:lnTo>
                  <a:lnTo>
                    <a:pt x="57" y="361"/>
                  </a:lnTo>
                  <a:lnTo>
                    <a:pt x="54" y="365"/>
                  </a:lnTo>
                  <a:lnTo>
                    <a:pt x="54" y="36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02" name="Freeform 1078"/>
            <p:cNvSpPr>
              <a:spLocks/>
            </p:cNvSpPr>
            <p:nvPr/>
          </p:nvSpPr>
          <p:spPr bwMode="auto">
            <a:xfrm>
              <a:off x="2366" y="930"/>
              <a:ext cx="61" cy="423"/>
            </a:xfrm>
            <a:custGeom>
              <a:avLst/>
              <a:gdLst/>
              <a:ahLst/>
              <a:cxnLst>
                <a:cxn ang="0">
                  <a:pos x="54" y="423"/>
                </a:cxn>
                <a:cxn ang="0">
                  <a:pos x="54" y="419"/>
                </a:cxn>
                <a:cxn ang="0">
                  <a:pos x="54" y="411"/>
                </a:cxn>
                <a:cxn ang="0">
                  <a:pos x="54" y="400"/>
                </a:cxn>
                <a:cxn ang="0">
                  <a:pos x="46" y="392"/>
                </a:cxn>
                <a:cxn ang="0">
                  <a:pos x="46" y="392"/>
                </a:cxn>
                <a:cxn ang="0">
                  <a:pos x="50" y="388"/>
                </a:cxn>
                <a:cxn ang="0">
                  <a:pos x="54" y="381"/>
                </a:cxn>
                <a:cxn ang="0">
                  <a:pos x="54" y="365"/>
                </a:cxn>
                <a:cxn ang="0">
                  <a:pos x="35" y="354"/>
                </a:cxn>
                <a:cxn ang="0">
                  <a:pos x="23" y="354"/>
                </a:cxn>
                <a:cxn ang="0">
                  <a:pos x="23" y="354"/>
                </a:cxn>
                <a:cxn ang="0">
                  <a:pos x="27" y="350"/>
                </a:cxn>
                <a:cxn ang="0">
                  <a:pos x="38" y="342"/>
                </a:cxn>
                <a:cxn ang="0">
                  <a:pos x="38" y="319"/>
                </a:cxn>
                <a:cxn ang="0">
                  <a:pos x="27" y="315"/>
                </a:cxn>
                <a:cxn ang="0">
                  <a:pos x="27" y="315"/>
                </a:cxn>
                <a:cxn ang="0">
                  <a:pos x="27" y="311"/>
                </a:cxn>
                <a:cxn ang="0">
                  <a:pos x="31" y="304"/>
                </a:cxn>
                <a:cxn ang="0">
                  <a:pos x="31" y="292"/>
                </a:cxn>
                <a:cxn ang="0">
                  <a:pos x="23" y="273"/>
                </a:cxn>
                <a:cxn ang="0">
                  <a:pos x="23" y="265"/>
                </a:cxn>
                <a:cxn ang="0">
                  <a:pos x="23" y="265"/>
                </a:cxn>
                <a:cxn ang="0">
                  <a:pos x="27" y="261"/>
                </a:cxn>
                <a:cxn ang="0">
                  <a:pos x="27" y="261"/>
                </a:cxn>
                <a:cxn ang="0">
                  <a:pos x="31" y="258"/>
                </a:cxn>
                <a:cxn ang="0">
                  <a:pos x="50" y="258"/>
                </a:cxn>
                <a:cxn ang="0">
                  <a:pos x="58" y="254"/>
                </a:cxn>
                <a:cxn ang="0">
                  <a:pos x="58" y="242"/>
                </a:cxn>
                <a:cxn ang="0">
                  <a:pos x="58" y="242"/>
                </a:cxn>
                <a:cxn ang="0">
                  <a:pos x="54" y="242"/>
                </a:cxn>
                <a:cxn ang="0">
                  <a:pos x="54" y="242"/>
                </a:cxn>
                <a:cxn ang="0">
                  <a:pos x="54" y="238"/>
                </a:cxn>
                <a:cxn ang="0">
                  <a:pos x="42" y="223"/>
                </a:cxn>
                <a:cxn ang="0">
                  <a:pos x="42" y="211"/>
                </a:cxn>
                <a:cxn ang="0">
                  <a:pos x="58" y="196"/>
                </a:cxn>
                <a:cxn ang="0">
                  <a:pos x="58" y="181"/>
                </a:cxn>
                <a:cxn ang="0">
                  <a:pos x="46" y="169"/>
                </a:cxn>
                <a:cxn ang="0">
                  <a:pos x="35" y="169"/>
                </a:cxn>
                <a:cxn ang="0">
                  <a:pos x="35" y="169"/>
                </a:cxn>
                <a:cxn ang="0">
                  <a:pos x="46" y="165"/>
                </a:cxn>
                <a:cxn ang="0">
                  <a:pos x="61" y="150"/>
                </a:cxn>
                <a:cxn ang="0">
                  <a:pos x="61" y="131"/>
                </a:cxn>
                <a:cxn ang="0">
                  <a:pos x="42" y="123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6" y="119"/>
                </a:cxn>
                <a:cxn ang="0">
                  <a:pos x="61" y="108"/>
                </a:cxn>
                <a:cxn ang="0">
                  <a:pos x="61" y="88"/>
                </a:cxn>
                <a:cxn ang="0">
                  <a:pos x="31" y="69"/>
                </a:cxn>
                <a:cxn ang="0">
                  <a:pos x="31" y="62"/>
                </a:cxn>
                <a:cxn ang="0">
                  <a:pos x="31" y="62"/>
                </a:cxn>
                <a:cxn ang="0">
                  <a:pos x="19" y="62"/>
                </a:cxn>
                <a:cxn ang="0">
                  <a:pos x="19" y="62"/>
                </a:cxn>
                <a:cxn ang="0">
                  <a:pos x="31" y="58"/>
                </a:cxn>
                <a:cxn ang="0">
                  <a:pos x="46" y="42"/>
                </a:cxn>
                <a:cxn ang="0">
                  <a:pos x="46" y="23"/>
                </a:cxn>
                <a:cxn ang="0">
                  <a:pos x="35" y="12"/>
                </a:cxn>
                <a:cxn ang="0">
                  <a:pos x="23" y="12"/>
                </a:cxn>
                <a:cxn ang="0">
                  <a:pos x="19" y="12"/>
                </a:cxn>
                <a:cxn ang="0">
                  <a:pos x="19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23">
                  <a:moveTo>
                    <a:pt x="54" y="423"/>
                  </a:moveTo>
                  <a:lnTo>
                    <a:pt x="54" y="419"/>
                  </a:lnTo>
                  <a:lnTo>
                    <a:pt x="54" y="411"/>
                  </a:lnTo>
                  <a:lnTo>
                    <a:pt x="54" y="400"/>
                  </a:lnTo>
                  <a:lnTo>
                    <a:pt x="46" y="392"/>
                  </a:lnTo>
                  <a:lnTo>
                    <a:pt x="46" y="392"/>
                  </a:lnTo>
                  <a:lnTo>
                    <a:pt x="50" y="388"/>
                  </a:lnTo>
                  <a:lnTo>
                    <a:pt x="54" y="381"/>
                  </a:lnTo>
                  <a:lnTo>
                    <a:pt x="54" y="365"/>
                  </a:lnTo>
                  <a:lnTo>
                    <a:pt x="35" y="354"/>
                  </a:lnTo>
                  <a:lnTo>
                    <a:pt x="23" y="354"/>
                  </a:lnTo>
                  <a:lnTo>
                    <a:pt x="23" y="354"/>
                  </a:lnTo>
                  <a:lnTo>
                    <a:pt x="27" y="350"/>
                  </a:lnTo>
                  <a:lnTo>
                    <a:pt x="38" y="342"/>
                  </a:lnTo>
                  <a:lnTo>
                    <a:pt x="38" y="319"/>
                  </a:lnTo>
                  <a:lnTo>
                    <a:pt x="27" y="315"/>
                  </a:lnTo>
                  <a:lnTo>
                    <a:pt x="27" y="315"/>
                  </a:lnTo>
                  <a:lnTo>
                    <a:pt x="27" y="311"/>
                  </a:lnTo>
                  <a:lnTo>
                    <a:pt x="31" y="304"/>
                  </a:lnTo>
                  <a:lnTo>
                    <a:pt x="31" y="292"/>
                  </a:lnTo>
                  <a:lnTo>
                    <a:pt x="23" y="273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7" y="261"/>
                  </a:lnTo>
                  <a:lnTo>
                    <a:pt x="27" y="261"/>
                  </a:lnTo>
                  <a:lnTo>
                    <a:pt x="31" y="258"/>
                  </a:lnTo>
                  <a:lnTo>
                    <a:pt x="50" y="258"/>
                  </a:lnTo>
                  <a:lnTo>
                    <a:pt x="58" y="254"/>
                  </a:lnTo>
                  <a:lnTo>
                    <a:pt x="58" y="242"/>
                  </a:lnTo>
                  <a:lnTo>
                    <a:pt x="58" y="242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4" y="238"/>
                  </a:lnTo>
                  <a:lnTo>
                    <a:pt x="42" y="223"/>
                  </a:lnTo>
                  <a:lnTo>
                    <a:pt x="42" y="211"/>
                  </a:lnTo>
                  <a:lnTo>
                    <a:pt x="58" y="196"/>
                  </a:lnTo>
                  <a:lnTo>
                    <a:pt x="58" y="181"/>
                  </a:lnTo>
                  <a:lnTo>
                    <a:pt x="46" y="169"/>
                  </a:lnTo>
                  <a:lnTo>
                    <a:pt x="35" y="169"/>
                  </a:lnTo>
                  <a:lnTo>
                    <a:pt x="35" y="169"/>
                  </a:lnTo>
                  <a:lnTo>
                    <a:pt x="46" y="165"/>
                  </a:lnTo>
                  <a:lnTo>
                    <a:pt x="61" y="150"/>
                  </a:lnTo>
                  <a:lnTo>
                    <a:pt x="61" y="131"/>
                  </a:lnTo>
                  <a:lnTo>
                    <a:pt x="42" y="123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6" y="119"/>
                  </a:lnTo>
                  <a:lnTo>
                    <a:pt x="61" y="108"/>
                  </a:lnTo>
                  <a:lnTo>
                    <a:pt x="61" y="88"/>
                  </a:lnTo>
                  <a:lnTo>
                    <a:pt x="31" y="69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31" y="58"/>
                  </a:lnTo>
                  <a:lnTo>
                    <a:pt x="46" y="42"/>
                  </a:lnTo>
                  <a:lnTo>
                    <a:pt x="46" y="23"/>
                  </a:lnTo>
                  <a:lnTo>
                    <a:pt x="35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03" name="Freeform 1079"/>
            <p:cNvSpPr>
              <a:spLocks/>
            </p:cNvSpPr>
            <p:nvPr/>
          </p:nvSpPr>
          <p:spPr bwMode="auto">
            <a:xfrm>
              <a:off x="2366" y="930"/>
              <a:ext cx="61" cy="423"/>
            </a:xfrm>
            <a:custGeom>
              <a:avLst/>
              <a:gdLst/>
              <a:ahLst/>
              <a:cxnLst>
                <a:cxn ang="0">
                  <a:pos x="54" y="419"/>
                </a:cxn>
                <a:cxn ang="0">
                  <a:pos x="54" y="407"/>
                </a:cxn>
                <a:cxn ang="0">
                  <a:pos x="50" y="396"/>
                </a:cxn>
                <a:cxn ang="0">
                  <a:pos x="54" y="384"/>
                </a:cxn>
                <a:cxn ang="0">
                  <a:pos x="54" y="377"/>
                </a:cxn>
                <a:cxn ang="0">
                  <a:pos x="54" y="369"/>
                </a:cxn>
                <a:cxn ang="0">
                  <a:pos x="50" y="365"/>
                </a:cxn>
                <a:cxn ang="0">
                  <a:pos x="46" y="361"/>
                </a:cxn>
                <a:cxn ang="0">
                  <a:pos x="35" y="357"/>
                </a:cxn>
                <a:cxn ang="0">
                  <a:pos x="27" y="350"/>
                </a:cxn>
                <a:cxn ang="0">
                  <a:pos x="38" y="342"/>
                </a:cxn>
                <a:cxn ang="0">
                  <a:pos x="38" y="331"/>
                </a:cxn>
                <a:cxn ang="0">
                  <a:pos x="38" y="323"/>
                </a:cxn>
                <a:cxn ang="0">
                  <a:pos x="31" y="319"/>
                </a:cxn>
                <a:cxn ang="0">
                  <a:pos x="27" y="307"/>
                </a:cxn>
                <a:cxn ang="0">
                  <a:pos x="27" y="296"/>
                </a:cxn>
                <a:cxn ang="0">
                  <a:pos x="23" y="273"/>
                </a:cxn>
                <a:cxn ang="0">
                  <a:pos x="27" y="261"/>
                </a:cxn>
                <a:cxn ang="0">
                  <a:pos x="35" y="258"/>
                </a:cxn>
                <a:cxn ang="0">
                  <a:pos x="50" y="258"/>
                </a:cxn>
                <a:cxn ang="0">
                  <a:pos x="54" y="254"/>
                </a:cxn>
                <a:cxn ang="0">
                  <a:pos x="58" y="242"/>
                </a:cxn>
                <a:cxn ang="0">
                  <a:pos x="54" y="238"/>
                </a:cxn>
                <a:cxn ang="0">
                  <a:pos x="42" y="227"/>
                </a:cxn>
                <a:cxn ang="0">
                  <a:pos x="42" y="215"/>
                </a:cxn>
                <a:cxn ang="0">
                  <a:pos x="46" y="208"/>
                </a:cxn>
                <a:cxn ang="0">
                  <a:pos x="54" y="196"/>
                </a:cxn>
                <a:cxn ang="0">
                  <a:pos x="58" y="188"/>
                </a:cxn>
                <a:cxn ang="0">
                  <a:pos x="54" y="177"/>
                </a:cxn>
                <a:cxn ang="0">
                  <a:pos x="46" y="173"/>
                </a:cxn>
                <a:cxn ang="0">
                  <a:pos x="35" y="169"/>
                </a:cxn>
                <a:cxn ang="0">
                  <a:pos x="54" y="158"/>
                </a:cxn>
                <a:cxn ang="0">
                  <a:pos x="61" y="146"/>
                </a:cxn>
                <a:cxn ang="0">
                  <a:pos x="61" y="138"/>
                </a:cxn>
                <a:cxn ang="0">
                  <a:pos x="58" y="131"/>
                </a:cxn>
                <a:cxn ang="0">
                  <a:pos x="46" y="123"/>
                </a:cxn>
                <a:cxn ang="0">
                  <a:pos x="35" y="123"/>
                </a:cxn>
                <a:cxn ang="0">
                  <a:pos x="50" y="115"/>
                </a:cxn>
                <a:cxn ang="0">
                  <a:pos x="58" y="108"/>
                </a:cxn>
                <a:cxn ang="0">
                  <a:pos x="61" y="96"/>
                </a:cxn>
                <a:cxn ang="0">
                  <a:pos x="58" y="88"/>
                </a:cxn>
                <a:cxn ang="0">
                  <a:pos x="46" y="77"/>
                </a:cxn>
                <a:cxn ang="0">
                  <a:pos x="35" y="73"/>
                </a:cxn>
                <a:cxn ang="0">
                  <a:pos x="31" y="65"/>
                </a:cxn>
                <a:cxn ang="0">
                  <a:pos x="23" y="58"/>
                </a:cxn>
                <a:cxn ang="0">
                  <a:pos x="38" y="50"/>
                </a:cxn>
                <a:cxn ang="0">
                  <a:pos x="42" y="42"/>
                </a:cxn>
                <a:cxn ang="0">
                  <a:pos x="46" y="27"/>
                </a:cxn>
                <a:cxn ang="0">
                  <a:pos x="38" y="19"/>
                </a:cxn>
                <a:cxn ang="0">
                  <a:pos x="31" y="12"/>
                </a:cxn>
                <a:cxn ang="0">
                  <a:pos x="23" y="12"/>
                </a:cxn>
                <a:cxn ang="0">
                  <a:pos x="0" y="0"/>
                </a:cxn>
              </a:cxnLst>
              <a:rect l="0" t="0" r="r" b="b"/>
              <a:pathLst>
                <a:path w="61" h="423">
                  <a:moveTo>
                    <a:pt x="50" y="423"/>
                  </a:moveTo>
                  <a:lnTo>
                    <a:pt x="50" y="423"/>
                  </a:lnTo>
                  <a:lnTo>
                    <a:pt x="54" y="419"/>
                  </a:lnTo>
                  <a:lnTo>
                    <a:pt x="54" y="415"/>
                  </a:lnTo>
                  <a:lnTo>
                    <a:pt x="54" y="411"/>
                  </a:lnTo>
                  <a:lnTo>
                    <a:pt x="54" y="407"/>
                  </a:lnTo>
                  <a:lnTo>
                    <a:pt x="54" y="404"/>
                  </a:lnTo>
                  <a:lnTo>
                    <a:pt x="54" y="400"/>
                  </a:lnTo>
                  <a:lnTo>
                    <a:pt x="50" y="396"/>
                  </a:lnTo>
                  <a:lnTo>
                    <a:pt x="46" y="392"/>
                  </a:lnTo>
                  <a:lnTo>
                    <a:pt x="50" y="388"/>
                  </a:lnTo>
                  <a:lnTo>
                    <a:pt x="54" y="384"/>
                  </a:lnTo>
                  <a:lnTo>
                    <a:pt x="54" y="384"/>
                  </a:lnTo>
                  <a:lnTo>
                    <a:pt x="54" y="381"/>
                  </a:lnTo>
                  <a:lnTo>
                    <a:pt x="54" y="377"/>
                  </a:lnTo>
                  <a:lnTo>
                    <a:pt x="54" y="377"/>
                  </a:lnTo>
                  <a:lnTo>
                    <a:pt x="54" y="373"/>
                  </a:lnTo>
                  <a:lnTo>
                    <a:pt x="54" y="369"/>
                  </a:lnTo>
                  <a:lnTo>
                    <a:pt x="54" y="369"/>
                  </a:lnTo>
                  <a:lnTo>
                    <a:pt x="54" y="365"/>
                  </a:lnTo>
                  <a:lnTo>
                    <a:pt x="50" y="365"/>
                  </a:lnTo>
                  <a:lnTo>
                    <a:pt x="50" y="361"/>
                  </a:lnTo>
                  <a:lnTo>
                    <a:pt x="46" y="361"/>
                  </a:lnTo>
                  <a:lnTo>
                    <a:pt x="46" y="361"/>
                  </a:lnTo>
                  <a:lnTo>
                    <a:pt x="38" y="357"/>
                  </a:lnTo>
                  <a:lnTo>
                    <a:pt x="38" y="357"/>
                  </a:lnTo>
                  <a:lnTo>
                    <a:pt x="35" y="357"/>
                  </a:lnTo>
                  <a:lnTo>
                    <a:pt x="27" y="354"/>
                  </a:lnTo>
                  <a:lnTo>
                    <a:pt x="23" y="354"/>
                  </a:lnTo>
                  <a:lnTo>
                    <a:pt x="27" y="350"/>
                  </a:lnTo>
                  <a:lnTo>
                    <a:pt x="35" y="346"/>
                  </a:lnTo>
                  <a:lnTo>
                    <a:pt x="35" y="342"/>
                  </a:lnTo>
                  <a:lnTo>
                    <a:pt x="38" y="342"/>
                  </a:lnTo>
                  <a:lnTo>
                    <a:pt x="38" y="338"/>
                  </a:lnTo>
                  <a:lnTo>
                    <a:pt x="38" y="334"/>
                  </a:lnTo>
                  <a:lnTo>
                    <a:pt x="38" y="331"/>
                  </a:lnTo>
                  <a:lnTo>
                    <a:pt x="38" y="331"/>
                  </a:lnTo>
                  <a:lnTo>
                    <a:pt x="38" y="327"/>
                  </a:lnTo>
                  <a:lnTo>
                    <a:pt x="38" y="323"/>
                  </a:lnTo>
                  <a:lnTo>
                    <a:pt x="35" y="323"/>
                  </a:lnTo>
                  <a:lnTo>
                    <a:pt x="35" y="319"/>
                  </a:lnTo>
                  <a:lnTo>
                    <a:pt x="31" y="319"/>
                  </a:lnTo>
                  <a:lnTo>
                    <a:pt x="27" y="315"/>
                  </a:lnTo>
                  <a:lnTo>
                    <a:pt x="27" y="315"/>
                  </a:lnTo>
                  <a:lnTo>
                    <a:pt x="27" y="307"/>
                  </a:lnTo>
                  <a:lnTo>
                    <a:pt x="27" y="304"/>
                  </a:lnTo>
                  <a:lnTo>
                    <a:pt x="31" y="300"/>
                  </a:lnTo>
                  <a:lnTo>
                    <a:pt x="27" y="296"/>
                  </a:lnTo>
                  <a:lnTo>
                    <a:pt x="27" y="292"/>
                  </a:lnTo>
                  <a:lnTo>
                    <a:pt x="27" y="281"/>
                  </a:lnTo>
                  <a:lnTo>
                    <a:pt x="23" y="273"/>
                  </a:lnTo>
                  <a:lnTo>
                    <a:pt x="23" y="269"/>
                  </a:lnTo>
                  <a:lnTo>
                    <a:pt x="23" y="265"/>
                  </a:lnTo>
                  <a:lnTo>
                    <a:pt x="27" y="261"/>
                  </a:lnTo>
                  <a:lnTo>
                    <a:pt x="27" y="261"/>
                  </a:lnTo>
                  <a:lnTo>
                    <a:pt x="31" y="258"/>
                  </a:lnTo>
                  <a:lnTo>
                    <a:pt x="35" y="258"/>
                  </a:lnTo>
                  <a:lnTo>
                    <a:pt x="38" y="258"/>
                  </a:lnTo>
                  <a:lnTo>
                    <a:pt x="46" y="258"/>
                  </a:lnTo>
                  <a:lnTo>
                    <a:pt x="50" y="258"/>
                  </a:lnTo>
                  <a:lnTo>
                    <a:pt x="50" y="258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8" y="250"/>
                  </a:lnTo>
                  <a:lnTo>
                    <a:pt x="58" y="246"/>
                  </a:lnTo>
                  <a:lnTo>
                    <a:pt x="58" y="242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4" y="238"/>
                  </a:lnTo>
                  <a:lnTo>
                    <a:pt x="50" y="238"/>
                  </a:lnTo>
                  <a:lnTo>
                    <a:pt x="46" y="231"/>
                  </a:lnTo>
                  <a:lnTo>
                    <a:pt x="42" y="227"/>
                  </a:lnTo>
                  <a:lnTo>
                    <a:pt x="42" y="223"/>
                  </a:lnTo>
                  <a:lnTo>
                    <a:pt x="42" y="219"/>
                  </a:lnTo>
                  <a:lnTo>
                    <a:pt x="42" y="215"/>
                  </a:lnTo>
                  <a:lnTo>
                    <a:pt x="42" y="211"/>
                  </a:lnTo>
                  <a:lnTo>
                    <a:pt x="46" y="208"/>
                  </a:lnTo>
                  <a:lnTo>
                    <a:pt x="46" y="208"/>
                  </a:lnTo>
                  <a:lnTo>
                    <a:pt x="50" y="204"/>
                  </a:lnTo>
                  <a:lnTo>
                    <a:pt x="54" y="200"/>
                  </a:lnTo>
                  <a:lnTo>
                    <a:pt x="54" y="196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88"/>
                  </a:lnTo>
                  <a:lnTo>
                    <a:pt x="58" y="185"/>
                  </a:lnTo>
                  <a:lnTo>
                    <a:pt x="58" y="181"/>
                  </a:lnTo>
                  <a:lnTo>
                    <a:pt x="54" y="177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46" y="173"/>
                  </a:lnTo>
                  <a:lnTo>
                    <a:pt x="42" y="169"/>
                  </a:lnTo>
                  <a:lnTo>
                    <a:pt x="38" y="169"/>
                  </a:lnTo>
                  <a:lnTo>
                    <a:pt x="35" y="169"/>
                  </a:lnTo>
                  <a:lnTo>
                    <a:pt x="46" y="165"/>
                  </a:lnTo>
                  <a:lnTo>
                    <a:pt x="50" y="161"/>
                  </a:lnTo>
                  <a:lnTo>
                    <a:pt x="54" y="158"/>
                  </a:lnTo>
                  <a:lnTo>
                    <a:pt x="58" y="154"/>
                  </a:lnTo>
                  <a:lnTo>
                    <a:pt x="58" y="150"/>
                  </a:lnTo>
                  <a:lnTo>
                    <a:pt x="61" y="146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61" y="138"/>
                  </a:lnTo>
                  <a:lnTo>
                    <a:pt x="61" y="135"/>
                  </a:lnTo>
                  <a:lnTo>
                    <a:pt x="61" y="135"/>
                  </a:lnTo>
                  <a:lnTo>
                    <a:pt x="58" y="131"/>
                  </a:lnTo>
                  <a:lnTo>
                    <a:pt x="54" y="131"/>
                  </a:lnTo>
                  <a:lnTo>
                    <a:pt x="50" y="127"/>
                  </a:lnTo>
                  <a:lnTo>
                    <a:pt x="46" y="123"/>
                  </a:lnTo>
                  <a:lnTo>
                    <a:pt x="38" y="123"/>
                  </a:lnTo>
                  <a:lnTo>
                    <a:pt x="31" y="123"/>
                  </a:lnTo>
                  <a:lnTo>
                    <a:pt x="35" y="123"/>
                  </a:lnTo>
                  <a:lnTo>
                    <a:pt x="42" y="119"/>
                  </a:lnTo>
                  <a:lnTo>
                    <a:pt x="46" y="115"/>
                  </a:lnTo>
                  <a:lnTo>
                    <a:pt x="50" y="115"/>
                  </a:lnTo>
                  <a:lnTo>
                    <a:pt x="54" y="111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1" y="104"/>
                  </a:lnTo>
                  <a:lnTo>
                    <a:pt x="61" y="100"/>
                  </a:lnTo>
                  <a:lnTo>
                    <a:pt x="61" y="96"/>
                  </a:lnTo>
                  <a:lnTo>
                    <a:pt x="61" y="92"/>
                  </a:lnTo>
                  <a:lnTo>
                    <a:pt x="61" y="88"/>
                  </a:lnTo>
                  <a:lnTo>
                    <a:pt x="58" y="88"/>
                  </a:lnTo>
                  <a:lnTo>
                    <a:pt x="58" y="85"/>
                  </a:lnTo>
                  <a:lnTo>
                    <a:pt x="54" y="81"/>
                  </a:lnTo>
                  <a:lnTo>
                    <a:pt x="46" y="77"/>
                  </a:lnTo>
                  <a:lnTo>
                    <a:pt x="42" y="73"/>
                  </a:lnTo>
                  <a:lnTo>
                    <a:pt x="38" y="73"/>
                  </a:lnTo>
                  <a:lnTo>
                    <a:pt x="35" y="73"/>
                  </a:lnTo>
                  <a:lnTo>
                    <a:pt x="35" y="69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19" y="62"/>
                  </a:lnTo>
                  <a:lnTo>
                    <a:pt x="23" y="58"/>
                  </a:lnTo>
                  <a:lnTo>
                    <a:pt x="31" y="58"/>
                  </a:lnTo>
                  <a:lnTo>
                    <a:pt x="35" y="54"/>
                  </a:lnTo>
                  <a:lnTo>
                    <a:pt x="38" y="50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46" y="27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04" name="Freeform 1080"/>
            <p:cNvSpPr>
              <a:spLocks/>
            </p:cNvSpPr>
            <p:nvPr/>
          </p:nvSpPr>
          <p:spPr bwMode="auto">
            <a:xfrm>
              <a:off x="2354" y="949"/>
              <a:ext cx="43" cy="39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8"/>
                </a:cxn>
                <a:cxn ang="0">
                  <a:pos x="27" y="19"/>
                </a:cxn>
                <a:cxn ang="0">
                  <a:pos x="27" y="19"/>
                </a:cxn>
                <a:cxn ang="0">
                  <a:pos x="27" y="23"/>
                </a:cxn>
                <a:cxn ang="0">
                  <a:pos x="23" y="23"/>
                </a:cxn>
                <a:cxn ang="0">
                  <a:pos x="23" y="12"/>
                </a:cxn>
                <a:cxn ang="0">
                  <a:pos x="23" y="8"/>
                </a:cxn>
                <a:cxn ang="0">
                  <a:pos x="27" y="12"/>
                </a:cxn>
                <a:cxn ang="0">
                  <a:pos x="31" y="19"/>
                </a:cxn>
                <a:cxn ang="0">
                  <a:pos x="31" y="19"/>
                </a:cxn>
                <a:cxn ang="0">
                  <a:pos x="35" y="27"/>
                </a:cxn>
                <a:cxn ang="0">
                  <a:pos x="0" y="58"/>
                </a:cxn>
                <a:cxn ang="0">
                  <a:pos x="0" y="66"/>
                </a:cxn>
                <a:cxn ang="0">
                  <a:pos x="8" y="73"/>
                </a:cxn>
                <a:cxn ang="0">
                  <a:pos x="27" y="77"/>
                </a:cxn>
                <a:cxn ang="0">
                  <a:pos x="39" y="77"/>
                </a:cxn>
                <a:cxn ang="0">
                  <a:pos x="39" y="85"/>
                </a:cxn>
                <a:cxn ang="0">
                  <a:pos x="31" y="96"/>
                </a:cxn>
                <a:cxn ang="0">
                  <a:pos x="27" y="96"/>
                </a:cxn>
                <a:cxn ang="0">
                  <a:pos x="31" y="92"/>
                </a:cxn>
                <a:cxn ang="0">
                  <a:pos x="31" y="92"/>
                </a:cxn>
                <a:cxn ang="0">
                  <a:pos x="23" y="96"/>
                </a:cxn>
                <a:cxn ang="0">
                  <a:pos x="16" y="100"/>
                </a:cxn>
                <a:cxn ang="0">
                  <a:pos x="12" y="112"/>
                </a:cxn>
                <a:cxn ang="0">
                  <a:pos x="12" y="112"/>
                </a:cxn>
                <a:cxn ang="0">
                  <a:pos x="12" y="112"/>
                </a:cxn>
                <a:cxn ang="0">
                  <a:pos x="16" y="119"/>
                </a:cxn>
                <a:cxn ang="0">
                  <a:pos x="27" y="123"/>
                </a:cxn>
                <a:cxn ang="0">
                  <a:pos x="35" y="123"/>
                </a:cxn>
                <a:cxn ang="0">
                  <a:pos x="35" y="123"/>
                </a:cxn>
                <a:cxn ang="0">
                  <a:pos x="35" y="131"/>
                </a:cxn>
                <a:cxn ang="0">
                  <a:pos x="35" y="139"/>
                </a:cxn>
                <a:cxn ang="0">
                  <a:pos x="16" y="154"/>
                </a:cxn>
                <a:cxn ang="0">
                  <a:pos x="16" y="166"/>
                </a:cxn>
                <a:cxn ang="0">
                  <a:pos x="23" y="169"/>
                </a:cxn>
                <a:cxn ang="0">
                  <a:pos x="27" y="177"/>
                </a:cxn>
                <a:cxn ang="0">
                  <a:pos x="31" y="177"/>
                </a:cxn>
                <a:cxn ang="0">
                  <a:pos x="31" y="177"/>
                </a:cxn>
                <a:cxn ang="0">
                  <a:pos x="31" y="192"/>
                </a:cxn>
                <a:cxn ang="0">
                  <a:pos x="31" y="212"/>
                </a:cxn>
                <a:cxn ang="0">
                  <a:pos x="35" y="227"/>
                </a:cxn>
                <a:cxn ang="0">
                  <a:pos x="35" y="227"/>
                </a:cxn>
                <a:cxn ang="0">
                  <a:pos x="20" y="227"/>
                </a:cxn>
                <a:cxn ang="0">
                  <a:pos x="8" y="235"/>
                </a:cxn>
                <a:cxn ang="0">
                  <a:pos x="8" y="250"/>
                </a:cxn>
                <a:cxn ang="0">
                  <a:pos x="16" y="277"/>
                </a:cxn>
                <a:cxn ang="0">
                  <a:pos x="16" y="288"/>
                </a:cxn>
                <a:cxn ang="0">
                  <a:pos x="4" y="308"/>
                </a:cxn>
                <a:cxn ang="0">
                  <a:pos x="4" y="319"/>
                </a:cxn>
                <a:cxn ang="0">
                  <a:pos x="12" y="327"/>
                </a:cxn>
                <a:cxn ang="0">
                  <a:pos x="16" y="331"/>
                </a:cxn>
                <a:cxn ang="0">
                  <a:pos x="27" y="338"/>
                </a:cxn>
                <a:cxn ang="0">
                  <a:pos x="31" y="342"/>
                </a:cxn>
                <a:cxn ang="0">
                  <a:pos x="31" y="350"/>
                </a:cxn>
                <a:cxn ang="0">
                  <a:pos x="20" y="365"/>
                </a:cxn>
                <a:cxn ang="0">
                  <a:pos x="23" y="373"/>
                </a:cxn>
                <a:cxn ang="0">
                  <a:pos x="23" y="373"/>
                </a:cxn>
                <a:cxn ang="0">
                  <a:pos x="43" y="392"/>
                </a:cxn>
                <a:cxn ang="0">
                  <a:pos x="43" y="392"/>
                </a:cxn>
              </a:cxnLst>
              <a:rect l="0" t="0" r="r" b="b"/>
              <a:pathLst>
                <a:path w="43" h="392">
                  <a:moveTo>
                    <a:pt x="20" y="0"/>
                  </a:moveTo>
                  <a:lnTo>
                    <a:pt x="23" y="8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23"/>
                  </a:lnTo>
                  <a:lnTo>
                    <a:pt x="23" y="23"/>
                  </a:lnTo>
                  <a:lnTo>
                    <a:pt x="23" y="12"/>
                  </a:lnTo>
                  <a:lnTo>
                    <a:pt x="23" y="8"/>
                  </a:lnTo>
                  <a:lnTo>
                    <a:pt x="27" y="12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5" y="27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8" y="73"/>
                  </a:lnTo>
                  <a:lnTo>
                    <a:pt x="27" y="77"/>
                  </a:lnTo>
                  <a:lnTo>
                    <a:pt x="39" y="77"/>
                  </a:lnTo>
                  <a:lnTo>
                    <a:pt x="39" y="85"/>
                  </a:lnTo>
                  <a:lnTo>
                    <a:pt x="31" y="96"/>
                  </a:lnTo>
                  <a:lnTo>
                    <a:pt x="27" y="96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23" y="96"/>
                  </a:lnTo>
                  <a:lnTo>
                    <a:pt x="16" y="100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6" y="119"/>
                  </a:lnTo>
                  <a:lnTo>
                    <a:pt x="27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5" y="131"/>
                  </a:lnTo>
                  <a:lnTo>
                    <a:pt x="35" y="139"/>
                  </a:lnTo>
                  <a:lnTo>
                    <a:pt x="16" y="154"/>
                  </a:lnTo>
                  <a:lnTo>
                    <a:pt x="16" y="166"/>
                  </a:lnTo>
                  <a:lnTo>
                    <a:pt x="23" y="169"/>
                  </a:lnTo>
                  <a:lnTo>
                    <a:pt x="27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92"/>
                  </a:lnTo>
                  <a:lnTo>
                    <a:pt x="31" y="212"/>
                  </a:lnTo>
                  <a:lnTo>
                    <a:pt x="35" y="227"/>
                  </a:lnTo>
                  <a:lnTo>
                    <a:pt x="35" y="227"/>
                  </a:lnTo>
                  <a:lnTo>
                    <a:pt x="20" y="227"/>
                  </a:lnTo>
                  <a:lnTo>
                    <a:pt x="8" y="235"/>
                  </a:lnTo>
                  <a:lnTo>
                    <a:pt x="8" y="250"/>
                  </a:lnTo>
                  <a:lnTo>
                    <a:pt x="16" y="277"/>
                  </a:lnTo>
                  <a:lnTo>
                    <a:pt x="16" y="288"/>
                  </a:lnTo>
                  <a:lnTo>
                    <a:pt x="4" y="308"/>
                  </a:lnTo>
                  <a:lnTo>
                    <a:pt x="4" y="319"/>
                  </a:lnTo>
                  <a:lnTo>
                    <a:pt x="12" y="327"/>
                  </a:lnTo>
                  <a:lnTo>
                    <a:pt x="16" y="331"/>
                  </a:lnTo>
                  <a:lnTo>
                    <a:pt x="27" y="338"/>
                  </a:lnTo>
                  <a:lnTo>
                    <a:pt x="31" y="342"/>
                  </a:lnTo>
                  <a:lnTo>
                    <a:pt x="31" y="350"/>
                  </a:lnTo>
                  <a:lnTo>
                    <a:pt x="20" y="365"/>
                  </a:lnTo>
                  <a:lnTo>
                    <a:pt x="23" y="373"/>
                  </a:lnTo>
                  <a:lnTo>
                    <a:pt x="23" y="373"/>
                  </a:lnTo>
                  <a:lnTo>
                    <a:pt x="43" y="392"/>
                  </a:lnTo>
                  <a:lnTo>
                    <a:pt x="43" y="39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05" name="Freeform 1081"/>
            <p:cNvSpPr>
              <a:spLocks/>
            </p:cNvSpPr>
            <p:nvPr/>
          </p:nvSpPr>
          <p:spPr bwMode="auto">
            <a:xfrm>
              <a:off x="2354" y="949"/>
              <a:ext cx="43" cy="392"/>
            </a:xfrm>
            <a:custGeom>
              <a:avLst/>
              <a:gdLst/>
              <a:ahLst/>
              <a:cxnLst>
                <a:cxn ang="0">
                  <a:pos x="23" y="8"/>
                </a:cxn>
                <a:cxn ang="0">
                  <a:pos x="23" y="19"/>
                </a:cxn>
                <a:cxn ang="0">
                  <a:pos x="23" y="19"/>
                </a:cxn>
                <a:cxn ang="0">
                  <a:pos x="23" y="12"/>
                </a:cxn>
                <a:cxn ang="0">
                  <a:pos x="23" y="8"/>
                </a:cxn>
                <a:cxn ang="0">
                  <a:pos x="27" y="12"/>
                </a:cxn>
                <a:cxn ang="0">
                  <a:pos x="31" y="19"/>
                </a:cxn>
                <a:cxn ang="0">
                  <a:pos x="27" y="31"/>
                </a:cxn>
                <a:cxn ang="0">
                  <a:pos x="16" y="43"/>
                </a:cxn>
                <a:cxn ang="0">
                  <a:pos x="0" y="58"/>
                </a:cxn>
                <a:cxn ang="0">
                  <a:pos x="0" y="66"/>
                </a:cxn>
                <a:cxn ang="0">
                  <a:pos x="8" y="73"/>
                </a:cxn>
                <a:cxn ang="0">
                  <a:pos x="23" y="77"/>
                </a:cxn>
                <a:cxn ang="0">
                  <a:pos x="39" y="77"/>
                </a:cxn>
                <a:cxn ang="0">
                  <a:pos x="39" y="81"/>
                </a:cxn>
                <a:cxn ang="0">
                  <a:pos x="35" y="89"/>
                </a:cxn>
                <a:cxn ang="0">
                  <a:pos x="27" y="96"/>
                </a:cxn>
                <a:cxn ang="0">
                  <a:pos x="20" y="96"/>
                </a:cxn>
                <a:cxn ang="0">
                  <a:pos x="16" y="104"/>
                </a:cxn>
                <a:cxn ang="0">
                  <a:pos x="16" y="116"/>
                </a:cxn>
                <a:cxn ang="0">
                  <a:pos x="20" y="123"/>
                </a:cxn>
                <a:cxn ang="0">
                  <a:pos x="35" y="123"/>
                </a:cxn>
                <a:cxn ang="0">
                  <a:pos x="35" y="135"/>
                </a:cxn>
                <a:cxn ang="0">
                  <a:pos x="31" y="139"/>
                </a:cxn>
                <a:cxn ang="0">
                  <a:pos x="23" y="150"/>
                </a:cxn>
                <a:cxn ang="0">
                  <a:pos x="16" y="158"/>
                </a:cxn>
                <a:cxn ang="0">
                  <a:pos x="16" y="166"/>
                </a:cxn>
                <a:cxn ang="0">
                  <a:pos x="20" y="169"/>
                </a:cxn>
                <a:cxn ang="0">
                  <a:pos x="31" y="177"/>
                </a:cxn>
                <a:cxn ang="0">
                  <a:pos x="31" y="215"/>
                </a:cxn>
                <a:cxn ang="0">
                  <a:pos x="23" y="231"/>
                </a:cxn>
                <a:cxn ang="0">
                  <a:pos x="12" y="235"/>
                </a:cxn>
                <a:cxn ang="0">
                  <a:pos x="8" y="242"/>
                </a:cxn>
                <a:cxn ang="0">
                  <a:pos x="8" y="254"/>
                </a:cxn>
                <a:cxn ang="0">
                  <a:pos x="16" y="277"/>
                </a:cxn>
                <a:cxn ang="0">
                  <a:pos x="12" y="292"/>
                </a:cxn>
                <a:cxn ang="0">
                  <a:pos x="4" y="312"/>
                </a:cxn>
                <a:cxn ang="0">
                  <a:pos x="4" y="319"/>
                </a:cxn>
                <a:cxn ang="0">
                  <a:pos x="16" y="331"/>
                </a:cxn>
                <a:cxn ang="0">
                  <a:pos x="27" y="342"/>
                </a:cxn>
                <a:cxn ang="0">
                  <a:pos x="27" y="354"/>
                </a:cxn>
                <a:cxn ang="0">
                  <a:pos x="23" y="365"/>
                </a:cxn>
                <a:cxn ang="0">
                  <a:pos x="20" y="373"/>
                </a:cxn>
                <a:cxn ang="0">
                  <a:pos x="43" y="392"/>
                </a:cxn>
              </a:cxnLst>
              <a:rect l="0" t="0" r="r" b="b"/>
              <a:pathLst>
                <a:path w="43" h="392">
                  <a:moveTo>
                    <a:pt x="20" y="0"/>
                  </a:moveTo>
                  <a:lnTo>
                    <a:pt x="20" y="0"/>
                  </a:lnTo>
                  <a:lnTo>
                    <a:pt x="23" y="8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3"/>
                  </a:lnTo>
                  <a:lnTo>
                    <a:pt x="31" y="27"/>
                  </a:lnTo>
                  <a:lnTo>
                    <a:pt x="27" y="31"/>
                  </a:lnTo>
                  <a:lnTo>
                    <a:pt x="23" y="35"/>
                  </a:lnTo>
                  <a:lnTo>
                    <a:pt x="20" y="39"/>
                  </a:lnTo>
                  <a:lnTo>
                    <a:pt x="16" y="43"/>
                  </a:lnTo>
                  <a:lnTo>
                    <a:pt x="8" y="50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12" y="73"/>
                  </a:lnTo>
                  <a:lnTo>
                    <a:pt x="20" y="73"/>
                  </a:lnTo>
                  <a:lnTo>
                    <a:pt x="23" y="77"/>
                  </a:lnTo>
                  <a:lnTo>
                    <a:pt x="27" y="77"/>
                  </a:lnTo>
                  <a:lnTo>
                    <a:pt x="35" y="77"/>
                  </a:lnTo>
                  <a:lnTo>
                    <a:pt x="39" y="77"/>
                  </a:lnTo>
                  <a:lnTo>
                    <a:pt x="39" y="77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9" y="85"/>
                  </a:lnTo>
                  <a:lnTo>
                    <a:pt x="35" y="89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27" y="96"/>
                  </a:lnTo>
                  <a:lnTo>
                    <a:pt x="31" y="92"/>
                  </a:lnTo>
                  <a:lnTo>
                    <a:pt x="23" y="96"/>
                  </a:lnTo>
                  <a:lnTo>
                    <a:pt x="20" y="96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4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6" y="116"/>
                  </a:lnTo>
                  <a:lnTo>
                    <a:pt x="16" y="119"/>
                  </a:lnTo>
                  <a:lnTo>
                    <a:pt x="20" y="119"/>
                  </a:lnTo>
                  <a:lnTo>
                    <a:pt x="20" y="123"/>
                  </a:lnTo>
                  <a:lnTo>
                    <a:pt x="23" y="123"/>
                  </a:lnTo>
                  <a:lnTo>
                    <a:pt x="27" y="123"/>
                  </a:lnTo>
                  <a:lnTo>
                    <a:pt x="35" y="123"/>
                  </a:lnTo>
                  <a:lnTo>
                    <a:pt x="35" y="127"/>
                  </a:lnTo>
                  <a:lnTo>
                    <a:pt x="35" y="131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9"/>
                  </a:lnTo>
                  <a:lnTo>
                    <a:pt x="31" y="139"/>
                  </a:lnTo>
                  <a:lnTo>
                    <a:pt x="31" y="142"/>
                  </a:lnTo>
                  <a:lnTo>
                    <a:pt x="27" y="146"/>
                  </a:lnTo>
                  <a:lnTo>
                    <a:pt x="23" y="150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62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20" y="169"/>
                  </a:lnTo>
                  <a:lnTo>
                    <a:pt x="20" y="169"/>
                  </a:lnTo>
                  <a:lnTo>
                    <a:pt x="23" y="173"/>
                  </a:lnTo>
                  <a:lnTo>
                    <a:pt x="27" y="173"/>
                  </a:lnTo>
                  <a:lnTo>
                    <a:pt x="31" y="177"/>
                  </a:lnTo>
                  <a:lnTo>
                    <a:pt x="31" y="189"/>
                  </a:lnTo>
                  <a:lnTo>
                    <a:pt x="31" y="204"/>
                  </a:lnTo>
                  <a:lnTo>
                    <a:pt x="31" y="215"/>
                  </a:lnTo>
                  <a:lnTo>
                    <a:pt x="35" y="227"/>
                  </a:lnTo>
                  <a:lnTo>
                    <a:pt x="31" y="227"/>
                  </a:lnTo>
                  <a:lnTo>
                    <a:pt x="23" y="231"/>
                  </a:lnTo>
                  <a:lnTo>
                    <a:pt x="20" y="231"/>
                  </a:lnTo>
                  <a:lnTo>
                    <a:pt x="16" y="231"/>
                  </a:lnTo>
                  <a:lnTo>
                    <a:pt x="12" y="235"/>
                  </a:lnTo>
                  <a:lnTo>
                    <a:pt x="12" y="235"/>
                  </a:lnTo>
                  <a:lnTo>
                    <a:pt x="8" y="239"/>
                  </a:lnTo>
                  <a:lnTo>
                    <a:pt x="8" y="242"/>
                  </a:lnTo>
                  <a:lnTo>
                    <a:pt x="8" y="242"/>
                  </a:lnTo>
                  <a:lnTo>
                    <a:pt x="8" y="250"/>
                  </a:lnTo>
                  <a:lnTo>
                    <a:pt x="8" y="254"/>
                  </a:lnTo>
                  <a:lnTo>
                    <a:pt x="12" y="262"/>
                  </a:lnTo>
                  <a:lnTo>
                    <a:pt x="12" y="273"/>
                  </a:lnTo>
                  <a:lnTo>
                    <a:pt x="16" y="277"/>
                  </a:lnTo>
                  <a:lnTo>
                    <a:pt x="16" y="281"/>
                  </a:lnTo>
                  <a:lnTo>
                    <a:pt x="16" y="288"/>
                  </a:lnTo>
                  <a:lnTo>
                    <a:pt x="12" y="292"/>
                  </a:lnTo>
                  <a:lnTo>
                    <a:pt x="8" y="300"/>
                  </a:lnTo>
                  <a:lnTo>
                    <a:pt x="8" y="308"/>
                  </a:lnTo>
                  <a:lnTo>
                    <a:pt x="4" y="312"/>
                  </a:lnTo>
                  <a:lnTo>
                    <a:pt x="4" y="315"/>
                  </a:lnTo>
                  <a:lnTo>
                    <a:pt x="4" y="315"/>
                  </a:lnTo>
                  <a:lnTo>
                    <a:pt x="4" y="319"/>
                  </a:lnTo>
                  <a:lnTo>
                    <a:pt x="8" y="323"/>
                  </a:lnTo>
                  <a:lnTo>
                    <a:pt x="12" y="327"/>
                  </a:lnTo>
                  <a:lnTo>
                    <a:pt x="16" y="331"/>
                  </a:lnTo>
                  <a:lnTo>
                    <a:pt x="23" y="338"/>
                  </a:lnTo>
                  <a:lnTo>
                    <a:pt x="27" y="342"/>
                  </a:lnTo>
                  <a:lnTo>
                    <a:pt x="27" y="342"/>
                  </a:lnTo>
                  <a:lnTo>
                    <a:pt x="31" y="346"/>
                  </a:lnTo>
                  <a:lnTo>
                    <a:pt x="27" y="350"/>
                  </a:lnTo>
                  <a:lnTo>
                    <a:pt x="27" y="354"/>
                  </a:lnTo>
                  <a:lnTo>
                    <a:pt x="27" y="354"/>
                  </a:lnTo>
                  <a:lnTo>
                    <a:pt x="23" y="358"/>
                  </a:lnTo>
                  <a:lnTo>
                    <a:pt x="23" y="365"/>
                  </a:lnTo>
                  <a:lnTo>
                    <a:pt x="23" y="369"/>
                  </a:lnTo>
                  <a:lnTo>
                    <a:pt x="20" y="369"/>
                  </a:lnTo>
                  <a:lnTo>
                    <a:pt x="20" y="373"/>
                  </a:lnTo>
                  <a:lnTo>
                    <a:pt x="23" y="373"/>
                  </a:lnTo>
                  <a:lnTo>
                    <a:pt x="23" y="373"/>
                  </a:lnTo>
                  <a:lnTo>
                    <a:pt x="43" y="39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06" name="Freeform 1082"/>
            <p:cNvSpPr>
              <a:spLocks/>
            </p:cNvSpPr>
            <p:nvPr/>
          </p:nvSpPr>
          <p:spPr bwMode="auto">
            <a:xfrm>
              <a:off x="2397" y="1107"/>
              <a:ext cx="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7" y="8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07" name="Freeform 1083"/>
            <p:cNvSpPr>
              <a:spLocks/>
            </p:cNvSpPr>
            <p:nvPr/>
          </p:nvSpPr>
          <p:spPr bwMode="auto">
            <a:xfrm>
              <a:off x="2397" y="1107"/>
              <a:ext cx="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08" name="Freeform 1084"/>
            <p:cNvSpPr>
              <a:spLocks/>
            </p:cNvSpPr>
            <p:nvPr/>
          </p:nvSpPr>
          <p:spPr bwMode="auto">
            <a:xfrm>
              <a:off x="2401" y="1022"/>
              <a:ext cx="6" cy="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7" h="16">
                  <a:moveTo>
                    <a:pt x="3" y="0"/>
                  </a:moveTo>
                  <a:lnTo>
                    <a:pt x="3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09" name="Freeform 1085"/>
            <p:cNvSpPr>
              <a:spLocks/>
            </p:cNvSpPr>
            <p:nvPr/>
          </p:nvSpPr>
          <p:spPr bwMode="auto">
            <a:xfrm>
              <a:off x="2401" y="1022"/>
              <a:ext cx="6" cy="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7" y="8"/>
                </a:cxn>
                <a:cxn ang="0">
                  <a:pos x="0" y="16"/>
                </a:cxn>
              </a:cxnLst>
              <a:rect l="0" t="0" r="r" b="b"/>
              <a:pathLst>
                <a:path w="7" h="16">
                  <a:moveTo>
                    <a:pt x="3" y="0"/>
                  </a:moveTo>
                  <a:lnTo>
                    <a:pt x="3" y="0"/>
                  </a:lnTo>
                  <a:lnTo>
                    <a:pt x="7" y="8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10" name="Freeform 1086"/>
            <p:cNvSpPr>
              <a:spLocks/>
            </p:cNvSpPr>
            <p:nvPr/>
          </p:nvSpPr>
          <p:spPr bwMode="auto">
            <a:xfrm>
              <a:off x="2377" y="1241"/>
              <a:ext cx="8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16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11" name="Freeform 1087"/>
            <p:cNvSpPr>
              <a:spLocks/>
            </p:cNvSpPr>
            <p:nvPr/>
          </p:nvSpPr>
          <p:spPr bwMode="auto">
            <a:xfrm>
              <a:off x="2377" y="1241"/>
              <a:ext cx="8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8" y="16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8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12" name="Freeform 1088"/>
            <p:cNvSpPr>
              <a:spLocks/>
            </p:cNvSpPr>
            <p:nvPr/>
          </p:nvSpPr>
          <p:spPr bwMode="auto">
            <a:xfrm>
              <a:off x="2397" y="1164"/>
              <a:ext cx="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4" y="12"/>
                </a:cxn>
                <a:cxn ang="0">
                  <a:pos x="0" y="16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lnTo>
                    <a:pt x="4" y="4"/>
                  </a:lnTo>
                  <a:lnTo>
                    <a:pt x="4" y="12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13" name="Freeform 1089"/>
            <p:cNvSpPr>
              <a:spLocks/>
            </p:cNvSpPr>
            <p:nvPr/>
          </p:nvSpPr>
          <p:spPr bwMode="auto">
            <a:xfrm>
              <a:off x="2397" y="1164"/>
              <a:ext cx="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12"/>
                </a:cxn>
                <a:cxn ang="0">
                  <a:pos x="0" y="16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14" name="Freeform 1090"/>
            <p:cNvSpPr>
              <a:spLocks/>
            </p:cNvSpPr>
            <p:nvPr/>
          </p:nvSpPr>
          <p:spPr bwMode="auto">
            <a:xfrm>
              <a:off x="2543" y="1111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15" name="Freeform 1091"/>
            <p:cNvSpPr>
              <a:spLocks/>
            </p:cNvSpPr>
            <p:nvPr/>
          </p:nvSpPr>
          <p:spPr bwMode="auto">
            <a:xfrm>
              <a:off x="2543" y="1111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16" name="Freeform 1092"/>
            <p:cNvSpPr>
              <a:spLocks/>
            </p:cNvSpPr>
            <p:nvPr/>
          </p:nvSpPr>
          <p:spPr bwMode="auto">
            <a:xfrm>
              <a:off x="2493" y="961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17" name="Freeform 1093"/>
            <p:cNvSpPr>
              <a:spLocks/>
            </p:cNvSpPr>
            <p:nvPr/>
          </p:nvSpPr>
          <p:spPr bwMode="auto">
            <a:xfrm>
              <a:off x="2493" y="961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18" name="Freeform 1094"/>
            <p:cNvSpPr>
              <a:spLocks/>
            </p:cNvSpPr>
            <p:nvPr/>
          </p:nvSpPr>
          <p:spPr bwMode="auto">
            <a:xfrm>
              <a:off x="2401" y="1330"/>
              <a:ext cx="6" cy="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7" y="15"/>
                </a:cxn>
                <a:cxn ang="0">
                  <a:pos x="3" y="19"/>
                </a:cxn>
                <a:cxn ang="0">
                  <a:pos x="0" y="23"/>
                </a:cxn>
              </a:cxnLst>
              <a:rect l="0" t="0" r="r" b="b"/>
              <a:pathLst>
                <a:path w="7" h="23">
                  <a:moveTo>
                    <a:pt x="7" y="0"/>
                  </a:moveTo>
                  <a:lnTo>
                    <a:pt x="7" y="7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19" name="Freeform 1095"/>
            <p:cNvSpPr>
              <a:spLocks/>
            </p:cNvSpPr>
            <p:nvPr/>
          </p:nvSpPr>
          <p:spPr bwMode="auto">
            <a:xfrm>
              <a:off x="2401" y="1330"/>
              <a:ext cx="6" cy="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3"/>
                </a:cxn>
              </a:cxnLst>
              <a:rect l="0" t="0" r="r" b="b"/>
              <a:pathLst>
                <a:path w="7" h="23">
                  <a:moveTo>
                    <a:pt x="7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20" name="Freeform 1096"/>
            <p:cNvSpPr>
              <a:spLocks/>
            </p:cNvSpPr>
            <p:nvPr/>
          </p:nvSpPr>
          <p:spPr bwMode="auto">
            <a:xfrm>
              <a:off x="2512" y="1011"/>
              <a:ext cx="4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21" name="Freeform 1097"/>
            <p:cNvSpPr>
              <a:spLocks/>
            </p:cNvSpPr>
            <p:nvPr/>
          </p:nvSpPr>
          <p:spPr bwMode="auto">
            <a:xfrm>
              <a:off x="2512" y="1011"/>
              <a:ext cx="4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22" name="Freeform 1098"/>
            <p:cNvSpPr>
              <a:spLocks/>
            </p:cNvSpPr>
            <p:nvPr/>
          </p:nvSpPr>
          <p:spPr bwMode="auto">
            <a:xfrm>
              <a:off x="2535" y="1234"/>
              <a:ext cx="4" cy="1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"/>
                </a:cxn>
                <a:cxn ang="0">
                  <a:pos x="0" y="11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0" y="3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23" name="Freeform 1099"/>
            <p:cNvSpPr>
              <a:spLocks/>
            </p:cNvSpPr>
            <p:nvPr/>
          </p:nvSpPr>
          <p:spPr bwMode="auto">
            <a:xfrm>
              <a:off x="2535" y="1234"/>
              <a:ext cx="4" cy="1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1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3" name="Group 1100"/>
          <p:cNvGrpSpPr>
            <a:grpSpLocks/>
          </p:cNvGrpSpPr>
          <p:nvPr/>
        </p:nvGrpSpPr>
        <p:grpSpPr bwMode="auto">
          <a:xfrm>
            <a:off x="5765800" y="4265613"/>
            <a:ext cx="239713" cy="407987"/>
            <a:chOff x="3361" y="2306"/>
            <a:chExt cx="135" cy="257"/>
          </a:xfrm>
        </p:grpSpPr>
        <p:sp>
          <p:nvSpPr>
            <p:cNvPr id="872525" name="Freeform 1101"/>
            <p:cNvSpPr>
              <a:spLocks/>
            </p:cNvSpPr>
            <p:nvPr/>
          </p:nvSpPr>
          <p:spPr bwMode="auto">
            <a:xfrm>
              <a:off x="3377" y="2367"/>
              <a:ext cx="84" cy="46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38" y="31"/>
                </a:cxn>
                <a:cxn ang="0">
                  <a:pos x="50" y="35"/>
                </a:cxn>
                <a:cxn ang="0">
                  <a:pos x="69" y="39"/>
                </a:cxn>
                <a:cxn ang="0">
                  <a:pos x="61" y="35"/>
                </a:cxn>
                <a:cxn ang="0">
                  <a:pos x="46" y="27"/>
                </a:cxn>
                <a:cxn ang="0">
                  <a:pos x="53" y="16"/>
                </a:cxn>
                <a:cxn ang="0">
                  <a:pos x="57" y="23"/>
                </a:cxn>
                <a:cxn ang="0">
                  <a:pos x="57" y="23"/>
                </a:cxn>
                <a:cxn ang="0">
                  <a:pos x="80" y="39"/>
                </a:cxn>
                <a:cxn ang="0">
                  <a:pos x="84" y="43"/>
                </a:cxn>
                <a:cxn ang="0">
                  <a:pos x="80" y="43"/>
                </a:cxn>
                <a:cxn ang="0">
                  <a:pos x="80" y="46"/>
                </a:cxn>
                <a:cxn ang="0">
                  <a:pos x="61" y="43"/>
                </a:cxn>
                <a:cxn ang="0">
                  <a:pos x="46" y="43"/>
                </a:cxn>
                <a:cxn ang="0">
                  <a:pos x="30" y="23"/>
                </a:cxn>
                <a:cxn ang="0">
                  <a:pos x="0" y="0"/>
                </a:cxn>
                <a:cxn ang="0">
                  <a:pos x="19" y="12"/>
                </a:cxn>
                <a:cxn ang="0">
                  <a:pos x="34" y="23"/>
                </a:cxn>
                <a:cxn ang="0">
                  <a:pos x="38" y="31"/>
                </a:cxn>
                <a:cxn ang="0">
                  <a:pos x="42" y="31"/>
                </a:cxn>
                <a:cxn ang="0">
                  <a:pos x="42" y="35"/>
                </a:cxn>
                <a:cxn ang="0">
                  <a:pos x="46" y="35"/>
                </a:cxn>
                <a:cxn ang="0">
                  <a:pos x="50" y="35"/>
                </a:cxn>
                <a:cxn ang="0">
                  <a:pos x="57" y="35"/>
                </a:cxn>
                <a:cxn ang="0">
                  <a:pos x="65" y="35"/>
                </a:cxn>
                <a:cxn ang="0">
                  <a:pos x="57" y="31"/>
                </a:cxn>
                <a:cxn ang="0">
                  <a:pos x="50" y="27"/>
                </a:cxn>
                <a:cxn ang="0">
                  <a:pos x="46" y="23"/>
                </a:cxn>
                <a:cxn ang="0">
                  <a:pos x="50" y="20"/>
                </a:cxn>
                <a:cxn ang="0">
                  <a:pos x="50" y="20"/>
                </a:cxn>
                <a:cxn ang="0">
                  <a:pos x="57" y="16"/>
                </a:cxn>
                <a:cxn ang="0">
                  <a:pos x="61" y="16"/>
                </a:cxn>
                <a:cxn ang="0">
                  <a:pos x="61" y="20"/>
                </a:cxn>
                <a:cxn ang="0">
                  <a:pos x="57" y="23"/>
                </a:cxn>
                <a:cxn ang="0">
                  <a:pos x="61" y="27"/>
                </a:cxn>
                <a:cxn ang="0">
                  <a:pos x="69" y="31"/>
                </a:cxn>
                <a:cxn ang="0">
                  <a:pos x="80" y="39"/>
                </a:cxn>
                <a:cxn ang="0">
                  <a:pos x="84" y="43"/>
                </a:cxn>
                <a:cxn ang="0">
                  <a:pos x="80" y="43"/>
                </a:cxn>
                <a:cxn ang="0">
                  <a:pos x="73" y="43"/>
                </a:cxn>
                <a:cxn ang="0">
                  <a:pos x="50" y="43"/>
                </a:cxn>
                <a:cxn ang="0">
                  <a:pos x="46" y="43"/>
                </a:cxn>
                <a:cxn ang="0">
                  <a:pos x="42" y="39"/>
                </a:cxn>
                <a:cxn ang="0">
                  <a:pos x="34" y="31"/>
                </a:cxn>
                <a:cxn ang="0">
                  <a:pos x="30" y="23"/>
                </a:cxn>
                <a:cxn ang="0">
                  <a:pos x="23" y="16"/>
                </a:cxn>
                <a:cxn ang="0">
                  <a:pos x="7" y="8"/>
                </a:cxn>
              </a:cxnLst>
              <a:rect l="0" t="0" r="r" b="b"/>
              <a:pathLst>
                <a:path w="84" h="46">
                  <a:moveTo>
                    <a:pt x="0" y="0"/>
                  </a:moveTo>
                  <a:lnTo>
                    <a:pt x="15" y="12"/>
                  </a:lnTo>
                  <a:lnTo>
                    <a:pt x="27" y="20"/>
                  </a:lnTo>
                  <a:lnTo>
                    <a:pt x="38" y="31"/>
                  </a:lnTo>
                  <a:lnTo>
                    <a:pt x="46" y="35"/>
                  </a:lnTo>
                  <a:lnTo>
                    <a:pt x="50" y="35"/>
                  </a:lnTo>
                  <a:lnTo>
                    <a:pt x="61" y="35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1" y="35"/>
                  </a:lnTo>
                  <a:lnTo>
                    <a:pt x="53" y="31"/>
                  </a:lnTo>
                  <a:lnTo>
                    <a:pt x="46" y="27"/>
                  </a:lnTo>
                  <a:lnTo>
                    <a:pt x="46" y="20"/>
                  </a:lnTo>
                  <a:lnTo>
                    <a:pt x="53" y="16"/>
                  </a:lnTo>
                  <a:lnTo>
                    <a:pt x="61" y="20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7"/>
                  </a:lnTo>
                  <a:lnTo>
                    <a:pt x="80" y="39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0" y="43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73" y="43"/>
                  </a:lnTo>
                  <a:lnTo>
                    <a:pt x="61" y="43"/>
                  </a:lnTo>
                  <a:lnTo>
                    <a:pt x="53" y="43"/>
                  </a:lnTo>
                  <a:lnTo>
                    <a:pt x="46" y="43"/>
                  </a:lnTo>
                  <a:lnTo>
                    <a:pt x="38" y="39"/>
                  </a:lnTo>
                  <a:lnTo>
                    <a:pt x="30" y="23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12"/>
                  </a:lnTo>
                  <a:lnTo>
                    <a:pt x="27" y="20"/>
                  </a:lnTo>
                  <a:lnTo>
                    <a:pt x="34" y="23"/>
                  </a:lnTo>
                  <a:lnTo>
                    <a:pt x="38" y="27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2" y="31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7" y="35"/>
                  </a:lnTo>
                  <a:lnTo>
                    <a:pt x="61" y="35"/>
                  </a:lnTo>
                  <a:lnTo>
                    <a:pt x="65" y="35"/>
                  </a:lnTo>
                  <a:lnTo>
                    <a:pt x="69" y="39"/>
                  </a:lnTo>
                  <a:lnTo>
                    <a:pt x="57" y="31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6" y="27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3" y="16"/>
                  </a:lnTo>
                  <a:lnTo>
                    <a:pt x="57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7" y="20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9" y="31"/>
                  </a:lnTo>
                  <a:lnTo>
                    <a:pt x="77" y="35"/>
                  </a:lnTo>
                  <a:lnTo>
                    <a:pt x="80" y="39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0" y="43"/>
                  </a:lnTo>
                  <a:lnTo>
                    <a:pt x="80" y="46"/>
                  </a:lnTo>
                  <a:lnTo>
                    <a:pt x="73" y="43"/>
                  </a:lnTo>
                  <a:lnTo>
                    <a:pt x="61" y="43"/>
                  </a:lnTo>
                  <a:lnTo>
                    <a:pt x="50" y="43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38" y="35"/>
                  </a:lnTo>
                  <a:lnTo>
                    <a:pt x="34" y="31"/>
                  </a:lnTo>
                  <a:lnTo>
                    <a:pt x="34" y="27"/>
                  </a:lnTo>
                  <a:lnTo>
                    <a:pt x="30" y="23"/>
                  </a:lnTo>
                  <a:lnTo>
                    <a:pt x="27" y="20"/>
                  </a:lnTo>
                  <a:lnTo>
                    <a:pt x="23" y="16"/>
                  </a:lnTo>
                  <a:lnTo>
                    <a:pt x="15" y="12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26" name="Freeform 1102"/>
            <p:cNvSpPr>
              <a:spLocks/>
            </p:cNvSpPr>
            <p:nvPr/>
          </p:nvSpPr>
          <p:spPr bwMode="auto">
            <a:xfrm>
              <a:off x="3388" y="2317"/>
              <a:ext cx="63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12" y="16"/>
                </a:cxn>
                <a:cxn ang="0">
                  <a:pos x="16" y="23"/>
                </a:cxn>
                <a:cxn ang="0">
                  <a:pos x="42" y="35"/>
                </a:cxn>
                <a:cxn ang="0">
                  <a:pos x="46" y="39"/>
                </a:cxn>
                <a:cxn ang="0">
                  <a:pos x="46" y="39"/>
                </a:cxn>
                <a:cxn ang="0">
                  <a:pos x="42" y="43"/>
                </a:cxn>
                <a:cxn ang="0">
                  <a:pos x="27" y="62"/>
                </a:cxn>
                <a:cxn ang="0">
                  <a:pos x="23" y="70"/>
                </a:cxn>
                <a:cxn ang="0">
                  <a:pos x="23" y="70"/>
                </a:cxn>
                <a:cxn ang="0">
                  <a:pos x="23" y="73"/>
                </a:cxn>
                <a:cxn ang="0">
                  <a:pos x="27" y="73"/>
                </a:cxn>
                <a:cxn ang="0">
                  <a:pos x="54" y="62"/>
                </a:cxn>
                <a:cxn ang="0">
                  <a:pos x="62" y="62"/>
                </a:cxn>
              </a:cxnLst>
              <a:rect l="0" t="0" r="r" b="b"/>
              <a:pathLst>
                <a:path w="62" h="73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6" y="23"/>
                  </a:lnTo>
                  <a:lnTo>
                    <a:pt x="42" y="35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2" y="43"/>
                  </a:lnTo>
                  <a:lnTo>
                    <a:pt x="27" y="62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3" y="73"/>
                  </a:lnTo>
                  <a:lnTo>
                    <a:pt x="27" y="73"/>
                  </a:lnTo>
                  <a:lnTo>
                    <a:pt x="54" y="62"/>
                  </a:lnTo>
                  <a:lnTo>
                    <a:pt x="62" y="6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27" name="Freeform 1103"/>
            <p:cNvSpPr>
              <a:spLocks/>
            </p:cNvSpPr>
            <p:nvPr/>
          </p:nvSpPr>
          <p:spPr bwMode="auto">
            <a:xfrm>
              <a:off x="3388" y="2317"/>
              <a:ext cx="63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2" y="16"/>
                </a:cxn>
                <a:cxn ang="0">
                  <a:pos x="16" y="20"/>
                </a:cxn>
                <a:cxn ang="0">
                  <a:pos x="19" y="23"/>
                </a:cxn>
                <a:cxn ang="0">
                  <a:pos x="23" y="27"/>
                </a:cxn>
                <a:cxn ang="0">
                  <a:pos x="27" y="27"/>
                </a:cxn>
                <a:cxn ang="0">
                  <a:pos x="35" y="31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46" y="39"/>
                </a:cxn>
                <a:cxn ang="0">
                  <a:pos x="42" y="43"/>
                </a:cxn>
                <a:cxn ang="0">
                  <a:pos x="39" y="47"/>
                </a:cxn>
                <a:cxn ang="0">
                  <a:pos x="31" y="54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3" y="66"/>
                </a:cxn>
                <a:cxn ang="0">
                  <a:pos x="23" y="70"/>
                </a:cxn>
                <a:cxn ang="0">
                  <a:pos x="23" y="70"/>
                </a:cxn>
                <a:cxn ang="0">
                  <a:pos x="23" y="73"/>
                </a:cxn>
                <a:cxn ang="0">
                  <a:pos x="23" y="73"/>
                </a:cxn>
                <a:cxn ang="0">
                  <a:pos x="23" y="73"/>
                </a:cxn>
                <a:cxn ang="0">
                  <a:pos x="27" y="70"/>
                </a:cxn>
                <a:cxn ang="0">
                  <a:pos x="35" y="70"/>
                </a:cxn>
                <a:cxn ang="0">
                  <a:pos x="46" y="66"/>
                </a:cxn>
                <a:cxn ang="0">
                  <a:pos x="54" y="62"/>
                </a:cxn>
                <a:cxn ang="0">
                  <a:pos x="62" y="62"/>
                </a:cxn>
              </a:cxnLst>
              <a:rect l="0" t="0" r="r" b="b"/>
              <a:pathLst>
                <a:path w="62" h="7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9" y="23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5" y="31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9"/>
                  </a:lnTo>
                  <a:lnTo>
                    <a:pt x="42" y="43"/>
                  </a:lnTo>
                  <a:lnTo>
                    <a:pt x="39" y="47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27" y="58"/>
                  </a:lnTo>
                  <a:lnTo>
                    <a:pt x="23" y="66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0"/>
                  </a:lnTo>
                  <a:lnTo>
                    <a:pt x="35" y="70"/>
                  </a:lnTo>
                  <a:lnTo>
                    <a:pt x="46" y="66"/>
                  </a:lnTo>
                  <a:lnTo>
                    <a:pt x="54" y="62"/>
                  </a:lnTo>
                  <a:lnTo>
                    <a:pt x="62" y="6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28" name="Freeform 1104"/>
            <p:cNvSpPr>
              <a:spLocks/>
            </p:cNvSpPr>
            <p:nvPr/>
          </p:nvSpPr>
          <p:spPr bwMode="auto">
            <a:xfrm>
              <a:off x="3388" y="2317"/>
              <a:ext cx="55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6"/>
                </a:cxn>
                <a:cxn ang="0">
                  <a:pos x="42" y="31"/>
                </a:cxn>
                <a:cxn ang="0">
                  <a:pos x="54" y="35"/>
                </a:cxn>
                <a:cxn ang="0">
                  <a:pos x="54" y="35"/>
                </a:cxn>
                <a:cxn ang="0">
                  <a:pos x="54" y="39"/>
                </a:cxn>
                <a:cxn ang="0">
                  <a:pos x="42" y="50"/>
                </a:cxn>
                <a:cxn ang="0">
                  <a:pos x="35" y="62"/>
                </a:cxn>
                <a:cxn ang="0">
                  <a:pos x="35" y="62"/>
                </a:cxn>
                <a:cxn ang="0">
                  <a:pos x="39" y="62"/>
                </a:cxn>
                <a:cxn ang="0">
                  <a:pos x="39" y="62"/>
                </a:cxn>
                <a:cxn ang="0">
                  <a:pos x="50" y="58"/>
                </a:cxn>
                <a:cxn ang="0">
                  <a:pos x="54" y="54"/>
                </a:cxn>
              </a:cxnLst>
              <a:rect l="0" t="0" r="r" b="b"/>
              <a:pathLst>
                <a:path w="54" h="62">
                  <a:moveTo>
                    <a:pt x="0" y="0"/>
                  </a:moveTo>
                  <a:lnTo>
                    <a:pt x="4" y="16"/>
                  </a:lnTo>
                  <a:lnTo>
                    <a:pt x="42" y="31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9"/>
                  </a:lnTo>
                  <a:lnTo>
                    <a:pt x="42" y="50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50" y="58"/>
                  </a:lnTo>
                  <a:lnTo>
                    <a:pt x="54" y="5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29" name="Freeform 1105"/>
            <p:cNvSpPr>
              <a:spLocks/>
            </p:cNvSpPr>
            <p:nvPr/>
          </p:nvSpPr>
          <p:spPr bwMode="auto">
            <a:xfrm>
              <a:off x="3388" y="2317"/>
              <a:ext cx="55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6" y="20"/>
                </a:cxn>
                <a:cxn ang="0">
                  <a:pos x="27" y="23"/>
                </a:cxn>
                <a:cxn ang="0">
                  <a:pos x="35" y="27"/>
                </a:cxn>
                <a:cxn ang="0">
                  <a:pos x="42" y="31"/>
                </a:cxn>
                <a:cxn ang="0">
                  <a:pos x="46" y="31"/>
                </a:cxn>
                <a:cxn ang="0">
                  <a:pos x="50" y="31"/>
                </a:cxn>
                <a:cxn ang="0">
                  <a:pos x="50" y="31"/>
                </a:cxn>
                <a:cxn ang="0">
                  <a:pos x="54" y="35"/>
                </a:cxn>
                <a:cxn ang="0">
                  <a:pos x="54" y="35"/>
                </a:cxn>
                <a:cxn ang="0">
                  <a:pos x="50" y="39"/>
                </a:cxn>
                <a:cxn ang="0">
                  <a:pos x="46" y="43"/>
                </a:cxn>
                <a:cxn ang="0">
                  <a:pos x="42" y="50"/>
                </a:cxn>
                <a:cxn ang="0">
                  <a:pos x="39" y="54"/>
                </a:cxn>
                <a:cxn ang="0">
                  <a:pos x="35" y="62"/>
                </a:cxn>
                <a:cxn ang="0">
                  <a:pos x="35" y="62"/>
                </a:cxn>
                <a:cxn ang="0">
                  <a:pos x="35" y="62"/>
                </a:cxn>
                <a:cxn ang="0">
                  <a:pos x="35" y="62"/>
                </a:cxn>
                <a:cxn ang="0">
                  <a:pos x="39" y="62"/>
                </a:cxn>
                <a:cxn ang="0">
                  <a:pos x="42" y="62"/>
                </a:cxn>
                <a:cxn ang="0">
                  <a:pos x="50" y="58"/>
                </a:cxn>
                <a:cxn ang="0">
                  <a:pos x="54" y="54"/>
                </a:cxn>
              </a:cxnLst>
              <a:rect l="0" t="0" r="r" b="b"/>
              <a:pathLst>
                <a:path w="54" h="6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27" y="23"/>
                  </a:lnTo>
                  <a:lnTo>
                    <a:pt x="35" y="27"/>
                  </a:lnTo>
                  <a:lnTo>
                    <a:pt x="42" y="31"/>
                  </a:lnTo>
                  <a:lnTo>
                    <a:pt x="46" y="3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0" y="39"/>
                  </a:lnTo>
                  <a:lnTo>
                    <a:pt x="46" y="43"/>
                  </a:lnTo>
                  <a:lnTo>
                    <a:pt x="42" y="50"/>
                  </a:lnTo>
                  <a:lnTo>
                    <a:pt x="39" y="54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9" y="62"/>
                  </a:lnTo>
                  <a:lnTo>
                    <a:pt x="42" y="62"/>
                  </a:lnTo>
                  <a:lnTo>
                    <a:pt x="50" y="58"/>
                  </a:lnTo>
                  <a:lnTo>
                    <a:pt x="54" y="5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30" name="Freeform 1106"/>
            <p:cNvSpPr>
              <a:spLocks/>
            </p:cNvSpPr>
            <p:nvPr/>
          </p:nvSpPr>
          <p:spPr bwMode="auto">
            <a:xfrm>
              <a:off x="3407" y="2306"/>
              <a:ext cx="31" cy="4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8" y="15"/>
                </a:cxn>
                <a:cxn ang="0">
                  <a:pos x="16" y="2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3" y="27"/>
                </a:cxn>
                <a:cxn ang="0">
                  <a:pos x="27" y="27"/>
                </a:cxn>
                <a:cxn ang="0">
                  <a:pos x="31" y="27"/>
                </a:cxn>
                <a:cxn ang="0">
                  <a:pos x="31" y="27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31" y="34"/>
                </a:cxn>
                <a:cxn ang="0">
                  <a:pos x="31" y="34"/>
                </a:cxn>
                <a:cxn ang="0">
                  <a:pos x="27" y="34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0" y="31"/>
                </a:cxn>
                <a:cxn ang="0">
                  <a:pos x="4" y="31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4" y="11"/>
                </a:cxn>
                <a:cxn ang="0">
                  <a:pos x="4" y="15"/>
                </a:cxn>
                <a:cxn ang="0">
                  <a:pos x="8" y="23"/>
                </a:cxn>
                <a:cxn ang="0">
                  <a:pos x="12" y="27"/>
                </a:cxn>
                <a:cxn ang="0">
                  <a:pos x="12" y="27"/>
                </a:cxn>
                <a:cxn ang="0">
                  <a:pos x="20" y="31"/>
                </a:cxn>
                <a:cxn ang="0">
                  <a:pos x="23" y="34"/>
                </a:cxn>
                <a:cxn ang="0">
                  <a:pos x="23" y="38"/>
                </a:cxn>
                <a:cxn ang="0">
                  <a:pos x="23" y="42"/>
                </a:cxn>
                <a:cxn ang="0">
                  <a:pos x="31" y="42"/>
                </a:cxn>
              </a:cxnLst>
              <a:rect l="0" t="0" r="r" b="b"/>
              <a:pathLst>
                <a:path w="31" h="42">
                  <a:moveTo>
                    <a:pt x="8" y="0"/>
                  </a:moveTo>
                  <a:lnTo>
                    <a:pt x="8" y="4"/>
                  </a:lnTo>
                  <a:lnTo>
                    <a:pt x="8" y="8"/>
                  </a:lnTo>
                  <a:lnTo>
                    <a:pt x="8" y="15"/>
                  </a:lnTo>
                  <a:lnTo>
                    <a:pt x="16" y="2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27" y="34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4" y="31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8"/>
                  </a:lnTo>
                  <a:lnTo>
                    <a:pt x="8" y="8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20" y="31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23" y="42"/>
                  </a:lnTo>
                  <a:lnTo>
                    <a:pt x="31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31" name="Freeform 1107"/>
            <p:cNvSpPr>
              <a:spLocks/>
            </p:cNvSpPr>
            <p:nvPr/>
          </p:nvSpPr>
          <p:spPr bwMode="auto">
            <a:xfrm>
              <a:off x="3407" y="2306"/>
              <a:ext cx="31" cy="4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5"/>
                </a:cxn>
                <a:cxn ang="0">
                  <a:pos x="12" y="19"/>
                </a:cxn>
                <a:cxn ang="0">
                  <a:pos x="12" y="19"/>
                </a:cxn>
                <a:cxn ang="0">
                  <a:pos x="16" y="23"/>
                </a:cxn>
                <a:cxn ang="0">
                  <a:pos x="20" y="27"/>
                </a:cxn>
                <a:cxn ang="0">
                  <a:pos x="20" y="31"/>
                </a:cxn>
                <a:cxn ang="0">
                  <a:pos x="23" y="27"/>
                </a:cxn>
                <a:cxn ang="0">
                  <a:pos x="27" y="27"/>
                </a:cxn>
                <a:cxn ang="0">
                  <a:pos x="31" y="27"/>
                </a:cxn>
                <a:cxn ang="0">
                  <a:pos x="31" y="31"/>
                </a:cxn>
                <a:cxn ang="0">
                  <a:pos x="31" y="34"/>
                </a:cxn>
                <a:cxn ang="0">
                  <a:pos x="31" y="34"/>
                </a:cxn>
                <a:cxn ang="0">
                  <a:pos x="27" y="34"/>
                </a:cxn>
                <a:cxn ang="0">
                  <a:pos x="27" y="31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0" y="31"/>
                </a:cxn>
                <a:cxn ang="0">
                  <a:pos x="20" y="31"/>
                </a:cxn>
                <a:cxn ang="0">
                  <a:pos x="16" y="31"/>
                </a:cxn>
                <a:cxn ang="0">
                  <a:pos x="12" y="31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9"/>
                </a:cxn>
                <a:cxn ang="0">
                  <a:pos x="8" y="23"/>
                </a:cxn>
                <a:cxn ang="0">
                  <a:pos x="12" y="27"/>
                </a:cxn>
                <a:cxn ang="0">
                  <a:pos x="16" y="31"/>
                </a:cxn>
                <a:cxn ang="0">
                  <a:pos x="20" y="31"/>
                </a:cxn>
                <a:cxn ang="0">
                  <a:pos x="20" y="31"/>
                </a:cxn>
                <a:cxn ang="0">
                  <a:pos x="23" y="34"/>
                </a:cxn>
                <a:cxn ang="0">
                  <a:pos x="23" y="34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23" y="42"/>
                </a:cxn>
                <a:cxn ang="0">
                  <a:pos x="23" y="42"/>
                </a:cxn>
                <a:cxn ang="0">
                  <a:pos x="23" y="42"/>
                </a:cxn>
                <a:cxn ang="0">
                  <a:pos x="27" y="42"/>
                </a:cxn>
                <a:cxn ang="0">
                  <a:pos x="31" y="42"/>
                </a:cxn>
              </a:cxnLst>
              <a:rect l="0" t="0" r="r" b="b"/>
              <a:pathLst>
                <a:path w="31" h="42">
                  <a:moveTo>
                    <a:pt x="8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6" y="23"/>
                  </a:lnTo>
                  <a:lnTo>
                    <a:pt x="20" y="27"/>
                  </a:lnTo>
                  <a:lnTo>
                    <a:pt x="20" y="31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1" y="31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27" y="34"/>
                  </a:lnTo>
                  <a:lnTo>
                    <a:pt x="27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6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1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32" name="Freeform 1108"/>
            <p:cNvSpPr>
              <a:spLocks/>
            </p:cNvSpPr>
            <p:nvPr/>
          </p:nvSpPr>
          <p:spPr bwMode="auto">
            <a:xfrm>
              <a:off x="3438" y="2317"/>
              <a:ext cx="16" cy="1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8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33" name="Freeform 1109"/>
            <p:cNvSpPr>
              <a:spLocks/>
            </p:cNvSpPr>
            <p:nvPr/>
          </p:nvSpPr>
          <p:spPr bwMode="auto">
            <a:xfrm>
              <a:off x="3438" y="2317"/>
              <a:ext cx="16" cy="1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34" name="Freeform 1110"/>
            <p:cNvSpPr>
              <a:spLocks/>
            </p:cNvSpPr>
            <p:nvPr/>
          </p:nvSpPr>
          <p:spPr bwMode="auto">
            <a:xfrm>
              <a:off x="3461" y="2317"/>
              <a:ext cx="35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23" y="16"/>
                </a:cxn>
                <a:cxn ang="0">
                  <a:pos x="23" y="35"/>
                </a:cxn>
                <a:cxn ang="0">
                  <a:pos x="19" y="35"/>
                </a:cxn>
                <a:cxn ang="0">
                  <a:pos x="19" y="39"/>
                </a:cxn>
                <a:cxn ang="0">
                  <a:pos x="19" y="39"/>
                </a:cxn>
                <a:cxn ang="0">
                  <a:pos x="19" y="47"/>
                </a:cxn>
                <a:cxn ang="0">
                  <a:pos x="23" y="58"/>
                </a:cxn>
                <a:cxn ang="0">
                  <a:pos x="23" y="62"/>
                </a:cxn>
                <a:cxn ang="0">
                  <a:pos x="23" y="66"/>
                </a:cxn>
                <a:cxn ang="0">
                  <a:pos x="23" y="70"/>
                </a:cxn>
                <a:cxn ang="0">
                  <a:pos x="27" y="73"/>
                </a:cxn>
                <a:cxn ang="0">
                  <a:pos x="35" y="89"/>
                </a:cxn>
                <a:cxn ang="0">
                  <a:pos x="35" y="93"/>
                </a:cxn>
              </a:cxnLst>
              <a:rect l="0" t="0" r="r" b="b"/>
              <a:pathLst>
                <a:path w="35" h="93">
                  <a:moveTo>
                    <a:pt x="0" y="0"/>
                  </a:moveTo>
                  <a:lnTo>
                    <a:pt x="12" y="4"/>
                  </a:lnTo>
                  <a:lnTo>
                    <a:pt x="23" y="16"/>
                  </a:lnTo>
                  <a:lnTo>
                    <a:pt x="23" y="35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7"/>
                  </a:lnTo>
                  <a:lnTo>
                    <a:pt x="23" y="58"/>
                  </a:lnTo>
                  <a:lnTo>
                    <a:pt x="23" y="62"/>
                  </a:lnTo>
                  <a:lnTo>
                    <a:pt x="23" y="66"/>
                  </a:lnTo>
                  <a:lnTo>
                    <a:pt x="23" y="70"/>
                  </a:lnTo>
                  <a:lnTo>
                    <a:pt x="27" y="73"/>
                  </a:lnTo>
                  <a:lnTo>
                    <a:pt x="35" y="89"/>
                  </a:lnTo>
                  <a:lnTo>
                    <a:pt x="35" y="9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35" name="Freeform 1111"/>
            <p:cNvSpPr>
              <a:spLocks/>
            </p:cNvSpPr>
            <p:nvPr/>
          </p:nvSpPr>
          <p:spPr bwMode="auto">
            <a:xfrm>
              <a:off x="3461" y="2317"/>
              <a:ext cx="35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9" y="12"/>
                </a:cxn>
                <a:cxn ang="0">
                  <a:pos x="23" y="16"/>
                </a:cxn>
                <a:cxn ang="0">
                  <a:pos x="23" y="23"/>
                </a:cxn>
                <a:cxn ang="0">
                  <a:pos x="23" y="27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3" y="35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19" y="39"/>
                </a:cxn>
                <a:cxn ang="0">
                  <a:pos x="19" y="39"/>
                </a:cxn>
                <a:cxn ang="0">
                  <a:pos x="19" y="47"/>
                </a:cxn>
                <a:cxn ang="0">
                  <a:pos x="19" y="50"/>
                </a:cxn>
                <a:cxn ang="0">
                  <a:pos x="23" y="54"/>
                </a:cxn>
                <a:cxn ang="0">
                  <a:pos x="23" y="62"/>
                </a:cxn>
                <a:cxn ang="0">
                  <a:pos x="23" y="66"/>
                </a:cxn>
                <a:cxn ang="0">
                  <a:pos x="23" y="70"/>
                </a:cxn>
                <a:cxn ang="0">
                  <a:pos x="23" y="73"/>
                </a:cxn>
                <a:cxn ang="0">
                  <a:pos x="27" y="73"/>
                </a:cxn>
                <a:cxn ang="0">
                  <a:pos x="27" y="77"/>
                </a:cxn>
                <a:cxn ang="0">
                  <a:pos x="31" y="81"/>
                </a:cxn>
                <a:cxn ang="0">
                  <a:pos x="31" y="89"/>
                </a:cxn>
                <a:cxn ang="0">
                  <a:pos x="35" y="93"/>
                </a:cxn>
              </a:cxnLst>
              <a:rect l="0" t="0" r="r" b="b"/>
              <a:pathLst>
                <a:path w="35" h="9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9" y="12"/>
                  </a:lnTo>
                  <a:lnTo>
                    <a:pt x="23" y="16"/>
                  </a:lnTo>
                  <a:lnTo>
                    <a:pt x="23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7"/>
                  </a:lnTo>
                  <a:lnTo>
                    <a:pt x="19" y="50"/>
                  </a:lnTo>
                  <a:lnTo>
                    <a:pt x="23" y="54"/>
                  </a:lnTo>
                  <a:lnTo>
                    <a:pt x="23" y="62"/>
                  </a:lnTo>
                  <a:lnTo>
                    <a:pt x="23" y="66"/>
                  </a:lnTo>
                  <a:lnTo>
                    <a:pt x="23" y="70"/>
                  </a:lnTo>
                  <a:lnTo>
                    <a:pt x="23" y="73"/>
                  </a:lnTo>
                  <a:lnTo>
                    <a:pt x="27" y="73"/>
                  </a:lnTo>
                  <a:lnTo>
                    <a:pt x="27" y="77"/>
                  </a:lnTo>
                  <a:lnTo>
                    <a:pt x="31" y="81"/>
                  </a:lnTo>
                  <a:lnTo>
                    <a:pt x="31" y="89"/>
                  </a:lnTo>
                  <a:lnTo>
                    <a:pt x="35" y="9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36" name="Freeform 1112"/>
            <p:cNvSpPr>
              <a:spLocks/>
            </p:cNvSpPr>
            <p:nvPr/>
          </p:nvSpPr>
          <p:spPr bwMode="auto">
            <a:xfrm>
              <a:off x="3488" y="2402"/>
              <a:ext cx="8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31"/>
                </a:cxn>
                <a:cxn ang="0">
                  <a:pos x="8" y="50"/>
                </a:cxn>
                <a:cxn ang="0">
                  <a:pos x="4" y="85"/>
                </a:cxn>
                <a:cxn ang="0">
                  <a:pos x="4" y="92"/>
                </a:cxn>
                <a:cxn ang="0">
                  <a:pos x="0" y="100"/>
                </a:cxn>
                <a:cxn ang="0">
                  <a:pos x="0" y="100"/>
                </a:cxn>
              </a:cxnLst>
              <a:rect l="0" t="0" r="r" b="b"/>
              <a:pathLst>
                <a:path w="8" h="100">
                  <a:moveTo>
                    <a:pt x="0" y="0"/>
                  </a:moveTo>
                  <a:lnTo>
                    <a:pt x="0" y="8"/>
                  </a:lnTo>
                  <a:lnTo>
                    <a:pt x="8" y="31"/>
                  </a:lnTo>
                  <a:lnTo>
                    <a:pt x="8" y="50"/>
                  </a:lnTo>
                  <a:lnTo>
                    <a:pt x="4" y="85"/>
                  </a:lnTo>
                  <a:lnTo>
                    <a:pt x="4" y="92"/>
                  </a:lnTo>
                  <a:lnTo>
                    <a:pt x="0" y="100"/>
                  </a:lnTo>
                  <a:lnTo>
                    <a:pt x="0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37" name="Freeform 1113"/>
            <p:cNvSpPr>
              <a:spLocks/>
            </p:cNvSpPr>
            <p:nvPr/>
          </p:nvSpPr>
          <p:spPr bwMode="auto">
            <a:xfrm>
              <a:off x="3488" y="2402"/>
              <a:ext cx="8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11"/>
                </a:cxn>
                <a:cxn ang="0">
                  <a:pos x="4" y="19"/>
                </a:cxn>
                <a:cxn ang="0">
                  <a:pos x="8" y="23"/>
                </a:cxn>
                <a:cxn ang="0">
                  <a:pos x="8" y="31"/>
                </a:cxn>
                <a:cxn ang="0">
                  <a:pos x="8" y="35"/>
                </a:cxn>
                <a:cxn ang="0">
                  <a:pos x="8" y="42"/>
                </a:cxn>
                <a:cxn ang="0">
                  <a:pos x="8" y="50"/>
                </a:cxn>
                <a:cxn ang="0">
                  <a:pos x="8" y="54"/>
                </a:cxn>
                <a:cxn ang="0">
                  <a:pos x="8" y="61"/>
                </a:cxn>
                <a:cxn ang="0">
                  <a:pos x="4" y="65"/>
                </a:cxn>
                <a:cxn ang="0">
                  <a:pos x="4" y="77"/>
                </a:cxn>
                <a:cxn ang="0">
                  <a:pos x="4" y="85"/>
                </a:cxn>
                <a:cxn ang="0">
                  <a:pos x="0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100"/>
                </a:cxn>
              </a:cxnLst>
              <a:rect l="0" t="0" r="r" b="b"/>
              <a:pathLst>
                <a:path w="8" h="100">
                  <a:moveTo>
                    <a:pt x="0" y="0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4" y="19"/>
                  </a:lnTo>
                  <a:lnTo>
                    <a:pt x="8" y="23"/>
                  </a:lnTo>
                  <a:lnTo>
                    <a:pt x="8" y="31"/>
                  </a:lnTo>
                  <a:lnTo>
                    <a:pt x="8" y="35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8" y="61"/>
                  </a:lnTo>
                  <a:lnTo>
                    <a:pt x="4" y="65"/>
                  </a:lnTo>
                  <a:lnTo>
                    <a:pt x="4" y="77"/>
                  </a:lnTo>
                  <a:lnTo>
                    <a:pt x="4" y="85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38" name="Freeform 1114"/>
            <p:cNvSpPr>
              <a:spLocks/>
            </p:cNvSpPr>
            <p:nvPr/>
          </p:nvSpPr>
          <p:spPr bwMode="auto">
            <a:xfrm>
              <a:off x="3473" y="2502"/>
              <a:ext cx="7" cy="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8"/>
                </a:cxn>
                <a:cxn ang="0">
                  <a:pos x="7" y="15"/>
                </a:cxn>
                <a:cxn ang="0">
                  <a:pos x="4" y="34"/>
                </a:cxn>
                <a:cxn ang="0">
                  <a:pos x="0" y="38"/>
                </a:cxn>
                <a:cxn ang="0">
                  <a:pos x="0" y="46"/>
                </a:cxn>
              </a:cxnLst>
              <a:rect l="0" t="0" r="r" b="b"/>
              <a:pathLst>
                <a:path w="7" h="46">
                  <a:moveTo>
                    <a:pt x="7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7" y="15"/>
                  </a:lnTo>
                  <a:lnTo>
                    <a:pt x="4" y="34"/>
                  </a:lnTo>
                  <a:lnTo>
                    <a:pt x="0" y="38"/>
                  </a:lnTo>
                  <a:lnTo>
                    <a:pt x="0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39" name="Freeform 1115"/>
            <p:cNvSpPr>
              <a:spLocks/>
            </p:cNvSpPr>
            <p:nvPr/>
          </p:nvSpPr>
          <p:spPr bwMode="auto">
            <a:xfrm>
              <a:off x="3473" y="2502"/>
              <a:ext cx="7" cy="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8"/>
                </a:cxn>
                <a:cxn ang="0">
                  <a:pos x="7" y="15"/>
                </a:cxn>
                <a:cxn ang="0">
                  <a:pos x="4" y="19"/>
                </a:cxn>
                <a:cxn ang="0">
                  <a:pos x="4" y="23"/>
                </a:cxn>
                <a:cxn ang="0">
                  <a:pos x="0" y="38"/>
                </a:cxn>
                <a:cxn ang="0">
                  <a:pos x="0" y="46"/>
                </a:cxn>
              </a:cxnLst>
              <a:rect l="0" t="0" r="r" b="b"/>
              <a:pathLst>
                <a:path w="7" h="46">
                  <a:moveTo>
                    <a:pt x="7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0" y="38"/>
                  </a:lnTo>
                  <a:lnTo>
                    <a:pt x="0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40" name="Freeform 1116"/>
            <p:cNvSpPr>
              <a:spLocks/>
            </p:cNvSpPr>
            <p:nvPr/>
          </p:nvSpPr>
          <p:spPr bwMode="auto">
            <a:xfrm>
              <a:off x="3465" y="2398"/>
              <a:ext cx="8" cy="162"/>
            </a:xfrm>
            <a:custGeom>
              <a:avLst/>
              <a:gdLst/>
              <a:ahLst/>
              <a:cxnLst>
                <a:cxn ang="0">
                  <a:pos x="8" y="158"/>
                </a:cxn>
                <a:cxn ang="0">
                  <a:pos x="4" y="162"/>
                </a:cxn>
                <a:cxn ang="0">
                  <a:pos x="4" y="162"/>
                </a:cxn>
                <a:cxn ang="0">
                  <a:pos x="0" y="162"/>
                </a:cxn>
                <a:cxn ang="0">
                  <a:pos x="0" y="154"/>
                </a:cxn>
                <a:cxn ang="0">
                  <a:pos x="0" y="135"/>
                </a:cxn>
                <a:cxn ang="0">
                  <a:pos x="0" y="131"/>
                </a:cxn>
                <a:cxn ang="0">
                  <a:pos x="0" y="119"/>
                </a:cxn>
                <a:cxn ang="0">
                  <a:pos x="0" y="108"/>
                </a:cxn>
                <a:cxn ang="0">
                  <a:pos x="0" y="100"/>
                </a:cxn>
                <a:cxn ang="0">
                  <a:pos x="0" y="96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0"/>
                </a:cxn>
              </a:cxnLst>
              <a:rect l="0" t="0" r="r" b="b"/>
              <a:pathLst>
                <a:path w="8" h="162">
                  <a:moveTo>
                    <a:pt x="8" y="158"/>
                  </a:moveTo>
                  <a:lnTo>
                    <a:pt x="4" y="162"/>
                  </a:lnTo>
                  <a:lnTo>
                    <a:pt x="4" y="162"/>
                  </a:lnTo>
                  <a:lnTo>
                    <a:pt x="0" y="162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41" name="Freeform 1117"/>
            <p:cNvSpPr>
              <a:spLocks/>
            </p:cNvSpPr>
            <p:nvPr/>
          </p:nvSpPr>
          <p:spPr bwMode="auto">
            <a:xfrm>
              <a:off x="3465" y="2398"/>
              <a:ext cx="8" cy="162"/>
            </a:xfrm>
            <a:custGeom>
              <a:avLst/>
              <a:gdLst/>
              <a:ahLst/>
              <a:cxnLst>
                <a:cxn ang="0">
                  <a:pos x="8" y="158"/>
                </a:cxn>
                <a:cxn ang="0">
                  <a:pos x="8" y="158"/>
                </a:cxn>
                <a:cxn ang="0">
                  <a:pos x="4" y="162"/>
                </a:cxn>
                <a:cxn ang="0">
                  <a:pos x="4" y="162"/>
                </a:cxn>
                <a:cxn ang="0">
                  <a:pos x="0" y="162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0" y="154"/>
                </a:cxn>
                <a:cxn ang="0">
                  <a:pos x="0" y="135"/>
                </a:cxn>
                <a:cxn ang="0">
                  <a:pos x="0" y="13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04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4" y="35"/>
                </a:cxn>
                <a:cxn ang="0">
                  <a:pos x="4" y="0"/>
                </a:cxn>
              </a:cxnLst>
              <a:rect l="0" t="0" r="r" b="b"/>
              <a:pathLst>
                <a:path w="8" h="162">
                  <a:moveTo>
                    <a:pt x="8" y="158"/>
                  </a:moveTo>
                  <a:lnTo>
                    <a:pt x="8" y="158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4" y="35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42" name="Freeform 1118"/>
            <p:cNvSpPr>
              <a:spLocks/>
            </p:cNvSpPr>
            <p:nvPr/>
          </p:nvSpPr>
          <p:spPr bwMode="auto">
            <a:xfrm>
              <a:off x="3465" y="2375"/>
              <a:ext cx="20" cy="50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19" y="38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2" y="46"/>
                </a:cxn>
                <a:cxn ang="0">
                  <a:pos x="12" y="35"/>
                </a:cxn>
                <a:cxn ang="0">
                  <a:pos x="12" y="27"/>
                </a:cxn>
                <a:cxn ang="0">
                  <a:pos x="19" y="23"/>
                </a:cxn>
                <a:cxn ang="0">
                  <a:pos x="19" y="23"/>
                </a:cxn>
                <a:cxn ang="0">
                  <a:pos x="19" y="23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19"/>
                </a:cxn>
                <a:cxn ang="0">
                  <a:pos x="12" y="12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12"/>
                </a:cxn>
                <a:cxn ang="0">
                  <a:pos x="0" y="19"/>
                </a:cxn>
                <a:cxn ang="0">
                  <a:pos x="0" y="23"/>
                </a:cxn>
              </a:cxnLst>
              <a:rect l="0" t="0" r="r" b="b"/>
              <a:pathLst>
                <a:path w="19" h="50">
                  <a:moveTo>
                    <a:pt x="19" y="38"/>
                  </a:moveTo>
                  <a:lnTo>
                    <a:pt x="19" y="3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35"/>
                  </a:lnTo>
                  <a:lnTo>
                    <a:pt x="12" y="27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0" y="19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43" name="Freeform 1119"/>
            <p:cNvSpPr>
              <a:spLocks/>
            </p:cNvSpPr>
            <p:nvPr/>
          </p:nvSpPr>
          <p:spPr bwMode="auto">
            <a:xfrm>
              <a:off x="3465" y="2375"/>
              <a:ext cx="20" cy="50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19" y="38"/>
                </a:cxn>
                <a:cxn ang="0">
                  <a:pos x="12" y="50"/>
                </a:cxn>
                <a:cxn ang="0">
                  <a:pos x="12" y="46"/>
                </a:cxn>
                <a:cxn ang="0">
                  <a:pos x="12" y="46"/>
                </a:cxn>
                <a:cxn ang="0">
                  <a:pos x="12" y="38"/>
                </a:cxn>
                <a:cxn ang="0">
                  <a:pos x="12" y="31"/>
                </a:cxn>
                <a:cxn ang="0">
                  <a:pos x="12" y="27"/>
                </a:cxn>
                <a:cxn ang="0">
                  <a:pos x="15" y="27"/>
                </a:cxn>
                <a:cxn ang="0">
                  <a:pos x="19" y="23"/>
                </a:cxn>
                <a:cxn ang="0">
                  <a:pos x="19" y="19"/>
                </a:cxn>
                <a:cxn ang="0">
                  <a:pos x="12" y="23"/>
                </a:cxn>
                <a:cxn ang="0">
                  <a:pos x="12" y="19"/>
                </a:cxn>
                <a:cxn ang="0">
                  <a:pos x="12" y="15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19" h="50">
                  <a:moveTo>
                    <a:pt x="19" y="38"/>
                  </a:moveTo>
                  <a:lnTo>
                    <a:pt x="19" y="38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38"/>
                  </a:lnTo>
                  <a:lnTo>
                    <a:pt x="12" y="31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19" y="19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44" name="Freeform 1120"/>
            <p:cNvSpPr>
              <a:spLocks/>
            </p:cNvSpPr>
            <p:nvPr/>
          </p:nvSpPr>
          <p:spPr bwMode="auto">
            <a:xfrm>
              <a:off x="3423" y="2483"/>
              <a:ext cx="23" cy="2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5" y="23"/>
                </a:cxn>
                <a:cxn ang="0">
                  <a:pos x="0" y="23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23" h="23">
                  <a:moveTo>
                    <a:pt x="23" y="15"/>
                  </a:moveTo>
                  <a:lnTo>
                    <a:pt x="15" y="23"/>
                  </a:lnTo>
                  <a:lnTo>
                    <a:pt x="0" y="23"/>
                  </a:lnTo>
                  <a:lnTo>
                    <a:pt x="0" y="7"/>
                  </a:lnTo>
                  <a:lnTo>
                    <a:pt x="4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45" name="Freeform 1121"/>
            <p:cNvSpPr>
              <a:spLocks/>
            </p:cNvSpPr>
            <p:nvPr/>
          </p:nvSpPr>
          <p:spPr bwMode="auto">
            <a:xfrm>
              <a:off x="3419" y="2483"/>
              <a:ext cx="27" cy="23"/>
            </a:xfrm>
            <a:custGeom>
              <a:avLst/>
              <a:gdLst/>
              <a:ahLst/>
              <a:cxnLst>
                <a:cxn ang="0">
                  <a:pos x="27" y="15"/>
                </a:cxn>
                <a:cxn ang="0">
                  <a:pos x="27" y="15"/>
                </a:cxn>
                <a:cxn ang="0">
                  <a:pos x="23" y="15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5" y="19"/>
                </a:cxn>
                <a:cxn ang="0">
                  <a:pos x="11" y="23"/>
                </a:cxn>
                <a:cxn ang="0">
                  <a:pos x="8" y="19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23">
                  <a:moveTo>
                    <a:pt x="27" y="15"/>
                  </a:moveTo>
                  <a:lnTo>
                    <a:pt x="27" y="15"/>
                  </a:lnTo>
                  <a:lnTo>
                    <a:pt x="23" y="15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23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46" name="Freeform 1122"/>
            <p:cNvSpPr>
              <a:spLocks/>
            </p:cNvSpPr>
            <p:nvPr/>
          </p:nvSpPr>
          <p:spPr bwMode="auto">
            <a:xfrm>
              <a:off x="3404" y="2498"/>
              <a:ext cx="34" cy="15"/>
            </a:xfrm>
            <a:custGeom>
              <a:avLst/>
              <a:gdLst/>
              <a:ahLst/>
              <a:cxnLst>
                <a:cxn ang="0">
                  <a:pos x="30" y="8"/>
                </a:cxn>
                <a:cxn ang="0">
                  <a:pos x="26" y="12"/>
                </a:cxn>
                <a:cxn ang="0">
                  <a:pos x="23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3" y="1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7" y="8"/>
                </a:cxn>
                <a:cxn ang="0">
                  <a:pos x="11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4"/>
                </a:cxn>
                <a:cxn ang="0">
                  <a:pos x="23" y="8"/>
                </a:cxn>
                <a:cxn ang="0">
                  <a:pos x="30" y="8"/>
                </a:cxn>
                <a:cxn ang="0">
                  <a:pos x="34" y="4"/>
                </a:cxn>
              </a:cxnLst>
              <a:rect l="0" t="0" r="r" b="b"/>
              <a:pathLst>
                <a:path w="34" h="15">
                  <a:moveTo>
                    <a:pt x="30" y="8"/>
                  </a:moveTo>
                  <a:lnTo>
                    <a:pt x="26" y="12"/>
                  </a:lnTo>
                  <a:lnTo>
                    <a:pt x="2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" y="8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47" name="Freeform 1123"/>
            <p:cNvSpPr>
              <a:spLocks/>
            </p:cNvSpPr>
            <p:nvPr/>
          </p:nvSpPr>
          <p:spPr bwMode="auto">
            <a:xfrm>
              <a:off x="3404" y="2498"/>
              <a:ext cx="34" cy="15"/>
            </a:xfrm>
            <a:custGeom>
              <a:avLst/>
              <a:gdLst/>
              <a:ahLst/>
              <a:cxnLst>
                <a:cxn ang="0">
                  <a:pos x="30" y="8"/>
                </a:cxn>
                <a:cxn ang="0">
                  <a:pos x="30" y="8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19" y="15"/>
                </a:cxn>
                <a:cxn ang="0">
                  <a:pos x="11" y="15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3" y="15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19" y="4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34" y="4"/>
                </a:cxn>
              </a:cxnLst>
              <a:rect l="0" t="0" r="r" b="b"/>
              <a:pathLst>
                <a:path w="34" h="15">
                  <a:moveTo>
                    <a:pt x="30" y="8"/>
                  </a:moveTo>
                  <a:lnTo>
                    <a:pt x="30" y="8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19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48" name="Freeform 1124"/>
            <p:cNvSpPr>
              <a:spLocks/>
            </p:cNvSpPr>
            <p:nvPr/>
          </p:nvSpPr>
          <p:spPr bwMode="auto">
            <a:xfrm>
              <a:off x="3438" y="2356"/>
              <a:ext cx="39" cy="1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5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5" y="4"/>
                </a:cxn>
                <a:cxn ang="0">
                  <a:pos x="35" y="4"/>
                </a:cxn>
                <a:cxn ang="0">
                  <a:pos x="35" y="4"/>
                </a:cxn>
                <a:cxn ang="0">
                  <a:pos x="35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1" y="8"/>
                </a:cxn>
                <a:cxn ang="0">
                  <a:pos x="31" y="8"/>
                </a:cxn>
                <a:cxn ang="0">
                  <a:pos x="31" y="8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4"/>
                </a:cxn>
                <a:cxn ang="0">
                  <a:pos x="27" y="4"/>
                </a:cxn>
                <a:cxn ang="0">
                  <a:pos x="23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8" y="11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39" h="15">
                  <a:moveTo>
                    <a:pt x="39" y="4"/>
                  </a:moveTo>
                  <a:lnTo>
                    <a:pt x="35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49" name="Freeform 1125"/>
            <p:cNvSpPr>
              <a:spLocks/>
            </p:cNvSpPr>
            <p:nvPr/>
          </p:nvSpPr>
          <p:spPr bwMode="auto">
            <a:xfrm>
              <a:off x="3438" y="2356"/>
              <a:ext cx="39" cy="1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5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5" y="4"/>
                </a:cxn>
                <a:cxn ang="0">
                  <a:pos x="35" y="4"/>
                </a:cxn>
                <a:cxn ang="0">
                  <a:pos x="35" y="4"/>
                </a:cxn>
                <a:cxn ang="0">
                  <a:pos x="35" y="4"/>
                </a:cxn>
                <a:cxn ang="0">
                  <a:pos x="31" y="4"/>
                </a:cxn>
                <a:cxn ang="0">
                  <a:pos x="31" y="8"/>
                </a:cxn>
                <a:cxn ang="0">
                  <a:pos x="23" y="8"/>
                </a:cxn>
                <a:cxn ang="0">
                  <a:pos x="27" y="4"/>
                </a:cxn>
                <a:cxn ang="0">
                  <a:pos x="23" y="4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6" y="4"/>
                </a:cxn>
              </a:cxnLst>
              <a:rect l="0" t="0" r="r" b="b"/>
              <a:pathLst>
                <a:path w="39" h="15">
                  <a:moveTo>
                    <a:pt x="39" y="4"/>
                  </a:move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50" name="Freeform 1126"/>
            <p:cNvSpPr>
              <a:spLocks/>
            </p:cNvSpPr>
            <p:nvPr/>
          </p:nvSpPr>
          <p:spPr bwMode="auto">
            <a:xfrm>
              <a:off x="3442" y="2325"/>
              <a:ext cx="38" cy="31"/>
            </a:xfrm>
            <a:custGeom>
              <a:avLst/>
              <a:gdLst/>
              <a:ahLst/>
              <a:cxnLst>
                <a:cxn ang="0">
                  <a:pos x="38" y="23"/>
                </a:cxn>
                <a:cxn ang="0">
                  <a:pos x="31" y="31"/>
                </a:cxn>
                <a:cxn ang="0">
                  <a:pos x="12" y="31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38" y="8"/>
                </a:cxn>
              </a:cxnLst>
              <a:rect l="0" t="0" r="r" b="b"/>
              <a:pathLst>
                <a:path w="38" h="31">
                  <a:moveTo>
                    <a:pt x="38" y="23"/>
                  </a:moveTo>
                  <a:lnTo>
                    <a:pt x="31" y="31"/>
                  </a:lnTo>
                  <a:lnTo>
                    <a:pt x="12" y="31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51" name="Freeform 1127"/>
            <p:cNvSpPr>
              <a:spLocks/>
            </p:cNvSpPr>
            <p:nvPr/>
          </p:nvSpPr>
          <p:spPr bwMode="auto">
            <a:xfrm>
              <a:off x="3442" y="2325"/>
              <a:ext cx="38" cy="27"/>
            </a:xfrm>
            <a:custGeom>
              <a:avLst/>
              <a:gdLst/>
              <a:ahLst/>
              <a:cxnLst>
                <a:cxn ang="0">
                  <a:pos x="38" y="15"/>
                </a:cxn>
                <a:cxn ang="0">
                  <a:pos x="38" y="15"/>
                </a:cxn>
                <a:cxn ang="0">
                  <a:pos x="38" y="19"/>
                </a:cxn>
                <a:cxn ang="0">
                  <a:pos x="35" y="23"/>
                </a:cxn>
                <a:cxn ang="0">
                  <a:pos x="35" y="23"/>
                </a:cxn>
                <a:cxn ang="0">
                  <a:pos x="31" y="27"/>
                </a:cxn>
                <a:cxn ang="0">
                  <a:pos x="31" y="27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3" y="27"/>
                </a:cxn>
                <a:cxn ang="0">
                  <a:pos x="19" y="27"/>
                </a:cxn>
                <a:cxn ang="0">
                  <a:pos x="15" y="27"/>
                </a:cxn>
                <a:cxn ang="0">
                  <a:pos x="12" y="27"/>
                </a:cxn>
                <a:cxn ang="0">
                  <a:pos x="8" y="27"/>
                </a:cxn>
                <a:cxn ang="0">
                  <a:pos x="4" y="23"/>
                </a:cxn>
                <a:cxn ang="0">
                  <a:pos x="4" y="23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1" y="8"/>
                </a:cxn>
                <a:cxn ang="0">
                  <a:pos x="35" y="8"/>
                </a:cxn>
                <a:cxn ang="0">
                  <a:pos x="35" y="12"/>
                </a:cxn>
                <a:cxn ang="0">
                  <a:pos x="38" y="15"/>
                </a:cxn>
              </a:cxnLst>
              <a:rect l="0" t="0" r="r" b="b"/>
              <a:pathLst>
                <a:path w="38" h="27">
                  <a:moveTo>
                    <a:pt x="38" y="15"/>
                  </a:moveTo>
                  <a:lnTo>
                    <a:pt x="38" y="15"/>
                  </a:lnTo>
                  <a:lnTo>
                    <a:pt x="38" y="19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52" name="Freeform 1128"/>
            <p:cNvSpPr>
              <a:spLocks/>
            </p:cNvSpPr>
            <p:nvPr/>
          </p:nvSpPr>
          <p:spPr bwMode="auto">
            <a:xfrm>
              <a:off x="3446" y="2333"/>
              <a:ext cx="1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15" y="7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15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53" name="Freeform 1129"/>
            <p:cNvSpPr>
              <a:spLocks/>
            </p:cNvSpPr>
            <p:nvPr/>
          </p:nvSpPr>
          <p:spPr bwMode="auto">
            <a:xfrm>
              <a:off x="3446" y="2333"/>
              <a:ext cx="1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15" y="7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5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54" name="Freeform 1130"/>
            <p:cNvSpPr>
              <a:spLocks/>
            </p:cNvSpPr>
            <p:nvPr/>
          </p:nvSpPr>
          <p:spPr bwMode="auto">
            <a:xfrm>
              <a:off x="3457" y="2329"/>
              <a:ext cx="8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55" name="Freeform 1131"/>
            <p:cNvSpPr>
              <a:spLocks/>
            </p:cNvSpPr>
            <p:nvPr/>
          </p:nvSpPr>
          <p:spPr bwMode="auto">
            <a:xfrm>
              <a:off x="3457" y="2329"/>
              <a:ext cx="8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56" name="Freeform 1132"/>
            <p:cNvSpPr>
              <a:spLocks/>
            </p:cNvSpPr>
            <p:nvPr/>
          </p:nvSpPr>
          <p:spPr bwMode="auto">
            <a:xfrm>
              <a:off x="3465" y="2333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57" name="Freeform 1133"/>
            <p:cNvSpPr>
              <a:spLocks/>
            </p:cNvSpPr>
            <p:nvPr/>
          </p:nvSpPr>
          <p:spPr bwMode="auto">
            <a:xfrm>
              <a:off x="3465" y="2333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58" name="Freeform 1134"/>
            <p:cNvSpPr>
              <a:spLocks/>
            </p:cNvSpPr>
            <p:nvPr/>
          </p:nvSpPr>
          <p:spPr bwMode="auto">
            <a:xfrm>
              <a:off x="3465" y="234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59" name="Freeform 1135"/>
            <p:cNvSpPr>
              <a:spLocks/>
            </p:cNvSpPr>
            <p:nvPr/>
          </p:nvSpPr>
          <p:spPr bwMode="auto">
            <a:xfrm>
              <a:off x="3457" y="2344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60" name="Freeform 1136"/>
            <p:cNvSpPr>
              <a:spLocks/>
            </p:cNvSpPr>
            <p:nvPr/>
          </p:nvSpPr>
          <p:spPr bwMode="auto">
            <a:xfrm>
              <a:off x="3457" y="2344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61" name="Freeform 1137"/>
            <p:cNvSpPr>
              <a:spLocks/>
            </p:cNvSpPr>
            <p:nvPr/>
          </p:nvSpPr>
          <p:spPr bwMode="auto">
            <a:xfrm>
              <a:off x="3446" y="2337"/>
              <a:ext cx="11" cy="7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62" name="Freeform 1138"/>
            <p:cNvSpPr>
              <a:spLocks/>
            </p:cNvSpPr>
            <p:nvPr/>
          </p:nvSpPr>
          <p:spPr bwMode="auto">
            <a:xfrm>
              <a:off x="3446" y="2337"/>
              <a:ext cx="11" cy="7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7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lnTo>
                    <a:pt x="11" y="7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63" name="Freeform 1139"/>
            <p:cNvSpPr>
              <a:spLocks/>
            </p:cNvSpPr>
            <p:nvPr/>
          </p:nvSpPr>
          <p:spPr bwMode="auto">
            <a:xfrm>
              <a:off x="3450" y="2340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64" name="Freeform 1140"/>
            <p:cNvSpPr>
              <a:spLocks/>
            </p:cNvSpPr>
            <p:nvPr/>
          </p:nvSpPr>
          <p:spPr bwMode="auto">
            <a:xfrm>
              <a:off x="3446" y="2340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65" name="Freeform 1141"/>
            <p:cNvSpPr>
              <a:spLocks/>
            </p:cNvSpPr>
            <p:nvPr/>
          </p:nvSpPr>
          <p:spPr bwMode="auto">
            <a:xfrm>
              <a:off x="3446" y="2333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66" name="Freeform 1142"/>
            <p:cNvSpPr>
              <a:spLocks/>
            </p:cNvSpPr>
            <p:nvPr/>
          </p:nvSpPr>
          <p:spPr bwMode="auto">
            <a:xfrm>
              <a:off x="3446" y="2333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67" name="Freeform 1143"/>
            <p:cNvSpPr>
              <a:spLocks/>
            </p:cNvSpPr>
            <p:nvPr/>
          </p:nvSpPr>
          <p:spPr bwMode="auto">
            <a:xfrm>
              <a:off x="3411" y="2329"/>
              <a:ext cx="1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6" y="8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4" y="8"/>
                  </a:lnTo>
                  <a:lnTo>
                    <a:pt x="16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68" name="Freeform 1144"/>
            <p:cNvSpPr>
              <a:spLocks/>
            </p:cNvSpPr>
            <p:nvPr/>
          </p:nvSpPr>
          <p:spPr bwMode="auto">
            <a:xfrm>
              <a:off x="3411" y="2329"/>
              <a:ext cx="1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16" y="8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8"/>
                  </a:lnTo>
                  <a:lnTo>
                    <a:pt x="16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69" name="Freeform 1145"/>
            <p:cNvSpPr>
              <a:spLocks/>
            </p:cNvSpPr>
            <p:nvPr/>
          </p:nvSpPr>
          <p:spPr bwMode="auto">
            <a:xfrm>
              <a:off x="3442" y="2306"/>
              <a:ext cx="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5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lnTo>
                    <a:pt x="0" y="8"/>
                  </a:lnTo>
                  <a:lnTo>
                    <a:pt x="4" y="11"/>
                  </a:lnTo>
                  <a:lnTo>
                    <a:pt x="8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70" name="Freeform 1146"/>
            <p:cNvSpPr>
              <a:spLocks/>
            </p:cNvSpPr>
            <p:nvPr/>
          </p:nvSpPr>
          <p:spPr bwMode="auto">
            <a:xfrm>
              <a:off x="3442" y="2306"/>
              <a:ext cx="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8" y="15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8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71" name="Rectangle 1147"/>
            <p:cNvSpPr>
              <a:spLocks noChangeArrowheads="1"/>
            </p:cNvSpPr>
            <p:nvPr/>
          </p:nvSpPr>
          <p:spPr bwMode="auto">
            <a:xfrm>
              <a:off x="3454" y="2317"/>
              <a:ext cx="0" cy="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72" name="Freeform 1148"/>
            <p:cNvSpPr>
              <a:spLocks/>
            </p:cNvSpPr>
            <p:nvPr/>
          </p:nvSpPr>
          <p:spPr bwMode="auto">
            <a:xfrm>
              <a:off x="3454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73" name="Freeform 1149"/>
            <p:cNvSpPr>
              <a:spLocks/>
            </p:cNvSpPr>
            <p:nvPr/>
          </p:nvSpPr>
          <p:spPr bwMode="auto">
            <a:xfrm>
              <a:off x="3469" y="2310"/>
              <a:ext cx="15" cy="1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1" y="0"/>
                </a:cxn>
                <a:cxn ang="0">
                  <a:pos x="4" y="7"/>
                </a:cxn>
                <a:cxn ang="0">
                  <a:pos x="0" y="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1" y="0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74" name="Freeform 1150"/>
            <p:cNvSpPr>
              <a:spLocks/>
            </p:cNvSpPr>
            <p:nvPr/>
          </p:nvSpPr>
          <p:spPr bwMode="auto">
            <a:xfrm>
              <a:off x="3469" y="2310"/>
              <a:ext cx="15" cy="1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8" y="4"/>
                </a:cxn>
                <a:cxn ang="0">
                  <a:pos x="4" y="7"/>
                </a:cxn>
                <a:cxn ang="0">
                  <a:pos x="0" y="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75" name="Rectangle 1151"/>
            <p:cNvSpPr>
              <a:spLocks noChangeArrowheads="1"/>
            </p:cNvSpPr>
            <p:nvPr/>
          </p:nvSpPr>
          <p:spPr bwMode="auto">
            <a:xfrm>
              <a:off x="3465" y="2314"/>
              <a:ext cx="8" cy="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76" name="Freeform 1152"/>
            <p:cNvSpPr>
              <a:spLocks/>
            </p:cNvSpPr>
            <p:nvPr/>
          </p:nvSpPr>
          <p:spPr bwMode="auto">
            <a:xfrm>
              <a:off x="3465" y="2314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77" name="Freeform 1153"/>
            <p:cNvSpPr>
              <a:spLocks/>
            </p:cNvSpPr>
            <p:nvPr/>
          </p:nvSpPr>
          <p:spPr bwMode="auto">
            <a:xfrm>
              <a:off x="3473" y="2317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78" name="Freeform 1154"/>
            <p:cNvSpPr>
              <a:spLocks/>
            </p:cNvSpPr>
            <p:nvPr/>
          </p:nvSpPr>
          <p:spPr bwMode="auto">
            <a:xfrm>
              <a:off x="3473" y="2317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4" y="4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79" name="Freeform 1155"/>
            <p:cNvSpPr>
              <a:spLocks/>
            </p:cNvSpPr>
            <p:nvPr/>
          </p:nvSpPr>
          <p:spPr bwMode="auto">
            <a:xfrm>
              <a:off x="3480" y="2321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80" name="Freeform 1156"/>
            <p:cNvSpPr>
              <a:spLocks/>
            </p:cNvSpPr>
            <p:nvPr/>
          </p:nvSpPr>
          <p:spPr bwMode="auto">
            <a:xfrm>
              <a:off x="3480" y="232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81" name="Rectangle 1157"/>
            <p:cNvSpPr>
              <a:spLocks noChangeArrowheads="1"/>
            </p:cNvSpPr>
            <p:nvPr/>
          </p:nvSpPr>
          <p:spPr bwMode="auto">
            <a:xfrm>
              <a:off x="3480" y="2329"/>
              <a:ext cx="4" cy="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82" name="Freeform 1158"/>
            <p:cNvSpPr>
              <a:spLocks/>
            </p:cNvSpPr>
            <p:nvPr/>
          </p:nvSpPr>
          <p:spPr bwMode="auto">
            <a:xfrm>
              <a:off x="3480" y="2329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83" name="Freeform 1159"/>
            <p:cNvSpPr>
              <a:spLocks/>
            </p:cNvSpPr>
            <p:nvPr/>
          </p:nvSpPr>
          <p:spPr bwMode="auto">
            <a:xfrm>
              <a:off x="3484" y="2337"/>
              <a:ext cx="8" cy="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84" name="Freeform 1160"/>
            <p:cNvSpPr>
              <a:spLocks/>
            </p:cNvSpPr>
            <p:nvPr/>
          </p:nvSpPr>
          <p:spPr bwMode="auto">
            <a:xfrm>
              <a:off x="3484" y="2337"/>
              <a:ext cx="8" cy="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85" name="Freeform 1161"/>
            <p:cNvSpPr>
              <a:spLocks/>
            </p:cNvSpPr>
            <p:nvPr/>
          </p:nvSpPr>
          <p:spPr bwMode="auto">
            <a:xfrm>
              <a:off x="3488" y="234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86" name="Freeform 1162"/>
            <p:cNvSpPr>
              <a:spLocks/>
            </p:cNvSpPr>
            <p:nvPr/>
          </p:nvSpPr>
          <p:spPr bwMode="auto">
            <a:xfrm>
              <a:off x="3480" y="2360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87" name="Freeform 1163"/>
            <p:cNvSpPr>
              <a:spLocks/>
            </p:cNvSpPr>
            <p:nvPr/>
          </p:nvSpPr>
          <p:spPr bwMode="auto">
            <a:xfrm>
              <a:off x="3480" y="2360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88" name="Freeform 1164"/>
            <p:cNvSpPr>
              <a:spLocks/>
            </p:cNvSpPr>
            <p:nvPr/>
          </p:nvSpPr>
          <p:spPr bwMode="auto">
            <a:xfrm>
              <a:off x="3480" y="2367"/>
              <a:ext cx="13" cy="12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8" y="4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89" name="Freeform 1165"/>
            <p:cNvSpPr>
              <a:spLocks/>
            </p:cNvSpPr>
            <p:nvPr/>
          </p:nvSpPr>
          <p:spPr bwMode="auto">
            <a:xfrm>
              <a:off x="3480" y="2367"/>
              <a:ext cx="13" cy="12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2" y="12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90" name="Freeform 1166"/>
            <p:cNvSpPr>
              <a:spLocks/>
            </p:cNvSpPr>
            <p:nvPr/>
          </p:nvSpPr>
          <p:spPr bwMode="auto">
            <a:xfrm>
              <a:off x="3484" y="2379"/>
              <a:ext cx="12" cy="11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91" name="Freeform 1167"/>
            <p:cNvSpPr>
              <a:spLocks/>
            </p:cNvSpPr>
            <p:nvPr/>
          </p:nvSpPr>
          <p:spPr bwMode="auto">
            <a:xfrm>
              <a:off x="3484" y="2379"/>
              <a:ext cx="12" cy="11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12" y="11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lnTo>
                    <a:pt x="12" y="11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92" name="Freeform 1168"/>
            <p:cNvSpPr>
              <a:spLocks/>
            </p:cNvSpPr>
            <p:nvPr/>
          </p:nvSpPr>
          <p:spPr bwMode="auto">
            <a:xfrm>
              <a:off x="3446" y="2417"/>
              <a:ext cx="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93" name="Freeform 1169"/>
            <p:cNvSpPr>
              <a:spLocks/>
            </p:cNvSpPr>
            <p:nvPr/>
          </p:nvSpPr>
          <p:spPr bwMode="auto">
            <a:xfrm>
              <a:off x="3446" y="2417"/>
              <a:ext cx="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94" name="Freeform 1170"/>
            <p:cNvSpPr>
              <a:spLocks/>
            </p:cNvSpPr>
            <p:nvPr/>
          </p:nvSpPr>
          <p:spPr bwMode="auto">
            <a:xfrm>
              <a:off x="3438" y="2433"/>
              <a:ext cx="8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95" name="Freeform 1171"/>
            <p:cNvSpPr>
              <a:spLocks/>
            </p:cNvSpPr>
            <p:nvPr/>
          </p:nvSpPr>
          <p:spPr bwMode="auto">
            <a:xfrm>
              <a:off x="3438" y="2433"/>
              <a:ext cx="8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96" name="Freeform 1172"/>
            <p:cNvSpPr>
              <a:spLocks/>
            </p:cNvSpPr>
            <p:nvPr/>
          </p:nvSpPr>
          <p:spPr bwMode="auto">
            <a:xfrm>
              <a:off x="3438" y="2467"/>
              <a:ext cx="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8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97" name="Freeform 1173"/>
            <p:cNvSpPr>
              <a:spLocks/>
            </p:cNvSpPr>
            <p:nvPr/>
          </p:nvSpPr>
          <p:spPr bwMode="auto">
            <a:xfrm>
              <a:off x="3438" y="2467"/>
              <a:ext cx="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8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98" name="Freeform 1174"/>
            <p:cNvSpPr>
              <a:spLocks/>
            </p:cNvSpPr>
            <p:nvPr/>
          </p:nvSpPr>
          <p:spPr bwMode="auto">
            <a:xfrm>
              <a:off x="3461" y="2440"/>
              <a:ext cx="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4" y="12"/>
                </a:cxn>
                <a:cxn ang="0">
                  <a:pos x="4" y="16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lnTo>
                    <a:pt x="4" y="4"/>
                  </a:lnTo>
                  <a:lnTo>
                    <a:pt x="4" y="12"/>
                  </a:lnTo>
                  <a:lnTo>
                    <a:pt x="4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599" name="Freeform 1175"/>
            <p:cNvSpPr>
              <a:spLocks/>
            </p:cNvSpPr>
            <p:nvPr/>
          </p:nvSpPr>
          <p:spPr bwMode="auto">
            <a:xfrm>
              <a:off x="3461" y="2440"/>
              <a:ext cx="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12"/>
                </a:cxn>
                <a:cxn ang="0">
                  <a:pos x="4" y="16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00" name="Freeform 1176"/>
            <p:cNvSpPr>
              <a:spLocks/>
            </p:cNvSpPr>
            <p:nvPr/>
          </p:nvSpPr>
          <p:spPr bwMode="auto">
            <a:xfrm>
              <a:off x="3454" y="2487"/>
              <a:ext cx="7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"/>
                </a:cxn>
                <a:cxn ang="0">
                  <a:pos x="3" y="11"/>
                </a:cxn>
                <a:cxn ang="0">
                  <a:pos x="0" y="15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lnTo>
                    <a:pt x="7" y="3"/>
                  </a:lnTo>
                  <a:lnTo>
                    <a:pt x="3" y="11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01" name="Freeform 1177"/>
            <p:cNvSpPr>
              <a:spLocks/>
            </p:cNvSpPr>
            <p:nvPr/>
          </p:nvSpPr>
          <p:spPr bwMode="auto">
            <a:xfrm>
              <a:off x="3454" y="2483"/>
              <a:ext cx="7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19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02" name="Rectangle 1178"/>
            <p:cNvSpPr>
              <a:spLocks noChangeArrowheads="1"/>
            </p:cNvSpPr>
            <p:nvPr/>
          </p:nvSpPr>
          <p:spPr bwMode="auto">
            <a:xfrm>
              <a:off x="3446" y="2498"/>
              <a:ext cx="0" cy="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03" name="Freeform 1179"/>
            <p:cNvSpPr>
              <a:spLocks/>
            </p:cNvSpPr>
            <p:nvPr/>
          </p:nvSpPr>
          <p:spPr bwMode="auto">
            <a:xfrm>
              <a:off x="3446" y="2498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04" name="Freeform 1180"/>
            <p:cNvSpPr>
              <a:spLocks/>
            </p:cNvSpPr>
            <p:nvPr/>
          </p:nvSpPr>
          <p:spPr bwMode="auto">
            <a:xfrm>
              <a:off x="3438" y="250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05" name="Freeform 1181"/>
            <p:cNvSpPr>
              <a:spLocks/>
            </p:cNvSpPr>
            <p:nvPr/>
          </p:nvSpPr>
          <p:spPr bwMode="auto">
            <a:xfrm>
              <a:off x="3446" y="2337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8" y="11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0" y="11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06" name="Freeform 1182"/>
            <p:cNvSpPr>
              <a:spLocks/>
            </p:cNvSpPr>
            <p:nvPr/>
          </p:nvSpPr>
          <p:spPr bwMode="auto">
            <a:xfrm>
              <a:off x="3446" y="2337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8" y="11"/>
                </a:cxn>
                <a:cxn ang="0">
                  <a:pos x="8" y="11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07" name="Freeform 1183"/>
            <p:cNvSpPr>
              <a:spLocks/>
            </p:cNvSpPr>
            <p:nvPr/>
          </p:nvSpPr>
          <p:spPr bwMode="auto">
            <a:xfrm>
              <a:off x="3469" y="2394"/>
              <a:ext cx="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46"/>
                </a:cxn>
                <a:cxn ang="0">
                  <a:pos x="4" y="46"/>
                </a:cxn>
              </a:cxnLst>
              <a:rect l="0" t="0" r="r" b="b"/>
              <a:pathLst>
                <a:path w="4" h="46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46"/>
                  </a:lnTo>
                  <a:lnTo>
                    <a:pt x="4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08" name="Freeform 1184"/>
            <p:cNvSpPr>
              <a:spLocks/>
            </p:cNvSpPr>
            <p:nvPr/>
          </p:nvSpPr>
          <p:spPr bwMode="auto">
            <a:xfrm>
              <a:off x="3469" y="2394"/>
              <a:ext cx="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12"/>
                </a:cxn>
                <a:cxn ang="0">
                  <a:pos x="4" y="46"/>
                </a:cxn>
              </a:cxnLst>
              <a:rect l="0" t="0" r="r" b="b"/>
              <a:pathLst>
                <a:path w="4" h="46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4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09" name="Freeform 1185"/>
            <p:cNvSpPr>
              <a:spLocks/>
            </p:cNvSpPr>
            <p:nvPr/>
          </p:nvSpPr>
          <p:spPr bwMode="auto">
            <a:xfrm>
              <a:off x="3473" y="2433"/>
              <a:ext cx="4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1"/>
                </a:cxn>
                <a:cxn ang="0">
                  <a:pos x="4" y="23"/>
                </a:cxn>
              </a:cxnLst>
              <a:rect l="0" t="0" r="r" b="b"/>
              <a:pathLst>
                <a:path w="4" h="23">
                  <a:moveTo>
                    <a:pt x="0" y="0"/>
                  </a:moveTo>
                  <a:lnTo>
                    <a:pt x="4" y="11"/>
                  </a:lnTo>
                  <a:lnTo>
                    <a:pt x="4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10" name="Freeform 1186"/>
            <p:cNvSpPr>
              <a:spLocks/>
            </p:cNvSpPr>
            <p:nvPr/>
          </p:nvSpPr>
          <p:spPr bwMode="auto">
            <a:xfrm>
              <a:off x="3473" y="2433"/>
              <a:ext cx="4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11"/>
                </a:cxn>
                <a:cxn ang="0">
                  <a:pos x="4" y="15"/>
                </a:cxn>
                <a:cxn ang="0">
                  <a:pos x="4" y="23"/>
                </a:cxn>
              </a:cxnLst>
              <a:rect l="0" t="0" r="r" b="b"/>
              <a:pathLst>
                <a:path w="4" h="23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11" name="Freeform 1187"/>
            <p:cNvSpPr>
              <a:spLocks/>
            </p:cNvSpPr>
            <p:nvPr/>
          </p:nvSpPr>
          <p:spPr bwMode="auto">
            <a:xfrm>
              <a:off x="3480" y="2460"/>
              <a:ext cx="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9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12" name="Freeform 1188"/>
            <p:cNvSpPr>
              <a:spLocks/>
            </p:cNvSpPr>
            <p:nvPr/>
          </p:nvSpPr>
          <p:spPr bwMode="auto">
            <a:xfrm>
              <a:off x="3480" y="2460"/>
              <a:ext cx="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9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13" name="Rectangle 1189"/>
            <p:cNvSpPr>
              <a:spLocks noChangeArrowheads="1"/>
            </p:cNvSpPr>
            <p:nvPr/>
          </p:nvSpPr>
          <p:spPr bwMode="auto">
            <a:xfrm>
              <a:off x="3484" y="2475"/>
              <a:ext cx="0" cy="1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14" name="Freeform 1190"/>
            <p:cNvSpPr>
              <a:spLocks/>
            </p:cNvSpPr>
            <p:nvPr/>
          </p:nvSpPr>
          <p:spPr bwMode="auto">
            <a:xfrm>
              <a:off x="3484" y="2475"/>
              <a:ext cx="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15" name="Freeform 1191"/>
            <p:cNvSpPr>
              <a:spLocks/>
            </p:cNvSpPr>
            <p:nvPr/>
          </p:nvSpPr>
          <p:spPr bwMode="auto">
            <a:xfrm>
              <a:off x="3469" y="2517"/>
              <a:ext cx="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16" name="Freeform 1192"/>
            <p:cNvSpPr>
              <a:spLocks/>
            </p:cNvSpPr>
            <p:nvPr/>
          </p:nvSpPr>
          <p:spPr bwMode="auto">
            <a:xfrm>
              <a:off x="3469" y="2517"/>
              <a:ext cx="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17" name="Freeform 1193"/>
            <p:cNvSpPr>
              <a:spLocks/>
            </p:cNvSpPr>
            <p:nvPr/>
          </p:nvSpPr>
          <p:spPr bwMode="auto">
            <a:xfrm>
              <a:off x="3480" y="2425"/>
              <a:ext cx="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4" y="15"/>
                </a:cxn>
                <a:cxn ang="0">
                  <a:pos x="4" y="19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4" y="8"/>
                  </a:lnTo>
                  <a:lnTo>
                    <a:pt x="4" y="15"/>
                  </a:lnTo>
                  <a:lnTo>
                    <a:pt x="4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18" name="Freeform 1194"/>
            <p:cNvSpPr>
              <a:spLocks/>
            </p:cNvSpPr>
            <p:nvPr/>
          </p:nvSpPr>
          <p:spPr bwMode="auto">
            <a:xfrm>
              <a:off x="3480" y="2425"/>
              <a:ext cx="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4" y="15"/>
                </a:cxn>
                <a:cxn ang="0">
                  <a:pos x="4" y="19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5"/>
                  </a:lnTo>
                  <a:lnTo>
                    <a:pt x="4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19" name="Freeform 1195"/>
            <p:cNvSpPr>
              <a:spLocks/>
            </p:cNvSpPr>
            <p:nvPr/>
          </p:nvSpPr>
          <p:spPr bwMode="auto">
            <a:xfrm>
              <a:off x="3469" y="2440"/>
              <a:ext cx="4" cy="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7"/>
                </a:cxn>
                <a:cxn ang="0">
                  <a:pos x="0" y="50"/>
                </a:cxn>
              </a:cxnLst>
              <a:rect l="0" t="0" r="r" b="b"/>
              <a:pathLst>
                <a:path w="4" h="50">
                  <a:moveTo>
                    <a:pt x="4" y="0"/>
                  </a:moveTo>
                  <a:lnTo>
                    <a:pt x="4" y="0"/>
                  </a:lnTo>
                  <a:lnTo>
                    <a:pt x="0" y="47"/>
                  </a:lnTo>
                  <a:lnTo>
                    <a:pt x="0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20" name="Freeform 1196"/>
            <p:cNvSpPr>
              <a:spLocks/>
            </p:cNvSpPr>
            <p:nvPr/>
          </p:nvSpPr>
          <p:spPr bwMode="auto">
            <a:xfrm>
              <a:off x="3469" y="2440"/>
              <a:ext cx="4" cy="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7"/>
                </a:cxn>
                <a:cxn ang="0">
                  <a:pos x="0" y="50"/>
                </a:cxn>
              </a:cxnLst>
              <a:rect l="0" t="0" r="r" b="b"/>
              <a:pathLst>
                <a:path w="4" h="50">
                  <a:moveTo>
                    <a:pt x="4" y="0"/>
                  </a:moveTo>
                  <a:lnTo>
                    <a:pt x="4" y="0"/>
                  </a:lnTo>
                  <a:lnTo>
                    <a:pt x="0" y="47"/>
                  </a:lnTo>
                  <a:lnTo>
                    <a:pt x="0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21" name="Freeform 1197"/>
            <p:cNvSpPr>
              <a:spLocks/>
            </p:cNvSpPr>
            <p:nvPr/>
          </p:nvSpPr>
          <p:spPr bwMode="auto">
            <a:xfrm>
              <a:off x="3438" y="2460"/>
              <a:ext cx="1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22" name="Freeform 1198"/>
            <p:cNvSpPr>
              <a:spLocks/>
            </p:cNvSpPr>
            <p:nvPr/>
          </p:nvSpPr>
          <p:spPr bwMode="auto">
            <a:xfrm>
              <a:off x="3438" y="2460"/>
              <a:ext cx="1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23" name="Freeform 1199"/>
            <p:cNvSpPr>
              <a:spLocks/>
            </p:cNvSpPr>
            <p:nvPr/>
          </p:nvSpPr>
          <p:spPr bwMode="auto">
            <a:xfrm>
              <a:off x="3457" y="2433"/>
              <a:ext cx="13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7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2" h="34">
                  <a:moveTo>
                    <a:pt x="0" y="0"/>
                  </a:moveTo>
                  <a:lnTo>
                    <a:pt x="12" y="7"/>
                  </a:lnTo>
                  <a:lnTo>
                    <a:pt x="12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24" name="Freeform 1200"/>
            <p:cNvSpPr>
              <a:spLocks/>
            </p:cNvSpPr>
            <p:nvPr/>
          </p:nvSpPr>
          <p:spPr bwMode="auto">
            <a:xfrm>
              <a:off x="3457" y="2433"/>
              <a:ext cx="13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8" y="7"/>
                </a:cxn>
                <a:cxn ang="0">
                  <a:pos x="8" y="11"/>
                </a:cxn>
                <a:cxn ang="0">
                  <a:pos x="12" y="11"/>
                </a:cxn>
                <a:cxn ang="0">
                  <a:pos x="12" y="15"/>
                </a:cxn>
                <a:cxn ang="0">
                  <a:pos x="12" y="19"/>
                </a:cxn>
                <a:cxn ang="0">
                  <a:pos x="12" y="23"/>
                </a:cxn>
                <a:cxn ang="0">
                  <a:pos x="12" y="27"/>
                </a:cxn>
                <a:cxn ang="0">
                  <a:pos x="12" y="27"/>
                </a:cxn>
                <a:cxn ang="0">
                  <a:pos x="8" y="30"/>
                </a:cxn>
                <a:cxn ang="0">
                  <a:pos x="8" y="30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2" h="3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2" y="23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25" name="Freeform 1201"/>
            <p:cNvSpPr>
              <a:spLocks/>
            </p:cNvSpPr>
            <p:nvPr/>
          </p:nvSpPr>
          <p:spPr bwMode="auto">
            <a:xfrm>
              <a:off x="3430" y="2460"/>
              <a:ext cx="39" cy="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"/>
                </a:cxn>
                <a:cxn ang="0">
                  <a:pos x="0" y="23"/>
                </a:cxn>
                <a:cxn ang="0">
                  <a:pos x="8" y="38"/>
                </a:cxn>
                <a:cxn ang="0">
                  <a:pos x="24" y="38"/>
                </a:cxn>
                <a:cxn ang="0">
                  <a:pos x="27" y="34"/>
                </a:cxn>
                <a:cxn ang="0">
                  <a:pos x="31" y="27"/>
                </a:cxn>
                <a:cxn ang="0">
                  <a:pos x="39" y="15"/>
                </a:cxn>
                <a:cxn ang="0">
                  <a:pos x="39" y="11"/>
                </a:cxn>
                <a:cxn ang="0">
                  <a:pos x="35" y="7"/>
                </a:cxn>
                <a:cxn ang="0">
                  <a:pos x="31" y="7"/>
                </a:cxn>
              </a:cxnLst>
              <a:rect l="0" t="0" r="r" b="b"/>
              <a:pathLst>
                <a:path w="39" h="38">
                  <a:moveTo>
                    <a:pt x="4" y="0"/>
                  </a:moveTo>
                  <a:lnTo>
                    <a:pt x="0" y="3"/>
                  </a:lnTo>
                  <a:lnTo>
                    <a:pt x="0" y="23"/>
                  </a:lnTo>
                  <a:lnTo>
                    <a:pt x="8" y="38"/>
                  </a:lnTo>
                  <a:lnTo>
                    <a:pt x="24" y="38"/>
                  </a:lnTo>
                  <a:lnTo>
                    <a:pt x="27" y="34"/>
                  </a:lnTo>
                  <a:lnTo>
                    <a:pt x="31" y="27"/>
                  </a:lnTo>
                  <a:lnTo>
                    <a:pt x="39" y="15"/>
                  </a:lnTo>
                  <a:lnTo>
                    <a:pt x="39" y="11"/>
                  </a:lnTo>
                  <a:lnTo>
                    <a:pt x="35" y="7"/>
                  </a:lnTo>
                  <a:lnTo>
                    <a:pt x="31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26" name="Freeform 1202"/>
            <p:cNvSpPr>
              <a:spLocks/>
            </p:cNvSpPr>
            <p:nvPr/>
          </p:nvSpPr>
          <p:spPr bwMode="auto">
            <a:xfrm>
              <a:off x="3430" y="2460"/>
              <a:ext cx="39" cy="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4" y="27"/>
                </a:cxn>
                <a:cxn ang="0">
                  <a:pos x="4" y="30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2" y="38"/>
                </a:cxn>
                <a:cxn ang="0">
                  <a:pos x="16" y="38"/>
                </a:cxn>
                <a:cxn ang="0">
                  <a:pos x="20" y="38"/>
                </a:cxn>
                <a:cxn ang="0">
                  <a:pos x="20" y="38"/>
                </a:cxn>
                <a:cxn ang="0">
                  <a:pos x="24" y="38"/>
                </a:cxn>
                <a:cxn ang="0">
                  <a:pos x="27" y="34"/>
                </a:cxn>
                <a:cxn ang="0">
                  <a:pos x="27" y="30"/>
                </a:cxn>
                <a:cxn ang="0">
                  <a:pos x="31" y="27"/>
                </a:cxn>
                <a:cxn ang="0">
                  <a:pos x="31" y="27"/>
                </a:cxn>
                <a:cxn ang="0">
                  <a:pos x="31" y="27"/>
                </a:cxn>
                <a:cxn ang="0">
                  <a:pos x="31" y="23"/>
                </a:cxn>
                <a:cxn ang="0">
                  <a:pos x="35" y="15"/>
                </a:cxn>
                <a:cxn ang="0">
                  <a:pos x="39" y="15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31" y="7"/>
                </a:cxn>
                <a:cxn ang="0">
                  <a:pos x="31" y="7"/>
                </a:cxn>
              </a:cxnLst>
              <a:rect l="0" t="0" r="r" b="b"/>
              <a:pathLst>
                <a:path w="39" h="38">
                  <a:moveTo>
                    <a:pt x="4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4" y="27"/>
                  </a:lnTo>
                  <a:lnTo>
                    <a:pt x="4" y="30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7" y="34"/>
                  </a:lnTo>
                  <a:lnTo>
                    <a:pt x="27" y="30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1" y="23"/>
                  </a:lnTo>
                  <a:lnTo>
                    <a:pt x="35" y="15"/>
                  </a:lnTo>
                  <a:lnTo>
                    <a:pt x="39" y="15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1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27" name="Freeform 1203"/>
            <p:cNvSpPr>
              <a:spLocks/>
            </p:cNvSpPr>
            <p:nvPr/>
          </p:nvSpPr>
          <p:spPr bwMode="auto">
            <a:xfrm>
              <a:off x="3361" y="2413"/>
              <a:ext cx="81" cy="15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1" y="0"/>
                </a:cxn>
                <a:cxn ang="0">
                  <a:pos x="66" y="0"/>
                </a:cxn>
                <a:cxn ang="0">
                  <a:pos x="50" y="0"/>
                </a:cxn>
                <a:cxn ang="0">
                  <a:pos x="50" y="20"/>
                </a:cxn>
                <a:cxn ang="0">
                  <a:pos x="66" y="50"/>
                </a:cxn>
                <a:cxn ang="0">
                  <a:pos x="66" y="77"/>
                </a:cxn>
                <a:cxn ang="0">
                  <a:pos x="50" y="89"/>
                </a:cxn>
                <a:cxn ang="0">
                  <a:pos x="43" y="93"/>
                </a:cxn>
                <a:cxn ang="0">
                  <a:pos x="43" y="93"/>
                </a:cxn>
                <a:cxn ang="0">
                  <a:pos x="39" y="93"/>
                </a:cxn>
                <a:cxn ang="0">
                  <a:pos x="39" y="93"/>
                </a:cxn>
                <a:cxn ang="0">
                  <a:pos x="31" y="100"/>
                </a:cxn>
                <a:cxn ang="0">
                  <a:pos x="12" y="139"/>
                </a:cxn>
                <a:cxn ang="0">
                  <a:pos x="8" y="147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2" y="143"/>
                </a:cxn>
                <a:cxn ang="0">
                  <a:pos x="8" y="143"/>
                </a:cxn>
                <a:cxn ang="0">
                  <a:pos x="8" y="147"/>
                </a:cxn>
                <a:cxn ang="0">
                  <a:pos x="8" y="150"/>
                </a:cxn>
                <a:cxn ang="0">
                  <a:pos x="8" y="150"/>
                </a:cxn>
                <a:cxn ang="0">
                  <a:pos x="8" y="147"/>
                </a:cxn>
                <a:cxn ang="0">
                  <a:pos x="8" y="143"/>
                </a:cxn>
                <a:cxn ang="0">
                  <a:pos x="12" y="143"/>
                </a:cxn>
                <a:cxn ang="0">
                  <a:pos x="12" y="139"/>
                </a:cxn>
                <a:cxn ang="0">
                  <a:pos x="19" y="120"/>
                </a:cxn>
                <a:cxn ang="0">
                  <a:pos x="43" y="97"/>
                </a:cxn>
                <a:cxn ang="0">
                  <a:pos x="43" y="97"/>
                </a:cxn>
                <a:cxn ang="0">
                  <a:pos x="39" y="97"/>
                </a:cxn>
                <a:cxn ang="0">
                  <a:pos x="39" y="97"/>
                </a:cxn>
                <a:cxn ang="0">
                  <a:pos x="39" y="97"/>
                </a:cxn>
                <a:cxn ang="0">
                  <a:pos x="39" y="97"/>
                </a:cxn>
                <a:cxn ang="0">
                  <a:pos x="39" y="93"/>
                </a:cxn>
                <a:cxn ang="0">
                  <a:pos x="39" y="93"/>
                </a:cxn>
                <a:cxn ang="0">
                  <a:pos x="39" y="93"/>
                </a:cxn>
                <a:cxn ang="0">
                  <a:pos x="58" y="85"/>
                </a:cxn>
                <a:cxn ang="0">
                  <a:pos x="66" y="77"/>
                </a:cxn>
                <a:cxn ang="0">
                  <a:pos x="69" y="70"/>
                </a:cxn>
                <a:cxn ang="0">
                  <a:pos x="69" y="54"/>
                </a:cxn>
                <a:cxn ang="0">
                  <a:pos x="62" y="24"/>
                </a:cxn>
                <a:cxn ang="0">
                  <a:pos x="62" y="8"/>
                </a:cxn>
                <a:cxn ang="0">
                  <a:pos x="66" y="8"/>
                </a:cxn>
                <a:cxn ang="0">
                  <a:pos x="69" y="8"/>
                </a:cxn>
                <a:cxn ang="0">
                  <a:pos x="73" y="8"/>
                </a:cxn>
                <a:cxn ang="0">
                  <a:pos x="77" y="8"/>
                </a:cxn>
                <a:cxn ang="0">
                  <a:pos x="77" y="8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1" y="16"/>
                </a:cxn>
                <a:cxn ang="0">
                  <a:pos x="81" y="16"/>
                </a:cxn>
              </a:cxnLst>
              <a:rect l="0" t="0" r="r" b="b"/>
              <a:pathLst>
                <a:path w="81" h="150">
                  <a:moveTo>
                    <a:pt x="81" y="0"/>
                  </a:moveTo>
                  <a:lnTo>
                    <a:pt x="81" y="0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50" y="20"/>
                  </a:lnTo>
                  <a:lnTo>
                    <a:pt x="66" y="50"/>
                  </a:lnTo>
                  <a:lnTo>
                    <a:pt x="66" y="77"/>
                  </a:lnTo>
                  <a:lnTo>
                    <a:pt x="50" y="89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39" y="93"/>
                  </a:lnTo>
                  <a:lnTo>
                    <a:pt x="39" y="93"/>
                  </a:lnTo>
                  <a:lnTo>
                    <a:pt x="31" y="100"/>
                  </a:lnTo>
                  <a:lnTo>
                    <a:pt x="12" y="139"/>
                  </a:lnTo>
                  <a:lnTo>
                    <a:pt x="8" y="14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2" y="143"/>
                  </a:lnTo>
                  <a:lnTo>
                    <a:pt x="8" y="143"/>
                  </a:lnTo>
                  <a:lnTo>
                    <a:pt x="8" y="147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47"/>
                  </a:lnTo>
                  <a:lnTo>
                    <a:pt x="8" y="143"/>
                  </a:lnTo>
                  <a:lnTo>
                    <a:pt x="12" y="143"/>
                  </a:lnTo>
                  <a:lnTo>
                    <a:pt x="12" y="139"/>
                  </a:lnTo>
                  <a:lnTo>
                    <a:pt x="19" y="120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9" y="93"/>
                  </a:lnTo>
                  <a:lnTo>
                    <a:pt x="39" y="93"/>
                  </a:lnTo>
                  <a:lnTo>
                    <a:pt x="39" y="93"/>
                  </a:lnTo>
                  <a:lnTo>
                    <a:pt x="58" y="85"/>
                  </a:lnTo>
                  <a:lnTo>
                    <a:pt x="66" y="77"/>
                  </a:lnTo>
                  <a:lnTo>
                    <a:pt x="69" y="70"/>
                  </a:lnTo>
                  <a:lnTo>
                    <a:pt x="69" y="54"/>
                  </a:lnTo>
                  <a:lnTo>
                    <a:pt x="62" y="24"/>
                  </a:lnTo>
                  <a:lnTo>
                    <a:pt x="62" y="8"/>
                  </a:lnTo>
                  <a:lnTo>
                    <a:pt x="66" y="8"/>
                  </a:lnTo>
                  <a:lnTo>
                    <a:pt x="69" y="8"/>
                  </a:lnTo>
                  <a:lnTo>
                    <a:pt x="73" y="8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16"/>
                  </a:lnTo>
                  <a:lnTo>
                    <a:pt x="81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28" name="Freeform 1204"/>
            <p:cNvSpPr>
              <a:spLocks/>
            </p:cNvSpPr>
            <p:nvPr/>
          </p:nvSpPr>
          <p:spPr bwMode="auto">
            <a:xfrm>
              <a:off x="3361" y="2413"/>
              <a:ext cx="81" cy="15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4"/>
                </a:cxn>
                <a:cxn ang="0">
                  <a:pos x="50" y="8"/>
                </a:cxn>
                <a:cxn ang="0">
                  <a:pos x="50" y="16"/>
                </a:cxn>
                <a:cxn ang="0">
                  <a:pos x="54" y="27"/>
                </a:cxn>
                <a:cxn ang="0">
                  <a:pos x="62" y="39"/>
                </a:cxn>
                <a:cxn ang="0">
                  <a:pos x="66" y="54"/>
                </a:cxn>
                <a:cxn ang="0">
                  <a:pos x="66" y="58"/>
                </a:cxn>
                <a:cxn ang="0">
                  <a:pos x="66" y="66"/>
                </a:cxn>
                <a:cxn ang="0">
                  <a:pos x="62" y="74"/>
                </a:cxn>
                <a:cxn ang="0">
                  <a:pos x="58" y="81"/>
                </a:cxn>
                <a:cxn ang="0">
                  <a:pos x="50" y="85"/>
                </a:cxn>
                <a:cxn ang="0">
                  <a:pos x="46" y="93"/>
                </a:cxn>
                <a:cxn ang="0">
                  <a:pos x="43" y="93"/>
                </a:cxn>
                <a:cxn ang="0">
                  <a:pos x="39" y="93"/>
                </a:cxn>
                <a:cxn ang="0">
                  <a:pos x="31" y="104"/>
                </a:cxn>
                <a:cxn ang="0">
                  <a:pos x="19" y="120"/>
                </a:cxn>
                <a:cxn ang="0">
                  <a:pos x="8" y="147"/>
                </a:cxn>
                <a:cxn ang="0">
                  <a:pos x="8" y="147"/>
                </a:cxn>
                <a:cxn ang="0">
                  <a:pos x="0" y="150"/>
                </a:cxn>
                <a:cxn ang="0">
                  <a:pos x="8" y="143"/>
                </a:cxn>
                <a:cxn ang="0">
                  <a:pos x="8" y="147"/>
                </a:cxn>
                <a:cxn ang="0">
                  <a:pos x="8" y="150"/>
                </a:cxn>
                <a:cxn ang="0">
                  <a:pos x="8" y="147"/>
                </a:cxn>
                <a:cxn ang="0">
                  <a:pos x="12" y="139"/>
                </a:cxn>
                <a:cxn ang="0">
                  <a:pos x="12" y="139"/>
                </a:cxn>
                <a:cxn ang="0">
                  <a:pos x="16" y="131"/>
                </a:cxn>
                <a:cxn ang="0">
                  <a:pos x="23" y="120"/>
                </a:cxn>
                <a:cxn ang="0">
                  <a:pos x="27" y="112"/>
                </a:cxn>
                <a:cxn ang="0">
                  <a:pos x="39" y="100"/>
                </a:cxn>
                <a:cxn ang="0">
                  <a:pos x="43" y="97"/>
                </a:cxn>
                <a:cxn ang="0">
                  <a:pos x="39" y="93"/>
                </a:cxn>
                <a:cxn ang="0">
                  <a:pos x="39" y="93"/>
                </a:cxn>
                <a:cxn ang="0">
                  <a:pos x="43" y="89"/>
                </a:cxn>
                <a:cxn ang="0">
                  <a:pos x="54" y="85"/>
                </a:cxn>
                <a:cxn ang="0">
                  <a:pos x="58" y="81"/>
                </a:cxn>
                <a:cxn ang="0">
                  <a:pos x="62" y="77"/>
                </a:cxn>
                <a:cxn ang="0">
                  <a:pos x="69" y="70"/>
                </a:cxn>
                <a:cxn ang="0">
                  <a:pos x="69" y="66"/>
                </a:cxn>
                <a:cxn ang="0">
                  <a:pos x="69" y="50"/>
                </a:cxn>
                <a:cxn ang="0">
                  <a:pos x="62" y="27"/>
                </a:cxn>
                <a:cxn ang="0">
                  <a:pos x="62" y="16"/>
                </a:cxn>
                <a:cxn ang="0">
                  <a:pos x="62" y="8"/>
                </a:cxn>
                <a:cxn ang="0">
                  <a:pos x="66" y="8"/>
                </a:cxn>
                <a:cxn ang="0">
                  <a:pos x="69" y="8"/>
                </a:cxn>
                <a:cxn ang="0">
                  <a:pos x="77" y="8"/>
                </a:cxn>
                <a:cxn ang="0">
                  <a:pos x="77" y="8"/>
                </a:cxn>
                <a:cxn ang="0">
                  <a:pos x="81" y="8"/>
                </a:cxn>
                <a:cxn ang="0">
                  <a:pos x="81" y="16"/>
                </a:cxn>
              </a:cxnLst>
              <a:rect l="0" t="0" r="r" b="b"/>
              <a:pathLst>
                <a:path w="81" h="150">
                  <a:moveTo>
                    <a:pt x="81" y="0"/>
                  </a:moveTo>
                  <a:lnTo>
                    <a:pt x="81" y="0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8" y="35"/>
                  </a:lnTo>
                  <a:lnTo>
                    <a:pt x="62" y="39"/>
                  </a:lnTo>
                  <a:lnTo>
                    <a:pt x="62" y="47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62" y="70"/>
                  </a:lnTo>
                  <a:lnTo>
                    <a:pt x="62" y="74"/>
                  </a:lnTo>
                  <a:lnTo>
                    <a:pt x="62" y="77"/>
                  </a:lnTo>
                  <a:lnTo>
                    <a:pt x="58" y="81"/>
                  </a:lnTo>
                  <a:lnTo>
                    <a:pt x="54" y="81"/>
                  </a:lnTo>
                  <a:lnTo>
                    <a:pt x="50" y="85"/>
                  </a:lnTo>
                  <a:lnTo>
                    <a:pt x="50" y="89"/>
                  </a:lnTo>
                  <a:lnTo>
                    <a:pt x="46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39" y="93"/>
                  </a:lnTo>
                  <a:lnTo>
                    <a:pt x="39" y="93"/>
                  </a:lnTo>
                  <a:lnTo>
                    <a:pt x="35" y="97"/>
                  </a:lnTo>
                  <a:lnTo>
                    <a:pt x="31" y="104"/>
                  </a:lnTo>
                  <a:lnTo>
                    <a:pt x="23" y="112"/>
                  </a:lnTo>
                  <a:lnTo>
                    <a:pt x="19" y="120"/>
                  </a:lnTo>
                  <a:lnTo>
                    <a:pt x="16" y="135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8" y="143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47"/>
                  </a:lnTo>
                  <a:lnTo>
                    <a:pt x="8" y="143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16" y="131"/>
                  </a:lnTo>
                  <a:lnTo>
                    <a:pt x="19" y="123"/>
                  </a:lnTo>
                  <a:lnTo>
                    <a:pt x="23" y="120"/>
                  </a:lnTo>
                  <a:lnTo>
                    <a:pt x="23" y="116"/>
                  </a:lnTo>
                  <a:lnTo>
                    <a:pt x="27" y="112"/>
                  </a:lnTo>
                  <a:lnTo>
                    <a:pt x="31" y="108"/>
                  </a:lnTo>
                  <a:lnTo>
                    <a:pt x="39" y="100"/>
                  </a:lnTo>
                  <a:lnTo>
                    <a:pt x="39" y="97"/>
                  </a:lnTo>
                  <a:lnTo>
                    <a:pt x="43" y="97"/>
                  </a:lnTo>
                  <a:lnTo>
                    <a:pt x="43" y="93"/>
                  </a:lnTo>
                  <a:lnTo>
                    <a:pt x="39" y="93"/>
                  </a:lnTo>
                  <a:lnTo>
                    <a:pt x="39" y="97"/>
                  </a:lnTo>
                  <a:lnTo>
                    <a:pt x="39" y="93"/>
                  </a:lnTo>
                  <a:lnTo>
                    <a:pt x="39" y="93"/>
                  </a:lnTo>
                  <a:lnTo>
                    <a:pt x="43" y="89"/>
                  </a:lnTo>
                  <a:lnTo>
                    <a:pt x="50" y="89"/>
                  </a:lnTo>
                  <a:lnTo>
                    <a:pt x="54" y="85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6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9" y="66"/>
                  </a:lnTo>
                  <a:lnTo>
                    <a:pt x="69" y="58"/>
                  </a:lnTo>
                  <a:lnTo>
                    <a:pt x="69" y="50"/>
                  </a:lnTo>
                  <a:lnTo>
                    <a:pt x="66" y="39"/>
                  </a:lnTo>
                  <a:lnTo>
                    <a:pt x="62" y="27"/>
                  </a:lnTo>
                  <a:lnTo>
                    <a:pt x="62" y="24"/>
                  </a:lnTo>
                  <a:lnTo>
                    <a:pt x="62" y="16"/>
                  </a:lnTo>
                  <a:lnTo>
                    <a:pt x="62" y="12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6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3" y="8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29" name="Freeform 1205"/>
            <p:cNvSpPr>
              <a:spLocks/>
            </p:cNvSpPr>
            <p:nvPr/>
          </p:nvSpPr>
          <p:spPr bwMode="auto">
            <a:xfrm>
              <a:off x="3427" y="2421"/>
              <a:ext cx="23" cy="46"/>
            </a:xfrm>
            <a:custGeom>
              <a:avLst/>
              <a:gdLst/>
              <a:ahLst/>
              <a:cxnLst>
                <a:cxn ang="0">
                  <a:pos x="23" y="46"/>
                </a:cxn>
                <a:cxn ang="0">
                  <a:pos x="23" y="46"/>
                </a:cxn>
                <a:cxn ang="0">
                  <a:pos x="19" y="46"/>
                </a:cxn>
                <a:cxn ang="0">
                  <a:pos x="7" y="42"/>
                </a:cxn>
                <a:cxn ang="0">
                  <a:pos x="0" y="35"/>
                </a:cxn>
                <a:cxn ang="0">
                  <a:pos x="0" y="12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19" y="8"/>
                </a:cxn>
                <a:cxn ang="0">
                  <a:pos x="15" y="0"/>
                </a:cxn>
              </a:cxnLst>
              <a:rect l="0" t="0" r="r" b="b"/>
              <a:pathLst>
                <a:path w="23" h="46">
                  <a:moveTo>
                    <a:pt x="23" y="46"/>
                  </a:moveTo>
                  <a:lnTo>
                    <a:pt x="23" y="46"/>
                  </a:lnTo>
                  <a:lnTo>
                    <a:pt x="19" y="46"/>
                  </a:lnTo>
                  <a:lnTo>
                    <a:pt x="7" y="42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30" name="Freeform 1206"/>
            <p:cNvSpPr>
              <a:spLocks/>
            </p:cNvSpPr>
            <p:nvPr/>
          </p:nvSpPr>
          <p:spPr bwMode="auto">
            <a:xfrm>
              <a:off x="3427" y="2421"/>
              <a:ext cx="23" cy="46"/>
            </a:xfrm>
            <a:custGeom>
              <a:avLst/>
              <a:gdLst/>
              <a:ahLst/>
              <a:cxnLst>
                <a:cxn ang="0">
                  <a:pos x="23" y="46"/>
                </a:cxn>
                <a:cxn ang="0">
                  <a:pos x="23" y="46"/>
                </a:cxn>
                <a:cxn ang="0">
                  <a:pos x="19" y="46"/>
                </a:cxn>
                <a:cxn ang="0">
                  <a:pos x="11" y="42"/>
                </a:cxn>
                <a:cxn ang="0">
                  <a:pos x="7" y="39"/>
                </a:cxn>
                <a:cxn ang="0">
                  <a:pos x="3" y="39"/>
                </a:cxn>
                <a:cxn ang="0">
                  <a:pos x="3" y="35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0" y="27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23" y="12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5" y="4"/>
                </a:cxn>
                <a:cxn ang="0">
                  <a:pos x="15" y="0"/>
                </a:cxn>
              </a:cxnLst>
              <a:rect l="0" t="0" r="r" b="b"/>
              <a:pathLst>
                <a:path w="23" h="46">
                  <a:moveTo>
                    <a:pt x="23" y="46"/>
                  </a:moveTo>
                  <a:lnTo>
                    <a:pt x="23" y="46"/>
                  </a:lnTo>
                  <a:lnTo>
                    <a:pt x="19" y="46"/>
                  </a:lnTo>
                  <a:lnTo>
                    <a:pt x="11" y="42"/>
                  </a:lnTo>
                  <a:lnTo>
                    <a:pt x="7" y="39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8"/>
                  </a:lnTo>
                  <a:lnTo>
                    <a:pt x="23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5" y="4"/>
                  </a:ln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31" name="Rectangle 1207"/>
            <p:cNvSpPr>
              <a:spLocks noChangeArrowheads="1"/>
            </p:cNvSpPr>
            <p:nvPr/>
          </p:nvSpPr>
          <p:spPr bwMode="auto">
            <a:xfrm>
              <a:off x="3442" y="2321"/>
              <a:ext cx="4" cy="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32" name="Freeform 1208"/>
            <p:cNvSpPr>
              <a:spLocks/>
            </p:cNvSpPr>
            <p:nvPr/>
          </p:nvSpPr>
          <p:spPr bwMode="auto">
            <a:xfrm>
              <a:off x="3442" y="2321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33" name="Rectangle 1209"/>
            <p:cNvSpPr>
              <a:spLocks noChangeArrowheads="1"/>
            </p:cNvSpPr>
            <p:nvPr/>
          </p:nvSpPr>
          <p:spPr bwMode="auto">
            <a:xfrm>
              <a:off x="3438" y="2325"/>
              <a:ext cx="4" cy="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34" name="Freeform 1210"/>
            <p:cNvSpPr>
              <a:spLocks/>
            </p:cNvSpPr>
            <p:nvPr/>
          </p:nvSpPr>
          <p:spPr bwMode="auto">
            <a:xfrm>
              <a:off x="3438" y="2325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35" name="Freeform 1211"/>
            <p:cNvSpPr>
              <a:spLocks/>
            </p:cNvSpPr>
            <p:nvPr/>
          </p:nvSpPr>
          <p:spPr bwMode="auto">
            <a:xfrm>
              <a:off x="3430" y="2340"/>
              <a:ext cx="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0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36" name="Freeform 1212"/>
            <p:cNvSpPr>
              <a:spLocks/>
            </p:cNvSpPr>
            <p:nvPr/>
          </p:nvSpPr>
          <p:spPr bwMode="auto">
            <a:xfrm>
              <a:off x="3430" y="234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37" name="Freeform 1213"/>
            <p:cNvSpPr>
              <a:spLocks/>
            </p:cNvSpPr>
            <p:nvPr/>
          </p:nvSpPr>
          <p:spPr bwMode="auto">
            <a:xfrm>
              <a:off x="3377" y="2540"/>
              <a:ext cx="3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" h="12">
                  <a:moveTo>
                    <a:pt x="3" y="0"/>
                  </a:moveTo>
                  <a:lnTo>
                    <a:pt x="3" y="0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38" name="Freeform 1214"/>
            <p:cNvSpPr>
              <a:spLocks/>
            </p:cNvSpPr>
            <p:nvPr/>
          </p:nvSpPr>
          <p:spPr bwMode="auto">
            <a:xfrm>
              <a:off x="3377" y="2540"/>
              <a:ext cx="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39" name="Freeform 1215"/>
            <p:cNvSpPr>
              <a:spLocks/>
            </p:cNvSpPr>
            <p:nvPr/>
          </p:nvSpPr>
          <p:spPr bwMode="auto">
            <a:xfrm>
              <a:off x="3373" y="2552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40" name="Freeform 1216"/>
            <p:cNvSpPr>
              <a:spLocks/>
            </p:cNvSpPr>
            <p:nvPr/>
          </p:nvSpPr>
          <p:spPr bwMode="auto">
            <a:xfrm>
              <a:off x="3373" y="2552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41" name="Freeform 1217"/>
            <p:cNvSpPr>
              <a:spLocks/>
            </p:cNvSpPr>
            <p:nvPr/>
          </p:nvSpPr>
          <p:spPr bwMode="auto">
            <a:xfrm>
              <a:off x="3407" y="2506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42" name="Freeform 1218"/>
            <p:cNvSpPr>
              <a:spLocks/>
            </p:cNvSpPr>
            <p:nvPr/>
          </p:nvSpPr>
          <p:spPr bwMode="auto">
            <a:xfrm>
              <a:off x="3407" y="2506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43" name="Freeform 1219"/>
            <p:cNvSpPr>
              <a:spLocks/>
            </p:cNvSpPr>
            <p:nvPr/>
          </p:nvSpPr>
          <p:spPr bwMode="auto">
            <a:xfrm>
              <a:off x="3400" y="2510"/>
              <a:ext cx="4" cy="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4" h="15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44" name="Freeform 1220"/>
            <p:cNvSpPr>
              <a:spLocks/>
            </p:cNvSpPr>
            <p:nvPr/>
          </p:nvSpPr>
          <p:spPr bwMode="auto">
            <a:xfrm>
              <a:off x="3400" y="2510"/>
              <a:ext cx="4" cy="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5"/>
                </a:cxn>
              </a:cxnLst>
              <a:rect l="0" t="0" r="r" b="b"/>
              <a:pathLst>
                <a:path w="4" h="15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45" name="Freeform 1221"/>
            <p:cNvSpPr>
              <a:spLocks/>
            </p:cNvSpPr>
            <p:nvPr/>
          </p:nvSpPr>
          <p:spPr bwMode="auto">
            <a:xfrm>
              <a:off x="3392" y="2517"/>
              <a:ext cx="4" cy="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4" y="23"/>
                </a:cxn>
              </a:cxnLst>
              <a:rect l="0" t="0" r="r" b="b"/>
              <a:pathLst>
                <a:path w="4" h="23">
                  <a:moveTo>
                    <a:pt x="4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4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46" name="Freeform 1222"/>
            <p:cNvSpPr>
              <a:spLocks/>
            </p:cNvSpPr>
            <p:nvPr/>
          </p:nvSpPr>
          <p:spPr bwMode="auto">
            <a:xfrm>
              <a:off x="3392" y="2517"/>
              <a:ext cx="4" cy="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3"/>
                </a:cxn>
              </a:cxnLst>
              <a:rect l="0" t="0" r="r" b="b"/>
              <a:pathLst>
                <a:path w="4" h="23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47" name="Freeform 1223"/>
            <p:cNvSpPr>
              <a:spLocks/>
            </p:cNvSpPr>
            <p:nvPr/>
          </p:nvSpPr>
          <p:spPr bwMode="auto">
            <a:xfrm>
              <a:off x="3384" y="2525"/>
              <a:ext cx="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9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4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48" name="Freeform 1224"/>
            <p:cNvSpPr>
              <a:spLocks/>
            </p:cNvSpPr>
            <p:nvPr/>
          </p:nvSpPr>
          <p:spPr bwMode="auto">
            <a:xfrm>
              <a:off x="3384" y="2525"/>
              <a:ext cx="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4" y="19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4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49" name="Freeform 1225"/>
            <p:cNvSpPr>
              <a:spLocks/>
            </p:cNvSpPr>
            <p:nvPr/>
          </p:nvSpPr>
          <p:spPr bwMode="auto">
            <a:xfrm>
              <a:off x="3380" y="2540"/>
              <a:ext cx="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50" name="Freeform 1226"/>
            <p:cNvSpPr>
              <a:spLocks/>
            </p:cNvSpPr>
            <p:nvPr/>
          </p:nvSpPr>
          <p:spPr bwMode="auto">
            <a:xfrm>
              <a:off x="3380" y="2540"/>
              <a:ext cx="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51" name="Rectangle 1227"/>
            <p:cNvSpPr>
              <a:spLocks noChangeArrowheads="1"/>
            </p:cNvSpPr>
            <p:nvPr/>
          </p:nvSpPr>
          <p:spPr bwMode="auto">
            <a:xfrm>
              <a:off x="3407" y="2513"/>
              <a:ext cx="0" cy="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52" name="Freeform 1228"/>
            <p:cNvSpPr>
              <a:spLocks/>
            </p:cNvSpPr>
            <p:nvPr/>
          </p:nvSpPr>
          <p:spPr bwMode="auto">
            <a:xfrm>
              <a:off x="3407" y="2513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53" name="Freeform 1229"/>
            <p:cNvSpPr>
              <a:spLocks/>
            </p:cNvSpPr>
            <p:nvPr/>
          </p:nvSpPr>
          <p:spPr bwMode="auto">
            <a:xfrm>
              <a:off x="3404" y="2513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54" name="Freeform 1230"/>
            <p:cNvSpPr>
              <a:spLocks/>
            </p:cNvSpPr>
            <p:nvPr/>
          </p:nvSpPr>
          <p:spPr bwMode="auto">
            <a:xfrm>
              <a:off x="3411" y="251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55" name="Freeform 1231"/>
            <p:cNvSpPr>
              <a:spLocks/>
            </p:cNvSpPr>
            <p:nvPr/>
          </p:nvSpPr>
          <p:spPr bwMode="auto">
            <a:xfrm>
              <a:off x="3419" y="2510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56" name="Freeform 1232"/>
            <p:cNvSpPr>
              <a:spLocks/>
            </p:cNvSpPr>
            <p:nvPr/>
          </p:nvSpPr>
          <p:spPr bwMode="auto">
            <a:xfrm>
              <a:off x="3419" y="2510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57" name="Freeform 1233"/>
            <p:cNvSpPr>
              <a:spLocks/>
            </p:cNvSpPr>
            <p:nvPr/>
          </p:nvSpPr>
          <p:spPr bwMode="auto">
            <a:xfrm>
              <a:off x="3427" y="2510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58" name="Freeform 1234"/>
            <p:cNvSpPr>
              <a:spLocks/>
            </p:cNvSpPr>
            <p:nvPr/>
          </p:nvSpPr>
          <p:spPr bwMode="auto">
            <a:xfrm>
              <a:off x="3427" y="2510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59" name="Freeform 1235"/>
            <p:cNvSpPr>
              <a:spLocks/>
            </p:cNvSpPr>
            <p:nvPr/>
          </p:nvSpPr>
          <p:spPr bwMode="auto">
            <a:xfrm>
              <a:off x="3434" y="2502"/>
              <a:ext cx="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60" name="Freeform 1236"/>
            <p:cNvSpPr>
              <a:spLocks/>
            </p:cNvSpPr>
            <p:nvPr/>
          </p:nvSpPr>
          <p:spPr bwMode="auto">
            <a:xfrm>
              <a:off x="3434" y="2502"/>
              <a:ext cx="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61" name="Freeform 1237"/>
            <p:cNvSpPr>
              <a:spLocks/>
            </p:cNvSpPr>
            <p:nvPr/>
          </p:nvSpPr>
          <p:spPr bwMode="auto">
            <a:xfrm>
              <a:off x="3450" y="2498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62" name="Freeform 1238"/>
            <p:cNvSpPr>
              <a:spLocks/>
            </p:cNvSpPr>
            <p:nvPr/>
          </p:nvSpPr>
          <p:spPr bwMode="auto">
            <a:xfrm>
              <a:off x="3450" y="2498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63" name="Freeform 1239"/>
            <p:cNvSpPr>
              <a:spLocks/>
            </p:cNvSpPr>
            <p:nvPr/>
          </p:nvSpPr>
          <p:spPr bwMode="auto">
            <a:xfrm>
              <a:off x="3407" y="2498"/>
              <a:ext cx="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64" name="Freeform 1240"/>
            <p:cNvSpPr>
              <a:spLocks/>
            </p:cNvSpPr>
            <p:nvPr/>
          </p:nvSpPr>
          <p:spPr bwMode="auto">
            <a:xfrm>
              <a:off x="3407" y="2498"/>
              <a:ext cx="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8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65" name="Freeform 1241"/>
            <p:cNvSpPr>
              <a:spLocks/>
            </p:cNvSpPr>
            <p:nvPr/>
          </p:nvSpPr>
          <p:spPr bwMode="auto">
            <a:xfrm>
              <a:off x="3411" y="2433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66" name="Freeform 1242"/>
            <p:cNvSpPr>
              <a:spLocks/>
            </p:cNvSpPr>
            <p:nvPr/>
          </p:nvSpPr>
          <p:spPr bwMode="auto">
            <a:xfrm>
              <a:off x="3411" y="2433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67" name="Freeform 1243"/>
            <p:cNvSpPr>
              <a:spLocks/>
            </p:cNvSpPr>
            <p:nvPr/>
          </p:nvSpPr>
          <p:spPr bwMode="auto">
            <a:xfrm>
              <a:off x="3411" y="2437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68" name="Freeform 1244"/>
            <p:cNvSpPr>
              <a:spLocks/>
            </p:cNvSpPr>
            <p:nvPr/>
          </p:nvSpPr>
          <p:spPr bwMode="auto">
            <a:xfrm>
              <a:off x="3411" y="2437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69" name="Rectangle 1245"/>
            <p:cNvSpPr>
              <a:spLocks noChangeArrowheads="1"/>
            </p:cNvSpPr>
            <p:nvPr/>
          </p:nvSpPr>
          <p:spPr bwMode="auto">
            <a:xfrm>
              <a:off x="3415" y="2440"/>
              <a:ext cx="0" cy="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70" name="Freeform 1246"/>
            <p:cNvSpPr>
              <a:spLocks/>
            </p:cNvSpPr>
            <p:nvPr/>
          </p:nvSpPr>
          <p:spPr bwMode="auto">
            <a:xfrm>
              <a:off x="3411" y="2440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71" name="Rectangle 1247"/>
            <p:cNvSpPr>
              <a:spLocks noChangeArrowheads="1"/>
            </p:cNvSpPr>
            <p:nvPr/>
          </p:nvSpPr>
          <p:spPr bwMode="auto">
            <a:xfrm>
              <a:off x="3415" y="2444"/>
              <a:ext cx="0" cy="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72" name="Freeform 1248"/>
            <p:cNvSpPr>
              <a:spLocks/>
            </p:cNvSpPr>
            <p:nvPr/>
          </p:nvSpPr>
          <p:spPr bwMode="auto">
            <a:xfrm>
              <a:off x="3415" y="2444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73" name="Freeform 1249"/>
            <p:cNvSpPr>
              <a:spLocks/>
            </p:cNvSpPr>
            <p:nvPr/>
          </p:nvSpPr>
          <p:spPr bwMode="auto">
            <a:xfrm>
              <a:off x="3415" y="2448"/>
              <a:ext cx="4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74" name="Freeform 1250"/>
            <p:cNvSpPr>
              <a:spLocks/>
            </p:cNvSpPr>
            <p:nvPr/>
          </p:nvSpPr>
          <p:spPr bwMode="auto">
            <a:xfrm>
              <a:off x="3415" y="2448"/>
              <a:ext cx="4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75" name="Freeform 1251"/>
            <p:cNvSpPr>
              <a:spLocks/>
            </p:cNvSpPr>
            <p:nvPr/>
          </p:nvSpPr>
          <p:spPr bwMode="auto">
            <a:xfrm>
              <a:off x="3415" y="2456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76" name="Freeform 1252"/>
            <p:cNvSpPr>
              <a:spLocks/>
            </p:cNvSpPr>
            <p:nvPr/>
          </p:nvSpPr>
          <p:spPr bwMode="auto">
            <a:xfrm>
              <a:off x="3415" y="2456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77" name="Freeform 1253"/>
            <p:cNvSpPr>
              <a:spLocks/>
            </p:cNvSpPr>
            <p:nvPr/>
          </p:nvSpPr>
          <p:spPr bwMode="auto">
            <a:xfrm>
              <a:off x="3415" y="2460"/>
              <a:ext cx="8" cy="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" y="3"/>
                </a:cxn>
                <a:cxn ang="0">
                  <a:pos x="0" y="7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4" y="3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78" name="Freeform 1254"/>
            <p:cNvSpPr>
              <a:spLocks/>
            </p:cNvSpPr>
            <p:nvPr/>
          </p:nvSpPr>
          <p:spPr bwMode="auto">
            <a:xfrm>
              <a:off x="3415" y="2460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79" name="Freeform 1255"/>
            <p:cNvSpPr>
              <a:spLocks/>
            </p:cNvSpPr>
            <p:nvPr/>
          </p:nvSpPr>
          <p:spPr bwMode="auto">
            <a:xfrm>
              <a:off x="3415" y="2463"/>
              <a:ext cx="8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4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80" name="Freeform 1256"/>
            <p:cNvSpPr>
              <a:spLocks/>
            </p:cNvSpPr>
            <p:nvPr/>
          </p:nvSpPr>
          <p:spPr bwMode="auto">
            <a:xfrm>
              <a:off x="3415" y="2463"/>
              <a:ext cx="8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81" name="Freeform 1257"/>
            <p:cNvSpPr>
              <a:spLocks/>
            </p:cNvSpPr>
            <p:nvPr/>
          </p:nvSpPr>
          <p:spPr bwMode="auto">
            <a:xfrm>
              <a:off x="3419" y="2467"/>
              <a:ext cx="4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82" name="Freeform 1258"/>
            <p:cNvSpPr>
              <a:spLocks/>
            </p:cNvSpPr>
            <p:nvPr/>
          </p:nvSpPr>
          <p:spPr bwMode="auto">
            <a:xfrm>
              <a:off x="3419" y="2467"/>
              <a:ext cx="4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83" name="Freeform 1259"/>
            <p:cNvSpPr>
              <a:spLocks/>
            </p:cNvSpPr>
            <p:nvPr/>
          </p:nvSpPr>
          <p:spPr bwMode="auto">
            <a:xfrm>
              <a:off x="3380" y="237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84" name="Rectangle 1260"/>
            <p:cNvSpPr>
              <a:spLocks noChangeArrowheads="1"/>
            </p:cNvSpPr>
            <p:nvPr/>
          </p:nvSpPr>
          <p:spPr bwMode="auto">
            <a:xfrm>
              <a:off x="3388" y="2379"/>
              <a:ext cx="4" cy="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85" name="Freeform 1261"/>
            <p:cNvSpPr>
              <a:spLocks/>
            </p:cNvSpPr>
            <p:nvPr/>
          </p:nvSpPr>
          <p:spPr bwMode="auto">
            <a:xfrm>
              <a:off x="3388" y="2379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86" name="Freeform 1262"/>
            <p:cNvSpPr>
              <a:spLocks/>
            </p:cNvSpPr>
            <p:nvPr/>
          </p:nvSpPr>
          <p:spPr bwMode="auto">
            <a:xfrm>
              <a:off x="3392" y="237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87" name="Rectangle 1263"/>
            <p:cNvSpPr>
              <a:spLocks noChangeArrowheads="1"/>
            </p:cNvSpPr>
            <p:nvPr/>
          </p:nvSpPr>
          <p:spPr bwMode="auto">
            <a:xfrm>
              <a:off x="3392" y="2383"/>
              <a:ext cx="4" cy="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88" name="Freeform 1264"/>
            <p:cNvSpPr>
              <a:spLocks/>
            </p:cNvSpPr>
            <p:nvPr/>
          </p:nvSpPr>
          <p:spPr bwMode="auto">
            <a:xfrm>
              <a:off x="3392" y="2383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89" name="Freeform 1265"/>
            <p:cNvSpPr>
              <a:spLocks/>
            </p:cNvSpPr>
            <p:nvPr/>
          </p:nvSpPr>
          <p:spPr bwMode="auto">
            <a:xfrm>
              <a:off x="3396" y="2387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90" name="Freeform 1266"/>
            <p:cNvSpPr>
              <a:spLocks/>
            </p:cNvSpPr>
            <p:nvPr/>
          </p:nvSpPr>
          <p:spPr bwMode="auto">
            <a:xfrm>
              <a:off x="3396" y="2387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91" name="Freeform 1267"/>
            <p:cNvSpPr>
              <a:spLocks/>
            </p:cNvSpPr>
            <p:nvPr/>
          </p:nvSpPr>
          <p:spPr bwMode="auto">
            <a:xfrm>
              <a:off x="3400" y="2390"/>
              <a:ext cx="6" cy="4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92" name="Freeform 1268"/>
            <p:cNvSpPr>
              <a:spLocks/>
            </p:cNvSpPr>
            <p:nvPr/>
          </p:nvSpPr>
          <p:spPr bwMode="auto">
            <a:xfrm>
              <a:off x="3400" y="2390"/>
              <a:ext cx="6" cy="4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93" name="Freeform 1269"/>
            <p:cNvSpPr>
              <a:spLocks/>
            </p:cNvSpPr>
            <p:nvPr/>
          </p:nvSpPr>
          <p:spPr bwMode="auto">
            <a:xfrm>
              <a:off x="3400" y="2398"/>
              <a:ext cx="11" cy="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94" name="Freeform 1270"/>
            <p:cNvSpPr>
              <a:spLocks/>
            </p:cNvSpPr>
            <p:nvPr/>
          </p:nvSpPr>
          <p:spPr bwMode="auto">
            <a:xfrm>
              <a:off x="3400" y="2398"/>
              <a:ext cx="11" cy="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95" name="Freeform 1271"/>
            <p:cNvSpPr>
              <a:spLocks/>
            </p:cNvSpPr>
            <p:nvPr/>
          </p:nvSpPr>
          <p:spPr bwMode="auto">
            <a:xfrm>
              <a:off x="3411" y="2402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96" name="Freeform 1272"/>
            <p:cNvSpPr>
              <a:spLocks/>
            </p:cNvSpPr>
            <p:nvPr/>
          </p:nvSpPr>
          <p:spPr bwMode="auto">
            <a:xfrm>
              <a:off x="3411" y="2402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97" name="Rectangle 1273"/>
            <p:cNvSpPr>
              <a:spLocks noChangeArrowheads="1"/>
            </p:cNvSpPr>
            <p:nvPr/>
          </p:nvSpPr>
          <p:spPr bwMode="auto">
            <a:xfrm>
              <a:off x="3411" y="2406"/>
              <a:ext cx="8" cy="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98" name="Freeform 1274"/>
            <p:cNvSpPr>
              <a:spLocks/>
            </p:cNvSpPr>
            <p:nvPr/>
          </p:nvSpPr>
          <p:spPr bwMode="auto">
            <a:xfrm>
              <a:off x="3411" y="2406"/>
              <a:ext cx="8" cy="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699" name="Freeform 1275"/>
            <p:cNvSpPr>
              <a:spLocks/>
            </p:cNvSpPr>
            <p:nvPr/>
          </p:nvSpPr>
          <p:spPr bwMode="auto">
            <a:xfrm>
              <a:off x="3419" y="2352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00" name="Freeform 1276"/>
            <p:cNvSpPr>
              <a:spLocks/>
            </p:cNvSpPr>
            <p:nvPr/>
          </p:nvSpPr>
          <p:spPr bwMode="auto">
            <a:xfrm>
              <a:off x="3419" y="2352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01" name="Freeform 1277"/>
            <p:cNvSpPr>
              <a:spLocks/>
            </p:cNvSpPr>
            <p:nvPr/>
          </p:nvSpPr>
          <p:spPr bwMode="auto">
            <a:xfrm>
              <a:off x="3411" y="2348"/>
              <a:ext cx="12" cy="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02" name="Freeform 1278"/>
            <p:cNvSpPr>
              <a:spLocks/>
            </p:cNvSpPr>
            <p:nvPr/>
          </p:nvSpPr>
          <p:spPr bwMode="auto">
            <a:xfrm>
              <a:off x="3411" y="2344"/>
              <a:ext cx="8" cy="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03" name="Rectangle 1279"/>
            <p:cNvSpPr>
              <a:spLocks noChangeArrowheads="1"/>
            </p:cNvSpPr>
            <p:nvPr/>
          </p:nvSpPr>
          <p:spPr bwMode="auto">
            <a:xfrm>
              <a:off x="3404" y="2344"/>
              <a:ext cx="7" cy="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04" name="Freeform 1280"/>
            <p:cNvSpPr>
              <a:spLocks/>
            </p:cNvSpPr>
            <p:nvPr/>
          </p:nvSpPr>
          <p:spPr bwMode="auto">
            <a:xfrm>
              <a:off x="3404" y="2344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05" name="Freeform 1281"/>
            <p:cNvSpPr>
              <a:spLocks/>
            </p:cNvSpPr>
            <p:nvPr/>
          </p:nvSpPr>
          <p:spPr bwMode="auto">
            <a:xfrm>
              <a:off x="3396" y="2337"/>
              <a:ext cx="8" cy="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06" name="Freeform 1282"/>
            <p:cNvSpPr>
              <a:spLocks/>
            </p:cNvSpPr>
            <p:nvPr/>
          </p:nvSpPr>
          <p:spPr bwMode="auto">
            <a:xfrm>
              <a:off x="3396" y="2337"/>
              <a:ext cx="8" cy="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07" name="Freeform 1283"/>
            <p:cNvSpPr>
              <a:spLocks/>
            </p:cNvSpPr>
            <p:nvPr/>
          </p:nvSpPr>
          <p:spPr bwMode="auto">
            <a:xfrm>
              <a:off x="3388" y="2333"/>
              <a:ext cx="13" cy="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08" name="Freeform 1284"/>
            <p:cNvSpPr>
              <a:spLocks/>
            </p:cNvSpPr>
            <p:nvPr/>
          </p:nvSpPr>
          <p:spPr bwMode="auto">
            <a:xfrm>
              <a:off x="3388" y="2333"/>
              <a:ext cx="13" cy="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09" name="Freeform 1285"/>
            <p:cNvSpPr>
              <a:spLocks/>
            </p:cNvSpPr>
            <p:nvPr/>
          </p:nvSpPr>
          <p:spPr bwMode="auto">
            <a:xfrm>
              <a:off x="3377" y="2321"/>
              <a:ext cx="15" cy="4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1" y="4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15" h="4">
                  <a:moveTo>
                    <a:pt x="15" y="4"/>
                  </a:moveTo>
                  <a:lnTo>
                    <a:pt x="11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10" name="Freeform 1286"/>
            <p:cNvSpPr>
              <a:spLocks/>
            </p:cNvSpPr>
            <p:nvPr/>
          </p:nvSpPr>
          <p:spPr bwMode="auto">
            <a:xfrm>
              <a:off x="3377" y="2321"/>
              <a:ext cx="15" cy="4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1" y="4"/>
                </a:cxn>
                <a:cxn ang="0">
                  <a:pos x="7" y="4"/>
                </a:cxn>
                <a:cxn ang="0">
                  <a:pos x="0" y="0"/>
                </a:cxn>
              </a:cxnLst>
              <a:rect l="0" t="0" r="r" b="b"/>
              <a:pathLst>
                <a:path w="15" h="4">
                  <a:moveTo>
                    <a:pt x="15" y="4"/>
                  </a:move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11" name="Rectangle 1287"/>
            <p:cNvSpPr>
              <a:spLocks noChangeArrowheads="1"/>
            </p:cNvSpPr>
            <p:nvPr/>
          </p:nvSpPr>
          <p:spPr bwMode="auto">
            <a:xfrm>
              <a:off x="3396" y="2321"/>
              <a:ext cx="0" cy="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12" name="Freeform 1288"/>
            <p:cNvSpPr>
              <a:spLocks/>
            </p:cNvSpPr>
            <p:nvPr/>
          </p:nvSpPr>
          <p:spPr bwMode="auto">
            <a:xfrm>
              <a:off x="3396" y="2321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4" name="Group 1161"/>
          <p:cNvGrpSpPr>
            <a:grpSpLocks/>
          </p:cNvGrpSpPr>
          <p:nvPr/>
        </p:nvGrpSpPr>
        <p:grpSpPr bwMode="auto">
          <a:xfrm>
            <a:off x="6296025" y="3621088"/>
            <a:ext cx="679450" cy="654050"/>
            <a:chOff x="3966" y="2281"/>
            <a:chExt cx="428" cy="412"/>
          </a:xfrm>
        </p:grpSpPr>
        <p:sp>
          <p:nvSpPr>
            <p:cNvPr id="872717" name="Freeform 1293"/>
            <p:cNvSpPr>
              <a:spLocks/>
            </p:cNvSpPr>
            <p:nvPr/>
          </p:nvSpPr>
          <p:spPr bwMode="auto">
            <a:xfrm>
              <a:off x="4334" y="2337"/>
              <a:ext cx="28" cy="4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7" y="4"/>
                </a:cxn>
                <a:cxn ang="0">
                  <a:pos x="27" y="8"/>
                </a:cxn>
                <a:cxn ang="0">
                  <a:pos x="27" y="11"/>
                </a:cxn>
                <a:cxn ang="0">
                  <a:pos x="30" y="23"/>
                </a:cxn>
                <a:cxn ang="0">
                  <a:pos x="30" y="31"/>
                </a:cxn>
                <a:cxn ang="0">
                  <a:pos x="27" y="35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27" y="42"/>
                </a:cxn>
                <a:cxn ang="0">
                  <a:pos x="23" y="42"/>
                </a:cxn>
                <a:cxn ang="0">
                  <a:pos x="23" y="46"/>
                </a:cxn>
                <a:cxn ang="0">
                  <a:pos x="19" y="46"/>
                </a:cxn>
                <a:cxn ang="0">
                  <a:pos x="15" y="46"/>
                </a:cxn>
                <a:cxn ang="0">
                  <a:pos x="11" y="38"/>
                </a:cxn>
                <a:cxn ang="0">
                  <a:pos x="4" y="27"/>
                </a:cxn>
                <a:cxn ang="0">
                  <a:pos x="4" y="23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46">
                  <a:moveTo>
                    <a:pt x="19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27" y="11"/>
                  </a:lnTo>
                  <a:lnTo>
                    <a:pt x="30" y="23"/>
                  </a:lnTo>
                  <a:lnTo>
                    <a:pt x="30" y="31"/>
                  </a:lnTo>
                  <a:lnTo>
                    <a:pt x="27" y="35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23" y="46"/>
                  </a:lnTo>
                  <a:lnTo>
                    <a:pt x="19" y="46"/>
                  </a:lnTo>
                  <a:lnTo>
                    <a:pt x="15" y="46"/>
                  </a:lnTo>
                  <a:lnTo>
                    <a:pt x="11" y="38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18" name="Freeform 1294"/>
            <p:cNvSpPr>
              <a:spLocks/>
            </p:cNvSpPr>
            <p:nvPr/>
          </p:nvSpPr>
          <p:spPr bwMode="auto">
            <a:xfrm>
              <a:off x="4246" y="2364"/>
              <a:ext cx="39" cy="4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4" y="19"/>
                </a:cxn>
                <a:cxn ang="0">
                  <a:pos x="7" y="23"/>
                </a:cxn>
                <a:cxn ang="0">
                  <a:pos x="11" y="27"/>
                </a:cxn>
                <a:cxn ang="0">
                  <a:pos x="11" y="31"/>
                </a:cxn>
                <a:cxn ang="0">
                  <a:pos x="15" y="31"/>
                </a:cxn>
                <a:cxn ang="0">
                  <a:pos x="19" y="34"/>
                </a:cxn>
                <a:cxn ang="0">
                  <a:pos x="23" y="34"/>
                </a:cxn>
                <a:cxn ang="0">
                  <a:pos x="27" y="38"/>
                </a:cxn>
                <a:cxn ang="0">
                  <a:pos x="42" y="38"/>
                </a:cxn>
                <a:cxn ang="0">
                  <a:pos x="42" y="34"/>
                </a:cxn>
                <a:cxn ang="0">
                  <a:pos x="42" y="34"/>
                </a:cxn>
                <a:cxn ang="0">
                  <a:pos x="42" y="31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38" y="19"/>
                </a:cxn>
                <a:cxn ang="0">
                  <a:pos x="38" y="19"/>
                </a:cxn>
                <a:cxn ang="0">
                  <a:pos x="34" y="15"/>
                </a:cxn>
                <a:cxn ang="0">
                  <a:pos x="34" y="11"/>
                </a:cxn>
                <a:cxn ang="0">
                  <a:pos x="27" y="8"/>
                </a:cxn>
                <a:cxn ang="0">
                  <a:pos x="23" y="4"/>
                </a:cxn>
                <a:cxn ang="0">
                  <a:pos x="19" y="0"/>
                </a:cxn>
                <a:cxn ang="0">
                  <a:pos x="11" y="0"/>
                </a:cxn>
                <a:cxn ang="0">
                  <a:pos x="0" y="11"/>
                </a:cxn>
              </a:cxnLst>
              <a:rect l="0" t="0" r="r" b="b"/>
              <a:pathLst>
                <a:path w="42" h="38">
                  <a:moveTo>
                    <a:pt x="0" y="11"/>
                  </a:moveTo>
                  <a:lnTo>
                    <a:pt x="0" y="11"/>
                  </a:lnTo>
                  <a:lnTo>
                    <a:pt x="4" y="19"/>
                  </a:lnTo>
                  <a:lnTo>
                    <a:pt x="7" y="23"/>
                  </a:lnTo>
                  <a:lnTo>
                    <a:pt x="11" y="27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7" y="38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27"/>
                  </a:lnTo>
                  <a:lnTo>
                    <a:pt x="42" y="23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20" name="Freeform 1296"/>
            <p:cNvSpPr>
              <a:spLocks/>
            </p:cNvSpPr>
            <p:nvPr/>
          </p:nvSpPr>
          <p:spPr bwMode="auto">
            <a:xfrm>
              <a:off x="4246" y="2364"/>
              <a:ext cx="39" cy="4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42" y="38"/>
                </a:cxn>
                <a:cxn ang="0">
                  <a:pos x="42" y="38"/>
                </a:cxn>
                <a:cxn ang="0">
                  <a:pos x="42" y="34"/>
                </a:cxn>
                <a:cxn ang="0">
                  <a:pos x="42" y="19"/>
                </a:cxn>
                <a:cxn ang="0">
                  <a:pos x="23" y="4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19"/>
                </a:cxn>
                <a:cxn ang="0">
                  <a:pos x="7" y="23"/>
                </a:cxn>
                <a:cxn ang="0">
                  <a:pos x="11" y="27"/>
                </a:cxn>
                <a:cxn ang="0">
                  <a:pos x="11" y="31"/>
                </a:cxn>
                <a:cxn ang="0">
                  <a:pos x="15" y="31"/>
                </a:cxn>
                <a:cxn ang="0">
                  <a:pos x="19" y="34"/>
                </a:cxn>
                <a:cxn ang="0">
                  <a:pos x="23" y="34"/>
                </a:cxn>
                <a:cxn ang="0">
                  <a:pos x="27" y="38"/>
                </a:cxn>
                <a:cxn ang="0">
                  <a:pos x="42" y="38"/>
                </a:cxn>
                <a:cxn ang="0">
                  <a:pos x="42" y="34"/>
                </a:cxn>
                <a:cxn ang="0">
                  <a:pos x="42" y="34"/>
                </a:cxn>
                <a:cxn ang="0">
                  <a:pos x="42" y="31"/>
                </a:cxn>
                <a:cxn ang="0">
                  <a:pos x="42" y="27"/>
                </a:cxn>
                <a:cxn ang="0">
                  <a:pos x="42" y="23"/>
                </a:cxn>
                <a:cxn ang="0">
                  <a:pos x="38" y="19"/>
                </a:cxn>
                <a:cxn ang="0">
                  <a:pos x="38" y="19"/>
                </a:cxn>
                <a:cxn ang="0">
                  <a:pos x="34" y="15"/>
                </a:cxn>
                <a:cxn ang="0">
                  <a:pos x="34" y="11"/>
                </a:cxn>
                <a:cxn ang="0">
                  <a:pos x="27" y="8"/>
                </a:cxn>
                <a:cxn ang="0">
                  <a:pos x="23" y="4"/>
                </a:cxn>
                <a:cxn ang="0">
                  <a:pos x="19" y="0"/>
                </a:cxn>
                <a:cxn ang="0">
                  <a:pos x="11" y="0"/>
                </a:cxn>
                <a:cxn ang="0">
                  <a:pos x="0" y="11"/>
                </a:cxn>
              </a:cxnLst>
              <a:rect l="0" t="0" r="r" b="b"/>
              <a:pathLst>
                <a:path w="42" h="38">
                  <a:moveTo>
                    <a:pt x="7" y="31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2" y="19"/>
                  </a:lnTo>
                  <a:lnTo>
                    <a:pt x="23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7" y="23"/>
                  </a:lnTo>
                  <a:lnTo>
                    <a:pt x="11" y="27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7" y="38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1"/>
                  </a:lnTo>
                  <a:lnTo>
                    <a:pt x="42" y="27"/>
                  </a:lnTo>
                  <a:lnTo>
                    <a:pt x="42" y="23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23" name="Freeform 1299"/>
            <p:cNvSpPr>
              <a:spLocks/>
            </p:cNvSpPr>
            <p:nvPr/>
          </p:nvSpPr>
          <p:spPr bwMode="auto">
            <a:xfrm>
              <a:off x="3966" y="2364"/>
              <a:ext cx="298" cy="309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0" y="277"/>
                </a:cxn>
                <a:cxn ang="0">
                  <a:pos x="0" y="269"/>
                </a:cxn>
                <a:cxn ang="0">
                  <a:pos x="4" y="257"/>
                </a:cxn>
                <a:cxn ang="0">
                  <a:pos x="12" y="257"/>
                </a:cxn>
                <a:cxn ang="0">
                  <a:pos x="35" y="253"/>
                </a:cxn>
                <a:cxn ang="0">
                  <a:pos x="96" y="250"/>
                </a:cxn>
                <a:cxn ang="0">
                  <a:pos x="192" y="246"/>
                </a:cxn>
                <a:cxn ang="0">
                  <a:pos x="284" y="265"/>
                </a:cxn>
                <a:cxn ang="0">
                  <a:pos x="304" y="273"/>
                </a:cxn>
                <a:cxn ang="0">
                  <a:pos x="311" y="273"/>
                </a:cxn>
                <a:cxn ang="0">
                  <a:pos x="292" y="261"/>
                </a:cxn>
                <a:cxn ang="0">
                  <a:pos x="204" y="234"/>
                </a:cxn>
                <a:cxn ang="0">
                  <a:pos x="158" y="230"/>
                </a:cxn>
                <a:cxn ang="0">
                  <a:pos x="127" y="223"/>
                </a:cxn>
                <a:cxn ang="0">
                  <a:pos x="100" y="223"/>
                </a:cxn>
                <a:cxn ang="0">
                  <a:pos x="88" y="227"/>
                </a:cxn>
                <a:cxn ang="0">
                  <a:pos x="50" y="219"/>
                </a:cxn>
                <a:cxn ang="0">
                  <a:pos x="31" y="207"/>
                </a:cxn>
                <a:cxn ang="0">
                  <a:pos x="8" y="177"/>
                </a:cxn>
                <a:cxn ang="0">
                  <a:pos x="15" y="161"/>
                </a:cxn>
                <a:cxn ang="0">
                  <a:pos x="46" y="150"/>
                </a:cxn>
                <a:cxn ang="0">
                  <a:pos x="73" y="142"/>
                </a:cxn>
                <a:cxn ang="0">
                  <a:pos x="200" y="81"/>
                </a:cxn>
                <a:cxn ang="0">
                  <a:pos x="304" y="31"/>
                </a:cxn>
                <a:cxn ang="0">
                  <a:pos x="323" y="11"/>
                </a:cxn>
                <a:cxn ang="0">
                  <a:pos x="246" y="38"/>
                </a:cxn>
                <a:cxn ang="0">
                  <a:pos x="227" y="50"/>
                </a:cxn>
                <a:cxn ang="0">
                  <a:pos x="154" y="73"/>
                </a:cxn>
                <a:cxn ang="0">
                  <a:pos x="54" y="104"/>
                </a:cxn>
                <a:cxn ang="0">
                  <a:pos x="39" y="104"/>
                </a:cxn>
                <a:cxn ang="0">
                  <a:pos x="31" y="100"/>
                </a:cxn>
                <a:cxn ang="0">
                  <a:pos x="23" y="100"/>
                </a:cxn>
                <a:cxn ang="0">
                  <a:pos x="15" y="96"/>
                </a:cxn>
                <a:cxn ang="0">
                  <a:pos x="39" y="0"/>
                </a:cxn>
                <a:cxn ang="0">
                  <a:pos x="54" y="0"/>
                </a:cxn>
              </a:cxnLst>
              <a:rect l="0" t="0" r="r" b="b"/>
              <a:pathLst>
                <a:path w="323" h="300">
                  <a:moveTo>
                    <a:pt x="0" y="300"/>
                  </a:moveTo>
                  <a:lnTo>
                    <a:pt x="0" y="292"/>
                  </a:lnTo>
                  <a:lnTo>
                    <a:pt x="0" y="284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8" y="257"/>
                  </a:lnTo>
                  <a:lnTo>
                    <a:pt x="12" y="257"/>
                  </a:lnTo>
                  <a:lnTo>
                    <a:pt x="23" y="253"/>
                  </a:lnTo>
                  <a:lnTo>
                    <a:pt x="35" y="253"/>
                  </a:lnTo>
                  <a:lnTo>
                    <a:pt x="77" y="253"/>
                  </a:lnTo>
                  <a:lnTo>
                    <a:pt x="96" y="250"/>
                  </a:lnTo>
                  <a:lnTo>
                    <a:pt x="158" y="246"/>
                  </a:lnTo>
                  <a:lnTo>
                    <a:pt x="192" y="246"/>
                  </a:lnTo>
                  <a:lnTo>
                    <a:pt x="246" y="257"/>
                  </a:lnTo>
                  <a:lnTo>
                    <a:pt x="284" y="265"/>
                  </a:lnTo>
                  <a:lnTo>
                    <a:pt x="296" y="269"/>
                  </a:lnTo>
                  <a:lnTo>
                    <a:pt x="304" y="273"/>
                  </a:lnTo>
                  <a:lnTo>
                    <a:pt x="304" y="273"/>
                  </a:lnTo>
                  <a:lnTo>
                    <a:pt x="311" y="273"/>
                  </a:lnTo>
                  <a:lnTo>
                    <a:pt x="311" y="273"/>
                  </a:lnTo>
                  <a:lnTo>
                    <a:pt x="292" y="261"/>
                  </a:lnTo>
                  <a:lnTo>
                    <a:pt x="254" y="246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158" y="230"/>
                  </a:lnTo>
                  <a:lnTo>
                    <a:pt x="150" y="227"/>
                  </a:lnTo>
                  <a:lnTo>
                    <a:pt x="127" y="223"/>
                  </a:lnTo>
                  <a:lnTo>
                    <a:pt x="108" y="223"/>
                  </a:lnTo>
                  <a:lnTo>
                    <a:pt x="100" y="223"/>
                  </a:lnTo>
                  <a:lnTo>
                    <a:pt x="88" y="227"/>
                  </a:lnTo>
                  <a:lnTo>
                    <a:pt x="88" y="227"/>
                  </a:lnTo>
                  <a:lnTo>
                    <a:pt x="58" y="223"/>
                  </a:lnTo>
                  <a:lnTo>
                    <a:pt x="50" y="219"/>
                  </a:lnTo>
                  <a:lnTo>
                    <a:pt x="35" y="219"/>
                  </a:lnTo>
                  <a:lnTo>
                    <a:pt x="31" y="207"/>
                  </a:lnTo>
                  <a:lnTo>
                    <a:pt x="12" y="180"/>
                  </a:lnTo>
                  <a:lnTo>
                    <a:pt x="8" y="177"/>
                  </a:lnTo>
                  <a:lnTo>
                    <a:pt x="8" y="177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46" y="150"/>
                  </a:lnTo>
                  <a:lnTo>
                    <a:pt x="73" y="142"/>
                  </a:lnTo>
                  <a:lnTo>
                    <a:pt x="73" y="142"/>
                  </a:lnTo>
                  <a:lnTo>
                    <a:pt x="115" y="123"/>
                  </a:lnTo>
                  <a:lnTo>
                    <a:pt x="200" y="81"/>
                  </a:lnTo>
                  <a:lnTo>
                    <a:pt x="235" y="61"/>
                  </a:lnTo>
                  <a:lnTo>
                    <a:pt x="304" y="3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284" y="27"/>
                  </a:lnTo>
                  <a:lnTo>
                    <a:pt x="246" y="38"/>
                  </a:lnTo>
                  <a:lnTo>
                    <a:pt x="246" y="38"/>
                  </a:lnTo>
                  <a:lnTo>
                    <a:pt x="227" y="50"/>
                  </a:lnTo>
                  <a:lnTo>
                    <a:pt x="200" y="61"/>
                  </a:lnTo>
                  <a:lnTo>
                    <a:pt x="154" y="73"/>
                  </a:lnTo>
                  <a:lnTo>
                    <a:pt x="81" y="100"/>
                  </a:lnTo>
                  <a:lnTo>
                    <a:pt x="54" y="104"/>
                  </a:lnTo>
                  <a:lnTo>
                    <a:pt x="54" y="104"/>
                  </a:lnTo>
                  <a:lnTo>
                    <a:pt x="39" y="104"/>
                  </a:lnTo>
                  <a:lnTo>
                    <a:pt x="39" y="104"/>
                  </a:lnTo>
                  <a:lnTo>
                    <a:pt x="31" y="100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23" y="84"/>
                  </a:lnTo>
                  <a:lnTo>
                    <a:pt x="39" y="0"/>
                  </a:lnTo>
                  <a:lnTo>
                    <a:pt x="54" y="0"/>
                  </a:lnTo>
                  <a:lnTo>
                    <a:pt x="5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24" name="Freeform 1300"/>
            <p:cNvSpPr>
              <a:spLocks/>
            </p:cNvSpPr>
            <p:nvPr/>
          </p:nvSpPr>
          <p:spPr bwMode="auto">
            <a:xfrm>
              <a:off x="3966" y="2364"/>
              <a:ext cx="298" cy="309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0" y="288"/>
                </a:cxn>
                <a:cxn ang="0">
                  <a:pos x="0" y="280"/>
                </a:cxn>
                <a:cxn ang="0">
                  <a:pos x="0" y="269"/>
                </a:cxn>
                <a:cxn ang="0">
                  <a:pos x="8" y="257"/>
                </a:cxn>
                <a:cxn ang="0">
                  <a:pos x="15" y="257"/>
                </a:cxn>
                <a:cxn ang="0">
                  <a:pos x="23" y="253"/>
                </a:cxn>
                <a:cxn ang="0">
                  <a:pos x="54" y="253"/>
                </a:cxn>
                <a:cxn ang="0">
                  <a:pos x="104" y="250"/>
                </a:cxn>
                <a:cxn ang="0">
                  <a:pos x="146" y="246"/>
                </a:cxn>
                <a:cxn ang="0">
                  <a:pos x="161" y="246"/>
                </a:cxn>
                <a:cxn ang="0">
                  <a:pos x="188" y="246"/>
                </a:cxn>
                <a:cxn ang="0">
                  <a:pos x="215" y="250"/>
                </a:cxn>
                <a:cxn ang="0">
                  <a:pos x="238" y="253"/>
                </a:cxn>
                <a:cxn ang="0">
                  <a:pos x="277" y="265"/>
                </a:cxn>
                <a:cxn ang="0">
                  <a:pos x="296" y="269"/>
                </a:cxn>
                <a:cxn ang="0">
                  <a:pos x="311" y="273"/>
                </a:cxn>
                <a:cxn ang="0">
                  <a:pos x="284" y="257"/>
                </a:cxn>
                <a:cxn ang="0">
                  <a:pos x="273" y="253"/>
                </a:cxn>
                <a:cxn ang="0">
                  <a:pos x="246" y="246"/>
                </a:cxn>
                <a:cxn ang="0">
                  <a:pos x="204" y="234"/>
                </a:cxn>
                <a:cxn ang="0">
                  <a:pos x="138" y="227"/>
                </a:cxn>
                <a:cxn ang="0">
                  <a:pos x="123" y="223"/>
                </a:cxn>
                <a:cxn ang="0">
                  <a:pos x="85" y="227"/>
                </a:cxn>
                <a:cxn ang="0">
                  <a:pos x="50" y="219"/>
                </a:cxn>
                <a:cxn ang="0">
                  <a:pos x="39" y="219"/>
                </a:cxn>
                <a:cxn ang="0">
                  <a:pos x="35" y="215"/>
                </a:cxn>
                <a:cxn ang="0">
                  <a:pos x="31" y="211"/>
                </a:cxn>
                <a:cxn ang="0">
                  <a:pos x="23" y="200"/>
                </a:cxn>
                <a:cxn ang="0">
                  <a:pos x="15" y="188"/>
                </a:cxn>
                <a:cxn ang="0">
                  <a:pos x="8" y="177"/>
                </a:cxn>
                <a:cxn ang="0">
                  <a:pos x="23" y="157"/>
                </a:cxn>
                <a:cxn ang="0">
                  <a:pos x="46" y="150"/>
                </a:cxn>
                <a:cxn ang="0">
                  <a:pos x="58" y="146"/>
                </a:cxn>
                <a:cxn ang="0">
                  <a:pos x="73" y="142"/>
                </a:cxn>
                <a:cxn ang="0">
                  <a:pos x="115" y="123"/>
                </a:cxn>
                <a:cxn ang="0">
                  <a:pos x="188" y="84"/>
                </a:cxn>
                <a:cxn ang="0">
                  <a:pos x="235" y="57"/>
                </a:cxn>
                <a:cxn ang="0">
                  <a:pos x="254" y="50"/>
                </a:cxn>
                <a:cxn ang="0">
                  <a:pos x="288" y="34"/>
                </a:cxn>
                <a:cxn ang="0">
                  <a:pos x="300" y="31"/>
                </a:cxn>
                <a:cxn ang="0">
                  <a:pos x="311" y="23"/>
                </a:cxn>
                <a:cxn ang="0">
                  <a:pos x="323" y="11"/>
                </a:cxn>
                <a:cxn ang="0">
                  <a:pos x="284" y="23"/>
                </a:cxn>
                <a:cxn ang="0">
                  <a:pos x="265" y="31"/>
                </a:cxn>
                <a:cxn ang="0">
                  <a:pos x="246" y="38"/>
                </a:cxn>
                <a:cxn ang="0">
                  <a:pos x="227" y="50"/>
                </a:cxn>
                <a:cxn ang="0">
                  <a:pos x="208" y="57"/>
                </a:cxn>
                <a:cxn ang="0">
                  <a:pos x="169" y="69"/>
                </a:cxn>
                <a:cxn ang="0">
                  <a:pos x="138" y="77"/>
                </a:cxn>
                <a:cxn ang="0">
                  <a:pos x="100" y="92"/>
                </a:cxn>
                <a:cxn ang="0">
                  <a:pos x="69" y="100"/>
                </a:cxn>
                <a:cxn ang="0">
                  <a:pos x="39" y="104"/>
                </a:cxn>
                <a:cxn ang="0">
                  <a:pos x="23" y="100"/>
                </a:cxn>
                <a:cxn ang="0">
                  <a:pos x="19" y="88"/>
                </a:cxn>
                <a:cxn ang="0">
                  <a:pos x="23" y="77"/>
                </a:cxn>
                <a:cxn ang="0">
                  <a:pos x="31" y="50"/>
                </a:cxn>
                <a:cxn ang="0">
                  <a:pos x="35" y="23"/>
                </a:cxn>
                <a:cxn ang="0">
                  <a:pos x="39" y="8"/>
                </a:cxn>
                <a:cxn ang="0">
                  <a:pos x="46" y="4"/>
                </a:cxn>
                <a:cxn ang="0">
                  <a:pos x="50" y="0"/>
                </a:cxn>
                <a:cxn ang="0">
                  <a:pos x="54" y="0"/>
                </a:cxn>
              </a:cxnLst>
              <a:rect l="0" t="0" r="r" b="b"/>
              <a:pathLst>
                <a:path w="323" h="300">
                  <a:moveTo>
                    <a:pt x="0" y="300"/>
                  </a:moveTo>
                  <a:lnTo>
                    <a:pt x="0" y="300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4" y="257"/>
                  </a:lnTo>
                  <a:lnTo>
                    <a:pt x="8" y="257"/>
                  </a:lnTo>
                  <a:lnTo>
                    <a:pt x="12" y="257"/>
                  </a:lnTo>
                  <a:lnTo>
                    <a:pt x="15" y="257"/>
                  </a:lnTo>
                  <a:lnTo>
                    <a:pt x="19" y="253"/>
                  </a:lnTo>
                  <a:lnTo>
                    <a:pt x="23" y="253"/>
                  </a:lnTo>
                  <a:lnTo>
                    <a:pt x="23" y="253"/>
                  </a:lnTo>
                  <a:lnTo>
                    <a:pt x="54" y="253"/>
                  </a:lnTo>
                  <a:lnTo>
                    <a:pt x="88" y="250"/>
                  </a:lnTo>
                  <a:lnTo>
                    <a:pt x="104" y="250"/>
                  </a:lnTo>
                  <a:lnTo>
                    <a:pt x="127" y="250"/>
                  </a:lnTo>
                  <a:lnTo>
                    <a:pt x="146" y="246"/>
                  </a:lnTo>
                  <a:lnTo>
                    <a:pt x="158" y="246"/>
                  </a:lnTo>
                  <a:lnTo>
                    <a:pt x="161" y="246"/>
                  </a:lnTo>
                  <a:lnTo>
                    <a:pt x="177" y="246"/>
                  </a:lnTo>
                  <a:lnTo>
                    <a:pt x="188" y="246"/>
                  </a:lnTo>
                  <a:lnTo>
                    <a:pt x="204" y="250"/>
                  </a:lnTo>
                  <a:lnTo>
                    <a:pt x="215" y="250"/>
                  </a:lnTo>
                  <a:lnTo>
                    <a:pt x="227" y="253"/>
                  </a:lnTo>
                  <a:lnTo>
                    <a:pt x="238" y="253"/>
                  </a:lnTo>
                  <a:lnTo>
                    <a:pt x="265" y="261"/>
                  </a:lnTo>
                  <a:lnTo>
                    <a:pt x="277" y="265"/>
                  </a:lnTo>
                  <a:lnTo>
                    <a:pt x="284" y="265"/>
                  </a:lnTo>
                  <a:lnTo>
                    <a:pt x="296" y="269"/>
                  </a:lnTo>
                  <a:lnTo>
                    <a:pt x="304" y="273"/>
                  </a:lnTo>
                  <a:lnTo>
                    <a:pt x="311" y="273"/>
                  </a:lnTo>
                  <a:lnTo>
                    <a:pt x="296" y="265"/>
                  </a:lnTo>
                  <a:lnTo>
                    <a:pt x="284" y="257"/>
                  </a:lnTo>
                  <a:lnTo>
                    <a:pt x="277" y="257"/>
                  </a:lnTo>
                  <a:lnTo>
                    <a:pt x="273" y="253"/>
                  </a:lnTo>
                  <a:lnTo>
                    <a:pt x="261" y="250"/>
                  </a:lnTo>
                  <a:lnTo>
                    <a:pt x="246" y="246"/>
                  </a:lnTo>
                  <a:lnTo>
                    <a:pt x="235" y="242"/>
                  </a:lnTo>
                  <a:lnTo>
                    <a:pt x="204" y="234"/>
                  </a:lnTo>
                  <a:lnTo>
                    <a:pt x="158" y="227"/>
                  </a:lnTo>
                  <a:lnTo>
                    <a:pt x="138" y="227"/>
                  </a:lnTo>
                  <a:lnTo>
                    <a:pt x="131" y="223"/>
                  </a:lnTo>
                  <a:lnTo>
                    <a:pt x="123" y="223"/>
                  </a:lnTo>
                  <a:lnTo>
                    <a:pt x="104" y="223"/>
                  </a:lnTo>
                  <a:lnTo>
                    <a:pt x="85" y="227"/>
                  </a:lnTo>
                  <a:lnTo>
                    <a:pt x="58" y="223"/>
                  </a:lnTo>
                  <a:lnTo>
                    <a:pt x="50" y="219"/>
                  </a:lnTo>
                  <a:lnTo>
                    <a:pt x="42" y="219"/>
                  </a:lnTo>
                  <a:lnTo>
                    <a:pt x="39" y="219"/>
                  </a:lnTo>
                  <a:lnTo>
                    <a:pt x="35" y="215"/>
                  </a:lnTo>
                  <a:lnTo>
                    <a:pt x="35" y="215"/>
                  </a:lnTo>
                  <a:lnTo>
                    <a:pt x="35" y="215"/>
                  </a:lnTo>
                  <a:lnTo>
                    <a:pt x="31" y="211"/>
                  </a:lnTo>
                  <a:lnTo>
                    <a:pt x="27" y="204"/>
                  </a:lnTo>
                  <a:lnTo>
                    <a:pt x="23" y="200"/>
                  </a:lnTo>
                  <a:lnTo>
                    <a:pt x="19" y="196"/>
                  </a:lnTo>
                  <a:lnTo>
                    <a:pt x="15" y="188"/>
                  </a:lnTo>
                  <a:lnTo>
                    <a:pt x="12" y="184"/>
                  </a:lnTo>
                  <a:lnTo>
                    <a:pt x="8" y="177"/>
                  </a:lnTo>
                  <a:lnTo>
                    <a:pt x="15" y="161"/>
                  </a:lnTo>
                  <a:lnTo>
                    <a:pt x="23" y="157"/>
                  </a:lnTo>
                  <a:lnTo>
                    <a:pt x="31" y="154"/>
                  </a:lnTo>
                  <a:lnTo>
                    <a:pt x="46" y="150"/>
                  </a:lnTo>
                  <a:lnTo>
                    <a:pt x="50" y="150"/>
                  </a:lnTo>
                  <a:lnTo>
                    <a:pt x="58" y="146"/>
                  </a:lnTo>
                  <a:lnTo>
                    <a:pt x="65" y="146"/>
                  </a:lnTo>
                  <a:lnTo>
                    <a:pt x="73" y="142"/>
                  </a:lnTo>
                  <a:lnTo>
                    <a:pt x="96" y="131"/>
                  </a:lnTo>
                  <a:lnTo>
                    <a:pt x="115" y="123"/>
                  </a:lnTo>
                  <a:lnTo>
                    <a:pt x="154" y="104"/>
                  </a:lnTo>
                  <a:lnTo>
                    <a:pt x="188" y="84"/>
                  </a:lnTo>
                  <a:lnTo>
                    <a:pt x="227" y="61"/>
                  </a:lnTo>
                  <a:lnTo>
                    <a:pt x="235" y="57"/>
                  </a:lnTo>
                  <a:lnTo>
                    <a:pt x="242" y="57"/>
                  </a:lnTo>
                  <a:lnTo>
                    <a:pt x="254" y="50"/>
                  </a:lnTo>
                  <a:lnTo>
                    <a:pt x="277" y="42"/>
                  </a:lnTo>
                  <a:lnTo>
                    <a:pt x="288" y="34"/>
                  </a:lnTo>
                  <a:lnTo>
                    <a:pt x="296" y="34"/>
                  </a:lnTo>
                  <a:lnTo>
                    <a:pt x="300" y="31"/>
                  </a:lnTo>
                  <a:lnTo>
                    <a:pt x="308" y="27"/>
                  </a:lnTo>
                  <a:lnTo>
                    <a:pt x="311" y="23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04" y="19"/>
                  </a:lnTo>
                  <a:lnTo>
                    <a:pt x="284" y="23"/>
                  </a:lnTo>
                  <a:lnTo>
                    <a:pt x="277" y="27"/>
                  </a:lnTo>
                  <a:lnTo>
                    <a:pt x="265" y="31"/>
                  </a:lnTo>
                  <a:lnTo>
                    <a:pt x="258" y="34"/>
                  </a:lnTo>
                  <a:lnTo>
                    <a:pt x="246" y="38"/>
                  </a:lnTo>
                  <a:lnTo>
                    <a:pt x="235" y="46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08" y="57"/>
                  </a:lnTo>
                  <a:lnTo>
                    <a:pt x="188" y="61"/>
                  </a:lnTo>
                  <a:lnTo>
                    <a:pt x="169" y="69"/>
                  </a:lnTo>
                  <a:lnTo>
                    <a:pt x="154" y="73"/>
                  </a:lnTo>
                  <a:lnTo>
                    <a:pt x="138" y="77"/>
                  </a:lnTo>
                  <a:lnTo>
                    <a:pt x="112" y="88"/>
                  </a:lnTo>
                  <a:lnTo>
                    <a:pt x="100" y="92"/>
                  </a:lnTo>
                  <a:lnTo>
                    <a:pt x="85" y="96"/>
                  </a:lnTo>
                  <a:lnTo>
                    <a:pt x="69" y="100"/>
                  </a:lnTo>
                  <a:lnTo>
                    <a:pt x="54" y="104"/>
                  </a:lnTo>
                  <a:lnTo>
                    <a:pt x="39" y="104"/>
                  </a:lnTo>
                  <a:lnTo>
                    <a:pt x="31" y="100"/>
                  </a:lnTo>
                  <a:lnTo>
                    <a:pt x="23" y="100"/>
                  </a:lnTo>
                  <a:lnTo>
                    <a:pt x="15" y="96"/>
                  </a:lnTo>
                  <a:lnTo>
                    <a:pt x="19" y="88"/>
                  </a:lnTo>
                  <a:lnTo>
                    <a:pt x="23" y="81"/>
                  </a:lnTo>
                  <a:lnTo>
                    <a:pt x="23" y="77"/>
                  </a:lnTo>
                  <a:lnTo>
                    <a:pt x="27" y="69"/>
                  </a:lnTo>
                  <a:lnTo>
                    <a:pt x="31" y="50"/>
                  </a:lnTo>
                  <a:lnTo>
                    <a:pt x="31" y="34"/>
                  </a:lnTo>
                  <a:lnTo>
                    <a:pt x="35" y="23"/>
                  </a:lnTo>
                  <a:lnTo>
                    <a:pt x="35" y="15"/>
                  </a:lnTo>
                  <a:lnTo>
                    <a:pt x="39" y="8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25" name="Freeform 1301"/>
            <p:cNvSpPr>
              <a:spLocks/>
            </p:cNvSpPr>
            <p:nvPr/>
          </p:nvSpPr>
          <p:spPr bwMode="auto">
            <a:xfrm>
              <a:off x="3998" y="2491"/>
              <a:ext cx="333" cy="63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7" y="54"/>
                </a:cxn>
                <a:cxn ang="0">
                  <a:pos x="73" y="61"/>
                </a:cxn>
                <a:cxn ang="0">
                  <a:pos x="130" y="61"/>
                </a:cxn>
                <a:cxn ang="0">
                  <a:pos x="161" y="57"/>
                </a:cxn>
                <a:cxn ang="0">
                  <a:pos x="203" y="46"/>
                </a:cxn>
                <a:cxn ang="0">
                  <a:pos x="334" y="4"/>
                </a:cxn>
                <a:cxn ang="0">
                  <a:pos x="361" y="0"/>
                </a:cxn>
                <a:cxn ang="0">
                  <a:pos x="361" y="0"/>
                </a:cxn>
                <a:cxn ang="0">
                  <a:pos x="322" y="0"/>
                </a:cxn>
                <a:cxn ang="0">
                  <a:pos x="322" y="0"/>
                </a:cxn>
                <a:cxn ang="0">
                  <a:pos x="257" y="19"/>
                </a:cxn>
                <a:cxn ang="0">
                  <a:pos x="176" y="46"/>
                </a:cxn>
                <a:cxn ang="0">
                  <a:pos x="107" y="46"/>
                </a:cxn>
                <a:cxn ang="0">
                  <a:pos x="53" y="31"/>
                </a:cxn>
                <a:cxn ang="0">
                  <a:pos x="42" y="27"/>
                </a:cxn>
              </a:cxnLst>
              <a:rect l="0" t="0" r="r" b="b"/>
              <a:pathLst>
                <a:path w="361" h="61">
                  <a:moveTo>
                    <a:pt x="0" y="54"/>
                  </a:moveTo>
                  <a:lnTo>
                    <a:pt x="27" y="54"/>
                  </a:lnTo>
                  <a:lnTo>
                    <a:pt x="73" y="61"/>
                  </a:lnTo>
                  <a:lnTo>
                    <a:pt x="130" y="61"/>
                  </a:lnTo>
                  <a:lnTo>
                    <a:pt x="161" y="57"/>
                  </a:lnTo>
                  <a:lnTo>
                    <a:pt x="203" y="46"/>
                  </a:lnTo>
                  <a:lnTo>
                    <a:pt x="334" y="4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257" y="19"/>
                  </a:lnTo>
                  <a:lnTo>
                    <a:pt x="176" y="46"/>
                  </a:lnTo>
                  <a:lnTo>
                    <a:pt x="107" y="46"/>
                  </a:lnTo>
                  <a:lnTo>
                    <a:pt x="53" y="31"/>
                  </a:lnTo>
                  <a:lnTo>
                    <a:pt x="42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26" name="Freeform 1302"/>
            <p:cNvSpPr>
              <a:spLocks/>
            </p:cNvSpPr>
            <p:nvPr/>
          </p:nvSpPr>
          <p:spPr bwMode="auto">
            <a:xfrm>
              <a:off x="3998" y="2491"/>
              <a:ext cx="333" cy="6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50"/>
                </a:cxn>
                <a:cxn ang="0">
                  <a:pos x="30" y="54"/>
                </a:cxn>
                <a:cxn ang="0">
                  <a:pos x="42" y="57"/>
                </a:cxn>
                <a:cxn ang="0">
                  <a:pos x="53" y="57"/>
                </a:cxn>
                <a:cxn ang="0">
                  <a:pos x="61" y="57"/>
                </a:cxn>
                <a:cxn ang="0">
                  <a:pos x="73" y="57"/>
                </a:cxn>
                <a:cxn ang="0">
                  <a:pos x="103" y="61"/>
                </a:cxn>
                <a:cxn ang="0">
                  <a:pos x="115" y="61"/>
                </a:cxn>
                <a:cxn ang="0">
                  <a:pos x="126" y="57"/>
                </a:cxn>
                <a:cxn ang="0">
                  <a:pos x="138" y="57"/>
                </a:cxn>
                <a:cxn ang="0">
                  <a:pos x="150" y="57"/>
                </a:cxn>
                <a:cxn ang="0">
                  <a:pos x="169" y="54"/>
                </a:cxn>
                <a:cxn ang="0">
                  <a:pos x="196" y="50"/>
                </a:cxn>
                <a:cxn ang="0">
                  <a:pos x="207" y="46"/>
                </a:cxn>
                <a:cxn ang="0">
                  <a:pos x="219" y="42"/>
                </a:cxn>
                <a:cxn ang="0">
                  <a:pos x="238" y="34"/>
                </a:cxn>
                <a:cxn ang="0">
                  <a:pos x="257" y="27"/>
                </a:cxn>
                <a:cxn ang="0">
                  <a:pos x="276" y="19"/>
                </a:cxn>
                <a:cxn ang="0">
                  <a:pos x="296" y="15"/>
                </a:cxn>
                <a:cxn ang="0">
                  <a:pos x="319" y="8"/>
                </a:cxn>
                <a:cxn ang="0">
                  <a:pos x="326" y="4"/>
                </a:cxn>
                <a:cxn ang="0">
                  <a:pos x="338" y="4"/>
                </a:cxn>
                <a:cxn ang="0">
                  <a:pos x="349" y="0"/>
                </a:cxn>
                <a:cxn ang="0">
                  <a:pos x="361" y="0"/>
                </a:cxn>
                <a:cxn ang="0">
                  <a:pos x="322" y="0"/>
                </a:cxn>
                <a:cxn ang="0">
                  <a:pos x="311" y="4"/>
                </a:cxn>
                <a:cxn ang="0">
                  <a:pos x="296" y="8"/>
                </a:cxn>
                <a:cxn ang="0">
                  <a:pos x="273" y="15"/>
                </a:cxn>
                <a:cxn ang="0">
                  <a:pos x="249" y="23"/>
                </a:cxn>
                <a:cxn ang="0">
                  <a:pos x="226" y="31"/>
                </a:cxn>
                <a:cxn ang="0">
                  <a:pos x="203" y="34"/>
                </a:cxn>
                <a:cxn ang="0">
                  <a:pos x="192" y="38"/>
                </a:cxn>
                <a:cxn ang="0">
                  <a:pos x="180" y="42"/>
                </a:cxn>
                <a:cxn ang="0">
                  <a:pos x="169" y="42"/>
                </a:cxn>
                <a:cxn ang="0">
                  <a:pos x="153" y="42"/>
                </a:cxn>
                <a:cxn ang="0">
                  <a:pos x="142" y="46"/>
                </a:cxn>
                <a:cxn ang="0">
                  <a:pos x="126" y="46"/>
                </a:cxn>
                <a:cxn ang="0">
                  <a:pos x="123" y="46"/>
                </a:cxn>
                <a:cxn ang="0">
                  <a:pos x="115" y="46"/>
                </a:cxn>
                <a:cxn ang="0">
                  <a:pos x="103" y="42"/>
                </a:cxn>
                <a:cxn ang="0">
                  <a:pos x="92" y="42"/>
                </a:cxn>
                <a:cxn ang="0">
                  <a:pos x="84" y="38"/>
                </a:cxn>
                <a:cxn ang="0">
                  <a:pos x="65" y="31"/>
                </a:cxn>
                <a:cxn ang="0">
                  <a:pos x="53" y="31"/>
                </a:cxn>
                <a:cxn ang="0">
                  <a:pos x="38" y="27"/>
                </a:cxn>
              </a:cxnLst>
              <a:rect l="0" t="0" r="r" b="b"/>
              <a:pathLst>
                <a:path w="361" h="61">
                  <a:moveTo>
                    <a:pt x="0" y="50"/>
                  </a:moveTo>
                  <a:lnTo>
                    <a:pt x="0" y="50"/>
                  </a:lnTo>
                  <a:lnTo>
                    <a:pt x="30" y="54"/>
                  </a:lnTo>
                  <a:lnTo>
                    <a:pt x="42" y="57"/>
                  </a:lnTo>
                  <a:lnTo>
                    <a:pt x="53" y="57"/>
                  </a:lnTo>
                  <a:lnTo>
                    <a:pt x="61" y="57"/>
                  </a:lnTo>
                  <a:lnTo>
                    <a:pt x="73" y="57"/>
                  </a:lnTo>
                  <a:lnTo>
                    <a:pt x="103" y="61"/>
                  </a:lnTo>
                  <a:lnTo>
                    <a:pt x="115" y="61"/>
                  </a:lnTo>
                  <a:lnTo>
                    <a:pt x="126" y="57"/>
                  </a:lnTo>
                  <a:lnTo>
                    <a:pt x="138" y="57"/>
                  </a:lnTo>
                  <a:lnTo>
                    <a:pt x="150" y="57"/>
                  </a:lnTo>
                  <a:lnTo>
                    <a:pt x="169" y="54"/>
                  </a:lnTo>
                  <a:lnTo>
                    <a:pt x="196" y="50"/>
                  </a:lnTo>
                  <a:lnTo>
                    <a:pt x="207" y="46"/>
                  </a:lnTo>
                  <a:lnTo>
                    <a:pt x="219" y="42"/>
                  </a:lnTo>
                  <a:lnTo>
                    <a:pt x="238" y="34"/>
                  </a:lnTo>
                  <a:lnTo>
                    <a:pt x="257" y="27"/>
                  </a:lnTo>
                  <a:lnTo>
                    <a:pt x="276" y="19"/>
                  </a:lnTo>
                  <a:lnTo>
                    <a:pt x="296" y="15"/>
                  </a:lnTo>
                  <a:lnTo>
                    <a:pt x="319" y="8"/>
                  </a:lnTo>
                  <a:lnTo>
                    <a:pt x="326" y="4"/>
                  </a:lnTo>
                  <a:lnTo>
                    <a:pt x="338" y="4"/>
                  </a:lnTo>
                  <a:lnTo>
                    <a:pt x="349" y="0"/>
                  </a:lnTo>
                  <a:lnTo>
                    <a:pt x="361" y="0"/>
                  </a:lnTo>
                  <a:lnTo>
                    <a:pt x="322" y="0"/>
                  </a:lnTo>
                  <a:lnTo>
                    <a:pt x="311" y="4"/>
                  </a:lnTo>
                  <a:lnTo>
                    <a:pt x="296" y="8"/>
                  </a:lnTo>
                  <a:lnTo>
                    <a:pt x="273" y="15"/>
                  </a:lnTo>
                  <a:lnTo>
                    <a:pt x="249" y="23"/>
                  </a:lnTo>
                  <a:lnTo>
                    <a:pt x="226" y="31"/>
                  </a:lnTo>
                  <a:lnTo>
                    <a:pt x="203" y="34"/>
                  </a:lnTo>
                  <a:lnTo>
                    <a:pt x="192" y="38"/>
                  </a:lnTo>
                  <a:lnTo>
                    <a:pt x="180" y="42"/>
                  </a:lnTo>
                  <a:lnTo>
                    <a:pt x="169" y="42"/>
                  </a:lnTo>
                  <a:lnTo>
                    <a:pt x="153" y="42"/>
                  </a:lnTo>
                  <a:lnTo>
                    <a:pt x="142" y="46"/>
                  </a:lnTo>
                  <a:lnTo>
                    <a:pt x="126" y="46"/>
                  </a:lnTo>
                  <a:lnTo>
                    <a:pt x="123" y="46"/>
                  </a:lnTo>
                  <a:lnTo>
                    <a:pt x="115" y="46"/>
                  </a:lnTo>
                  <a:lnTo>
                    <a:pt x="103" y="42"/>
                  </a:lnTo>
                  <a:lnTo>
                    <a:pt x="92" y="42"/>
                  </a:lnTo>
                  <a:lnTo>
                    <a:pt x="84" y="38"/>
                  </a:lnTo>
                  <a:lnTo>
                    <a:pt x="65" y="31"/>
                  </a:lnTo>
                  <a:lnTo>
                    <a:pt x="53" y="31"/>
                  </a:lnTo>
                  <a:lnTo>
                    <a:pt x="38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27" name="Freeform 1303"/>
            <p:cNvSpPr>
              <a:spLocks/>
            </p:cNvSpPr>
            <p:nvPr/>
          </p:nvSpPr>
          <p:spPr bwMode="auto">
            <a:xfrm>
              <a:off x="4274" y="2369"/>
              <a:ext cx="53" cy="51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31" y="50"/>
                </a:cxn>
                <a:cxn ang="0">
                  <a:pos x="39" y="50"/>
                </a:cxn>
                <a:cxn ang="0">
                  <a:pos x="43" y="50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4" y="46"/>
                </a:cxn>
                <a:cxn ang="0">
                  <a:pos x="58" y="46"/>
                </a:cxn>
                <a:cxn ang="0">
                  <a:pos x="58" y="42"/>
                </a:cxn>
                <a:cxn ang="0">
                  <a:pos x="58" y="38"/>
                </a:cxn>
                <a:cxn ang="0">
                  <a:pos x="58" y="38"/>
                </a:cxn>
                <a:cxn ang="0">
                  <a:pos x="58" y="30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0" y="23"/>
                </a:cxn>
                <a:cxn ang="0">
                  <a:pos x="50" y="19"/>
                </a:cxn>
                <a:cxn ang="0">
                  <a:pos x="43" y="15"/>
                </a:cxn>
                <a:cxn ang="0">
                  <a:pos x="39" y="11"/>
                </a:cxn>
                <a:cxn ang="0">
                  <a:pos x="31" y="7"/>
                </a:cxn>
                <a:cxn ang="0">
                  <a:pos x="27" y="4"/>
                </a:cxn>
                <a:cxn ang="0">
                  <a:pos x="23" y="4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8" y="19"/>
                </a:cxn>
                <a:cxn ang="0">
                  <a:pos x="12" y="19"/>
                </a:cxn>
                <a:cxn ang="0">
                  <a:pos x="12" y="23"/>
                </a:cxn>
                <a:cxn ang="0">
                  <a:pos x="12" y="27"/>
                </a:cxn>
                <a:cxn ang="0">
                  <a:pos x="16" y="30"/>
                </a:cxn>
                <a:cxn ang="0">
                  <a:pos x="20" y="38"/>
                </a:cxn>
                <a:cxn ang="0">
                  <a:pos x="23" y="42"/>
                </a:cxn>
                <a:cxn ang="0">
                  <a:pos x="23" y="46"/>
                </a:cxn>
                <a:cxn ang="0">
                  <a:pos x="27" y="50"/>
                </a:cxn>
                <a:cxn ang="0">
                  <a:pos x="31" y="50"/>
                </a:cxn>
                <a:cxn ang="0">
                  <a:pos x="31" y="50"/>
                </a:cxn>
              </a:cxnLst>
              <a:rect l="0" t="0" r="r" b="b"/>
              <a:pathLst>
                <a:path w="58" h="50">
                  <a:moveTo>
                    <a:pt x="31" y="50"/>
                  </a:moveTo>
                  <a:lnTo>
                    <a:pt x="31" y="50"/>
                  </a:lnTo>
                  <a:lnTo>
                    <a:pt x="39" y="50"/>
                  </a:lnTo>
                  <a:lnTo>
                    <a:pt x="43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0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1" y="7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23"/>
                  </a:lnTo>
                  <a:lnTo>
                    <a:pt x="12" y="27"/>
                  </a:lnTo>
                  <a:lnTo>
                    <a:pt x="16" y="30"/>
                  </a:lnTo>
                  <a:lnTo>
                    <a:pt x="20" y="38"/>
                  </a:lnTo>
                  <a:lnTo>
                    <a:pt x="23" y="42"/>
                  </a:lnTo>
                  <a:lnTo>
                    <a:pt x="23" y="46"/>
                  </a:lnTo>
                  <a:lnTo>
                    <a:pt x="27" y="50"/>
                  </a:lnTo>
                  <a:lnTo>
                    <a:pt x="31" y="50"/>
                  </a:lnTo>
                  <a:lnTo>
                    <a:pt x="31" y="5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28" name="Freeform 1304"/>
            <p:cNvSpPr>
              <a:spLocks/>
            </p:cNvSpPr>
            <p:nvPr/>
          </p:nvSpPr>
          <p:spPr bwMode="auto">
            <a:xfrm>
              <a:off x="4313" y="2380"/>
              <a:ext cx="49" cy="36"/>
            </a:xfrm>
            <a:custGeom>
              <a:avLst/>
              <a:gdLst/>
              <a:ahLst/>
              <a:cxnLst>
                <a:cxn ang="0">
                  <a:pos x="15" y="35"/>
                </a:cxn>
                <a:cxn ang="0">
                  <a:pos x="15" y="35"/>
                </a:cxn>
                <a:cxn ang="0">
                  <a:pos x="23" y="35"/>
                </a:cxn>
                <a:cxn ang="0">
                  <a:pos x="27" y="35"/>
                </a:cxn>
                <a:cxn ang="0">
                  <a:pos x="34" y="35"/>
                </a:cxn>
                <a:cxn ang="0">
                  <a:pos x="42" y="35"/>
                </a:cxn>
                <a:cxn ang="0">
                  <a:pos x="46" y="31"/>
                </a:cxn>
                <a:cxn ang="0">
                  <a:pos x="50" y="31"/>
                </a:cxn>
                <a:cxn ang="0">
                  <a:pos x="50" y="27"/>
                </a:cxn>
                <a:cxn ang="0">
                  <a:pos x="53" y="23"/>
                </a:cxn>
                <a:cxn ang="0">
                  <a:pos x="53" y="23"/>
                </a:cxn>
                <a:cxn ang="0">
                  <a:pos x="53" y="19"/>
                </a:cxn>
                <a:cxn ang="0">
                  <a:pos x="53" y="19"/>
                </a:cxn>
                <a:cxn ang="0">
                  <a:pos x="50" y="16"/>
                </a:cxn>
                <a:cxn ang="0">
                  <a:pos x="50" y="12"/>
                </a:cxn>
                <a:cxn ang="0">
                  <a:pos x="50" y="12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38" y="4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16"/>
                </a:cxn>
                <a:cxn ang="0">
                  <a:pos x="4" y="19"/>
                </a:cxn>
                <a:cxn ang="0">
                  <a:pos x="11" y="27"/>
                </a:cxn>
                <a:cxn ang="0">
                  <a:pos x="15" y="31"/>
                </a:cxn>
                <a:cxn ang="0">
                  <a:pos x="15" y="35"/>
                </a:cxn>
              </a:cxnLst>
              <a:rect l="0" t="0" r="r" b="b"/>
              <a:pathLst>
                <a:path w="53" h="35">
                  <a:moveTo>
                    <a:pt x="15" y="35"/>
                  </a:moveTo>
                  <a:lnTo>
                    <a:pt x="15" y="35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4" y="35"/>
                  </a:lnTo>
                  <a:lnTo>
                    <a:pt x="42" y="35"/>
                  </a:lnTo>
                  <a:lnTo>
                    <a:pt x="46" y="31"/>
                  </a:lnTo>
                  <a:lnTo>
                    <a:pt x="50" y="31"/>
                  </a:lnTo>
                  <a:lnTo>
                    <a:pt x="50" y="27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11" y="27"/>
                  </a:lnTo>
                  <a:lnTo>
                    <a:pt x="15" y="31"/>
                  </a:lnTo>
                  <a:lnTo>
                    <a:pt x="15" y="3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29" name="Freeform 1305"/>
            <p:cNvSpPr>
              <a:spLocks/>
            </p:cNvSpPr>
            <p:nvPr/>
          </p:nvSpPr>
          <p:spPr bwMode="auto">
            <a:xfrm>
              <a:off x="4274" y="2369"/>
              <a:ext cx="53" cy="51"/>
            </a:xfrm>
            <a:custGeom>
              <a:avLst/>
              <a:gdLst/>
              <a:ahLst/>
              <a:cxnLst>
                <a:cxn ang="0">
                  <a:pos x="39" y="50"/>
                </a:cxn>
                <a:cxn ang="0">
                  <a:pos x="47" y="50"/>
                </a:cxn>
                <a:cxn ang="0">
                  <a:pos x="50" y="50"/>
                </a:cxn>
                <a:cxn ang="0">
                  <a:pos x="58" y="42"/>
                </a:cxn>
                <a:cxn ang="0">
                  <a:pos x="58" y="30"/>
                </a:cxn>
                <a:cxn ang="0">
                  <a:pos x="43" y="11"/>
                </a:cxn>
                <a:cxn ang="0">
                  <a:pos x="27" y="4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12" y="23"/>
                </a:cxn>
                <a:cxn ang="0">
                  <a:pos x="16" y="34"/>
                </a:cxn>
                <a:cxn ang="0">
                  <a:pos x="27" y="50"/>
                </a:cxn>
                <a:cxn ang="0">
                  <a:pos x="31" y="50"/>
                </a:cxn>
                <a:cxn ang="0">
                  <a:pos x="31" y="50"/>
                </a:cxn>
                <a:cxn ang="0">
                  <a:pos x="39" y="50"/>
                </a:cxn>
                <a:cxn ang="0">
                  <a:pos x="43" y="50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4" y="46"/>
                </a:cxn>
                <a:cxn ang="0">
                  <a:pos x="58" y="46"/>
                </a:cxn>
                <a:cxn ang="0">
                  <a:pos x="58" y="42"/>
                </a:cxn>
                <a:cxn ang="0">
                  <a:pos x="58" y="38"/>
                </a:cxn>
                <a:cxn ang="0">
                  <a:pos x="58" y="38"/>
                </a:cxn>
                <a:cxn ang="0">
                  <a:pos x="58" y="30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0" y="23"/>
                </a:cxn>
                <a:cxn ang="0">
                  <a:pos x="50" y="19"/>
                </a:cxn>
                <a:cxn ang="0">
                  <a:pos x="43" y="15"/>
                </a:cxn>
                <a:cxn ang="0">
                  <a:pos x="39" y="11"/>
                </a:cxn>
                <a:cxn ang="0">
                  <a:pos x="31" y="7"/>
                </a:cxn>
                <a:cxn ang="0">
                  <a:pos x="27" y="4"/>
                </a:cxn>
                <a:cxn ang="0">
                  <a:pos x="23" y="4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8" y="19"/>
                </a:cxn>
                <a:cxn ang="0">
                  <a:pos x="12" y="19"/>
                </a:cxn>
                <a:cxn ang="0">
                  <a:pos x="12" y="23"/>
                </a:cxn>
                <a:cxn ang="0">
                  <a:pos x="12" y="27"/>
                </a:cxn>
                <a:cxn ang="0">
                  <a:pos x="16" y="30"/>
                </a:cxn>
                <a:cxn ang="0">
                  <a:pos x="20" y="38"/>
                </a:cxn>
                <a:cxn ang="0">
                  <a:pos x="23" y="42"/>
                </a:cxn>
                <a:cxn ang="0">
                  <a:pos x="23" y="46"/>
                </a:cxn>
                <a:cxn ang="0">
                  <a:pos x="27" y="50"/>
                </a:cxn>
                <a:cxn ang="0">
                  <a:pos x="31" y="50"/>
                </a:cxn>
                <a:cxn ang="0">
                  <a:pos x="31" y="50"/>
                </a:cxn>
              </a:cxnLst>
              <a:rect l="0" t="0" r="r" b="b"/>
              <a:pathLst>
                <a:path w="58" h="50">
                  <a:moveTo>
                    <a:pt x="39" y="50"/>
                  </a:moveTo>
                  <a:lnTo>
                    <a:pt x="47" y="50"/>
                  </a:lnTo>
                  <a:lnTo>
                    <a:pt x="50" y="50"/>
                  </a:lnTo>
                  <a:lnTo>
                    <a:pt x="58" y="42"/>
                  </a:lnTo>
                  <a:lnTo>
                    <a:pt x="58" y="30"/>
                  </a:lnTo>
                  <a:lnTo>
                    <a:pt x="43" y="11"/>
                  </a:lnTo>
                  <a:lnTo>
                    <a:pt x="27" y="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2" y="23"/>
                  </a:lnTo>
                  <a:lnTo>
                    <a:pt x="16" y="34"/>
                  </a:lnTo>
                  <a:lnTo>
                    <a:pt x="27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9" y="50"/>
                  </a:lnTo>
                  <a:lnTo>
                    <a:pt x="43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0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1" y="7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23"/>
                  </a:lnTo>
                  <a:lnTo>
                    <a:pt x="12" y="27"/>
                  </a:lnTo>
                  <a:lnTo>
                    <a:pt x="16" y="30"/>
                  </a:lnTo>
                  <a:lnTo>
                    <a:pt x="20" y="38"/>
                  </a:lnTo>
                  <a:lnTo>
                    <a:pt x="23" y="42"/>
                  </a:lnTo>
                  <a:lnTo>
                    <a:pt x="23" y="46"/>
                  </a:lnTo>
                  <a:lnTo>
                    <a:pt x="27" y="50"/>
                  </a:lnTo>
                  <a:lnTo>
                    <a:pt x="31" y="50"/>
                  </a:lnTo>
                  <a:lnTo>
                    <a:pt x="31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31" name="Freeform 1307"/>
            <p:cNvSpPr>
              <a:spLocks/>
            </p:cNvSpPr>
            <p:nvPr/>
          </p:nvSpPr>
          <p:spPr bwMode="auto">
            <a:xfrm>
              <a:off x="4359" y="2376"/>
              <a:ext cx="35" cy="2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3" y="27"/>
                </a:cxn>
                <a:cxn ang="0">
                  <a:pos x="7" y="27"/>
                </a:cxn>
                <a:cxn ang="0">
                  <a:pos x="11" y="27"/>
                </a:cxn>
                <a:cxn ang="0">
                  <a:pos x="15" y="27"/>
                </a:cxn>
                <a:cxn ang="0">
                  <a:pos x="19" y="27"/>
                </a:cxn>
                <a:cxn ang="0">
                  <a:pos x="27" y="23"/>
                </a:cxn>
                <a:cxn ang="0">
                  <a:pos x="30" y="20"/>
                </a:cxn>
                <a:cxn ang="0">
                  <a:pos x="30" y="16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5" y="4"/>
                </a:cxn>
                <a:cxn ang="0">
                  <a:pos x="11" y="8"/>
                </a:cxn>
                <a:cxn ang="0">
                  <a:pos x="7" y="12"/>
                </a:cxn>
                <a:cxn ang="0">
                  <a:pos x="3" y="16"/>
                </a:cxn>
                <a:cxn ang="0">
                  <a:pos x="0" y="23"/>
                </a:cxn>
              </a:cxnLst>
              <a:rect l="0" t="0" r="r" b="b"/>
              <a:pathLst>
                <a:path w="38" h="27">
                  <a:moveTo>
                    <a:pt x="0" y="23"/>
                  </a:moveTo>
                  <a:lnTo>
                    <a:pt x="0" y="23"/>
                  </a:lnTo>
                  <a:lnTo>
                    <a:pt x="3" y="27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27" y="23"/>
                  </a:lnTo>
                  <a:lnTo>
                    <a:pt x="30" y="20"/>
                  </a:lnTo>
                  <a:lnTo>
                    <a:pt x="30" y="16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35" name="Freeform 1311"/>
            <p:cNvSpPr>
              <a:spLocks/>
            </p:cNvSpPr>
            <p:nvPr/>
          </p:nvSpPr>
          <p:spPr bwMode="auto">
            <a:xfrm>
              <a:off x="4313" y="2281"/>
              <a:ext cx="35" cy="40"/>
            </a:xfrm>
            <a:custGeom>
              <a:avLst/>
              <a:gdLst/>
              <a:ahLst/>
              <a:cxnLst>
                <a:cxn ang="0">
                  <a:pos x="34" y="35"/>
                </a:cxn>
                <a:cxn ang="0">
                  <a:pos x="34" y="35"/>
                </a:cxn>
                <a:cxn ang="0">
                  <a:pos x="38" y="27"/>
                </a:cxn>
                <a:cxn ang="0">
                  <a:pos x="38" y="23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38" y="8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3"/>
                </a:cxn>
                <a:cxn ang="0">
                  <a:pos x="0" y="39"/>
                </a:cxn>
                <a:cxn ang="0">
                  <a:pos x="4" y="39"/>
                </a:cxn>
                <a:cxn ang="0">
                  <a:pos x="7" y="39"/>
                </a:cxn>
                <a:cxn ang="0">
                  <a:pos x="11" y="39"/>
                </a:cxn>
                <a:cxn ang="0">
                  <a:pos x="15" y="39"/>
                </a:cxn>
                <a:cxn ang="0">
                  <a:pos x="15" y="39"/>
                </a:cxn>
                <a:cxn ang="0">
                  <a:pos x="19" y="39"/>
                </a:cxn>
                <a:cxn ang="0">
                  <a:pos x="23" y="39"/>
                </a:cxn>
                <a:cxn ang="0">
                  <a:pos x="27" y="35"/>
                </a:cxn>
                <a:cxn ang="0">
                  <a:pos x="30" y="35"/>
                </a:cxn>
                <a:cxn ang="0">
                  <a:pos x="34" y="35"/>
                </a:cxn>
              </a:cxnLst>
              <a:rect l="0" t="0" r="r" b="b"/>
              <a:pathLst>
                <a:path w="38" h="39">
                  <a:moveTo>
                    <a:pt x="34" y="35"/>
                  </a:moveTo>
                  <a:lnTo>
                    <a:pt x="34" y="35"/>
                  </a:lnTo>
                  <a:lnTo>
                    <a:pt x="38" y="27"/>
                  </a:lnTo>
                  <a:lnTo>
                    <a:pt x="38" y="23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0" y="39"/>
                  </a:lnTo>
                  <a:lnTo>
                    <a:pt x="4" y="39"/>
                  </a:lnTo>
                  <a:lnTo>
                    <a:pt x="7" y="39"/>
                  </a:lnTo>
                  <a:lnTo>
                    <a:pt x="11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9" y="39"/>
                  </a:lnTo>
                  <a:lnTo>
                    <a:pt x="23" y="39"/>
                  </a:lnTo>
                  <a:lnTo>
                    <a:pt x="27" y="35"/>
                  </a:lnTo>
                  <a:lnTo>
                    <a:pt x="30" y="35"/>
                  </a:lnTo>
                  <a:lnTo>
                    <a:pt x="34" y="3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36" name="Freeform 1312"/>
            <p:cNvSpPr>
              <a:spLocks/>
            </p:cNvSpPr>
            <p:nvPr/>
          </p:nvSpPr>
          <p:spPr bwMode="auto">
            <a:xfrm>
              <a:off x="4271" y="2285"/>
              <a:ext cx="39" cy="67"/>
            </a:xfrm>
            <a:custGeom>
              <a:avLst/>
              <a:gdLst/>
              <a:ahLst/>
              <a:cxnLst>
                <a:cxn ang="0">
                  <a:pos x="42" y="23"/>
                </a:cxn>
                <a:cxn ang="0">
                  <a:pos x="42" y="23"/>
                </a:cxn>
                <a:cxn ang="0">
                  <a:pos x="42" y="27"/>
                </a:cxn>
                <a:cxn ang="0">
                  <a:pos x="42" y="31"/>
                </a:cxn>
                <a:cxn ang="0">
                  <a:pos x="38" y="38"/>
                </a:cxn>
                <a:cxn ang="0">
                  <a:pos x="38" y="42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38" y="54"/>
                </a:cxn>
                <a:cxn ang="0">
                  <a:pos x="34" y="58"/>
                </a:cxn>
                <a:cxn ang="0">
                  <a:pos x="30" y="61"/>
                </a:cxn>
                <a:cxn ang="0">
                  <a:pos x="26" y="61"/>
                </a:cxn>
                <a:cxn ang="0">
                  <a:pos x="26" y="65"/>
                </a:cxn>
                <a:cxn ang="0">
                  <a:pos x="23" y="65"/>
                </a:cxn>
                <a:cxn ang="0">
                  <a:pos x="19" y="65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11" y="61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7" y="54"/>
                </a:cxn>
                <a:cxn ang="0">
                  <a:pos x="7" y="46"/>
                </a:cxn>
                <a:cxn ang="0">
                  <a:pos x="7" y="42"/>
                </a:cxn>
                <a:cxn ang="0">
                  <a:pos x="3" y="38"/>
                </a:cxn>
                <a:cxn ang="0">
                  <a:pos x="3" y="31"/>
                </a:cxn>
                <a:cxn ang="0">
                  <a:pos x="3" y="27"/>
                </a:cxn>
                <a:cxn ang="0">
                  <a:pos x="0" y="23"/>
                </a:cxn>
                <a:cxn ang="0">
                  <a:pos x="3" y="23"/>
                </a:cxn>
                <a:cxn ang="0">
                  <a:pos x="3" y="19"/>
                </a:cxn>
                <a:cxn ang="0">
                  <a:pos x="3" y="15"/>
                </a:cxn>
                <a:cxn ang="0">
                  <a:pos x="7" y="12"/>
                </a:cxn>
                <a:cxn ang="0">
                  <a:pos x="11" y="12"/>
                </a:cxn>
                <a:cxn ang="0">
                  <a:pos x="11" y="8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2" y="23"/>
                </a:cxn>
              </a:cxnLst>
              <a:rect l="0" t="0" r="r" b="b"/>
              <a:pathLst>
                <a:path w="42" h="65">
                  <a:moveTo>
                    <a:pt x="42" y="23"/>
                  </a:moveTo>
                  <a:lnTo>
                    <a:pt x="42" y="23"/>
                  </a:lnTo>
                  <a:lnTo>
                    <a:pt x="42" y="27"/>
                  </a:lnTo>
                  <a:lnTo>
                    <a:pt x="42" y="31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8" y="54"/>
                  </a:lnTo>
                  <a:lnTo>
                    <a:pt x="34" y="58"/>
                  </a:lnTo>
                  <a:lnTo>
                    <a:pt x="30" y="61"/>
                  </a:lnTo>
                  <a:lnTo>
                    <a:pt x="26" y="61"/>
                  </a:lnTo>
                  <a:lnTo>
                    <a:pt x="26" y="65"/>
                  </a:lnTo>
                  <a:lnTo>
                    <a:pt x="23" y="65"/>
                  </a:lnTo>
                  <a:lnTo>
                    <a:pt x="19" y="65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2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39" name="Freeform 1315"/>
            <p:cNvSpPr>
              <a:spLocks/>
            </p:cNvSpPr>
            <p:nvPr/>
          </p:nvSpPr>
          <p:spPr bwMode="auto">
            <a:xfrm>
              <a:off x="4277" y="2345"/>
              <a:ext cx="61" cy="31"/>
            </a:xfrm>
            <a:custGeom>
              <a:avLst/>
              <a:gdLst/>
              <a:ahLst/>
              <a:cxnLst>
                <a:cxn ang="0">
                  <a:pos x="62" y="27"/>
                </a:cxn>
                <a:cxn ang="0">
                  <a:pos x="62" y="27"/>
                </a:cxn>
                <a:cxn ang="0">
                  <a:pos x="66" y="27"/>
                </a:cxn>
                <a:cxn ang="0">
                  <a:pos x="66" y="23"/>
                </a:cxn>
                <a:cxn ang="0">
                  <a:pos x="66" y="23"/>
                </a:cxn>
                <a:cxn ang="0">
                  <a:pos x="66" y="23"/>
                </a:cxn>
                <a:cxn ang="0">
                  <a:pos x="66" y="19"/>
                </a:cxn>
                <a:cxn ang="0">
                  <a:pos x="66" y="19"/>
                </a:cxn>
                <a:cxn ang="0">
                  <a:pos x="66" y="15"/>
                </a:cxn>
                <a:cxn ang="0">
                  <a:pos x="62" y="15"/>
                </a:cxn>
                <a:cxn ang="0">
                  <a:pos x="58" y="11"/>
                </a:cxn>
                <a:cxn ang="0">
                  <a:pos x="54" y="7"/>
                </a:cxn>
                <a:cxn ang="0">
                  <a:pos x="50" y="7"/>
                </a:cxn>
                <a:cxn ang="0">
                  <a:pos x="43" y="3"/>
                </a:cxn>
                <a:cxn ang="0">
                  <a:pos x="39" y="3"/>
                </a:cxn>
                <a:cxn ang="0">
                  <a:pos x="35" y="3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3"/>
                </a:cxn>
                <a:cxn ang="0">
                  <a:pos x="12" y="3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8" y="23"/>
                </a:cxn>
                <a:cxn ang="0">
                  <a:pos x="16" y="23"/>
                </a:cxn>
                <a:cxn ang="0">
                  <a:pos x="19" y="23"/>
                </a:cxn>
                <a:cxn ang="0">
                  <a:pos x="27" y="27"/>
                </a:cxn>
                <a:cxn ang="0">
                  <a:pos x="35" y="27"/>
                </a:cxn>
                <a:cxn ang="0">
                  <a:pos x="39" y="27"/>
                </a:cxn>
                <a:cxn ang="0">
                  <a:pos x="46" y="30"/>
                </a:cxn>
                <a:cxn ang="0">
                  <a:pos x="54" y="30"/>
                </a:cxn>
                <a:cxn ang="0">
                  <a:pos x="58" y="30"/>
                </a:cxn>
                <a:cxn ang="0">
                  <a:pos x="62" y="27"/>
                </a:cxn>
                <a:cxn ang="0">
                  <a:pos x="62" y="27"/>
                </a:cxn>
              </a:cxnLst>
              <a:rect l="0" t="0" r="r" b="b"/>
              <a:pathLst>
                <a:path w="66" h="30">
                  <a:moveTo>
                    <a:pt x="62" y="27"/>
                  </a:moveTo>
                  <a:lnTo>
                    <a:pt x="62" y="27"/>
                  </a:lnTo>
                  <a:lnTo>
                    <a:pt x="66" y="27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5"/>
                  </a:lnTo>
                  <a:lnTo>
                    <a:pt x="62" y="15"/>
                  </a:lnTo>
                  <a:lnTo>
                    <a:pt x="58" y="11"/>
                  </a:lnTo>
                  <a:lnTo>
                    <a:pt x="54" y="7"/>
                  </a:lnTo>
                  <a:lnTo>
                    <a:pt x="50" y="7"/>
                  </a:lnTo>
                  <a:lnTo>
                    <a:pt x="43" y="3"/>
                  </a:lnTo>
                  <a:lnTo>
                    <a:pt x="39" y="3"/>
                  </a:lnTo>
                  <a:lnTo>
                    <a:pt x="35" y="3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2" y="3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7" y="27"/>
                  </a:lnTo>
                  <a:lnTo>
                    <a:pt x="35" y="27"/>
                  </a:lnTo>
                  <a:lnTo>
                    <a:pt x="39" y="27"/>
                  </a:lnTo>
                  <a:lnTo>
                    <a:pt x="46" y="30"/>
                  </a:lnTo>
                  <a:lnTo>
                    <a:pt x="54" y="30"/>
                  </a:lnTo>
                  <a:lnTo>
                    <a:pt x="58" y="30"/>
                  </a:lnTo>
                  <a:lnTo>
                    <a:pt x="62" y="27"/>
                  </a:lnTo>
                  <a:lnTo>
                    <a:pt x="62" y="2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40" name="Freeform 1316"/>
            <p:cNvSpPr>
              <a:spLocks/>
            </p:cNvSpPr>
            <p:nvPr/>
          </p:nvSpPr>
          <p:spPr bwMode="auto">
            <a:xfrm>
              <a:off x="4277" y="2345"/>
              <a:ext cx="61" cy="31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6" y="15"/>
                </a:cxn>
                <a:cxn ang="0">
                  <a:pos x="43" y="0"/>
                </a:cxn>
                <a:cxn ang="0">
                  <a:pos x="16" y="0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2" y="23"/>
                </a:cxn>
                <a:cxn ang="0">
                  <a:pos x="46" y="27"/>
                </a:cxn>
                <a:cxn ang="0">
                  <a:pos x="54" y="30"/>
                </a:cxn>
                <a:cxn ang="0">
                  <a:pos x="54" y="30"/>
                </a:cxn>
                <a:cxn ang="0">
                  <a:pos x="54" y="30"/>
                </a:cxn>
                <a:cxn ang="0">
                  <a:pos x="62" y="30"/>
                </a:cxn>
              </a:cxnLst>
              <a:rect l="0" t="0" r="r" b="b"/>
              <a:pathLst>
                <a:path w="66" h="30">
                  <a:moveTo>
                    <a:pt x="66" y="23"/>
                  </a:moveTo>
                  <a:lnTo>
                    <a:pt x="66" y="15"/>
                  </a:lnTo>
                  <a:lnTo>
                    <a:pt x="43" y="0"/>
                  </a:lnTo>
                  <a:lnTo>
                    <a:pt x="16" y="0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2" y="23"/>
                  </a:lnTo>
                  <a:lnTo>
                    <a:pt x="46" y="27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62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41" name="Freeform 1317"/>
            <p:cNvSpPr>
              <a:spLocks/>
            </p:cNvSpPr>
            <p:nvPr/>
          </p:nvSpPr>
          <p:spPr bwMode="auto">
            <a:xfrm>
              <a:off x="4277" y="2345"/>
              <a:ext cx="61" cy="31"/>
            </a:xfrm>
            <a:custGeom>
              <a:avLst/>
              <a:gdLst/>
              <a:ahLst/>
              <a:cxnLst>
                <a:cxn ang="0">
                  <a:pos x="62" y="27"/>
                </a:cxn>
                <a:cxn ang="0">
                  <a:pos x="62" y="27"/>
                </a:cxn>
                <a:cxn ang="0">
                  <a:pos x="66" y="27"/>
                </a:cxn>
                <a:cxn ang="0">
                  <a:pos x="66" y="23"/>
                </a:cxn>
                <a:cxn ang="0">
                  <a:pos x="66" y="23"/>
                </a:cxn>
                <a:cxn ang="0">
                  <a:pos x="66" y="23"/>
                </a:cxn>
                <a:cxn ang="0">
                  <a:pos x="66" y="19"/>
                </a:cxn>
                <a:cxn ang="0">
                  <a:pos x="66" y="19"/>
                </a:cxn>
                <a:cxn ang="0">
                  <a:pos x="66" y="15"/>
                </a:cxn>
                <a:cxn ang="0">
                  <a:pos x="62" y="15"/>
                </a:cxn>
                <a:cxn ang="0">
                  <a:pos x="58" y="11"/>
                </a:cxn>
                <a:cxn ang="0">
                  <a:pos x="54" y="7"/>
                </a:cxn>
                <a:cxn ang="0">
                  <a:pos x="50" y="7"/>
                </a:cxn>
                <a:cxn ang="0">
                  <a:pos x="43" y="3"/>
                </a:cxn>
                <a:cxn ang="0">
                  <a:pos x="39" y="3"/>
                </a:cxn>
                <a:cxn ang="0">
                  <a:pos x="35" y="3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3"/>
                </a:cxn>
                <a:cxn ang="0">
                  <a:pos x="12" y="3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8" y="23"/>
                </a:cxn>
                <a:cxn ang="0">
                  <a:pos x="16" y="23"/>
                </a:cxn>
                <a:cxn ang="0">
                  <a:pos x="19" y="23"/>
                </a:cxn>
                <a:cxn ang="0">
                  <a:pos x="27" y="27"/>
                </a:cxn>
                <a:cxn ang="0">
                  <a:pos x="35" y="27"/>
                </a:cxn>
                <a:cxn ang="0">
                  <a:pos x="39" y="27"/>
                </a:cxn>
                <a:cxn ang="0">
                  <a:pos x="46" y="30"/>
                </a:cxn>
                <a:cxn ang="0">
                  <a:pos x="54" y="30"/>
                </a:cxn>
                <a:cxn ang="0">
                  <a:pos x="58" y="30"/>
                </a:cxn>
                <a:cxn ang="0">
                  <a:pos x="62" y="27"/>
                </a:cxn>
                <a:cxn ang="0">
                  <a:pos x="62" y="27"/>
                </a:cxn>
              </a:cxnLst>
              <a:rect l="0" t="0" r="r" b="b"/>
              <a:pathLst>
                <a:path w="66" h="30">
                  <a:moveTo>
                    <a:pt x="62" y="27"/>
                  </a:moveTo>
                  <a:lnTo>
                    <a:pt x="62" y="27"/>
                  </a:lnTo>
                  <a:lnTo>
                    <a:pt x="66" y="27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5"/>
                  </a:lnTo>
                  <a:lnTo>
                    <a:pt x="62" y="15"/>
                  </a:lnTo>
                  <a:lnTo>
                    <a:pt x="58" y="11"/>
                  </a:lnTo>
                  <a:lnTo>
                    <a:pt x="54" y="7"/>
                  </a:lnTo>
                  <a:lnTo>
                    <a:pt x="50" y="7"/>
                  </a:lnTo>
                  <a:lnTo>
                    <a:pt x="43" y="3"/>
                  </a:lnTo>
                  <a:lnTo>
                    <a:pt x="39" y="3"/>
                  </a:lnTo>
                  <a:lnTo>
                    <a:pt x="35" y="3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2" y="3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7" y="27"/>
                  </a:lnTo>
                  <a:lnTo>
                    <a:pt x="35" y="27"/>
                  </a:lnTo>
                  <a:lnTo>
                    <a:pt x="39" y="27"/>
                  </a:lnTo>
                  <a:lnTo>
                    <a:pt x="46" y="30"/>
                  </a:lnTo>
                  <a:lnTo>
                    <a:pt x="54" y="30"/>
                  </a:lnTo>
                  <a:lnTo>
                    <a:pt x="58" y="30"/>
                  </a:lnTo>
                  <a:lnTo>
                    <a:pt x="62" y="27"/>
                  </a:lnTo>
                  <a:lnTo>
                    <a:pt x="62" y="2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42" name="Freeform 1318"/>
            <p:cNvSpPr>
              <a:spLocks/>
            </p:cNvSpPr>
            <p:nvPr/>
          </p:nvSpPr>
          <p:spPr bwMode="auto">
            <a:xfrm>
              <a:off x="4306" y="2324"/>
              <a:ext cx="42" cy="2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9" y="23"/>
                </a:cxn>
                <a:cxn ang="0">
                  <a:pos x="23" y="23"/>
                </a:cxn>
                <a:cxn ang="0">
                  <a:pos x="31" y="27"/>
                </a:cxn>
                <a:cxn ang="0">
                  <a:pos x="31" y="23"/>
                </a:cxn>
                <a:cxn ang="0">
                  <a:pos x="35" y="23"/>
                </a:cxn>
                <a:cxn ang="0">
                  <a:pos x="38" y="20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6" y="4"/>
                </a:cxn>
                <a:cxn ang="0">
                  <a:pos x="42" y="0"/>
                </a:cxn>
                <a:cxn ang="0">
                  <a:pos x="27" y="0"/>
                </a:cxn>
                <a:cxn ang="0">
                  <a:pos x="8" y="0"/>
                </a:cxn>
                <a:cxn ang="0">
                  <a:pos x="0" y="12"/>
                </a:cxn>
              </a:cxnLst>
              <a:rect l="0" t="0" r="r" b="b"/>
              <a:pathLst>
                <a:path w="46" h="27">
                  <a:moveTo>
                    <a:pt x="0" y="12"/>
                  </a:moveTo>
                  <a:lnTo>
                    <a:pt x="0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31" y="27"/>
                  </a:lnTo>
                  <a:lnTo>
                    <a:pt x="31" y="23"/>
                  </a:lnTo>
                  <a:lnTo>
                    <a:pt x="35" y="23"/>
                  </a:lnTo>
                  <a:lnTo>
                    <a:pt x="38" y="20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43" name="Freeform 1319"/>
            <p:cNvSpPr>
              <a:spLocks/>
            </p:cNvSpPr>
            <p:nvPr/>
          </p:nvSpPr>
          <p:spPr bwMode="auto">
            <a:xfrm>
              <a:off x="4331" y="2467"/>
              <a:ext cx="28" cy="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3" y="4"/>
                </a:cxn>
                <a:cxn ang="0">
                  <a:pos x="27" y="4"/>
                </a:cxn>
                <a:cxn ang="0">
                  <a:pos x="31" y="7"/>
                </a:cxn>
                <a:cxn ang="0">
                  <a:pos x="31" y="7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27"/>
                </a:cxn>
                <a:cxn ang="0">
                  <a:pos x="31" y="34"/>
                </a:cxn>
                <a:cxn ang="0">
                  <a:pos x="31" y="38"/>
                </a:cxn>
                <a:cxn ang="0">
                  <a:pos x="31" y="42"/>
                </a:cxn>
                <a:cxn ang="0">
                  <a:pos x="31" y="50"/>
                </a:cxn>
                <a:cxn ang="0">
                  <a:pos x="27" y="54"/>
                </a:cxn>
                <a:cxn ang="0">
                  <a:pos x="27" y="54"/>
                </a:cxn>
                <a:cxn ang="0">
                  <a:pos x="23" y="57"/>
                </a:cxn>
                <a:cxn ang="0">
                  <a:pos x="23" y="57"/>
                </a:cxn>
                <a:cxn ang="0">
                  <a:pos x="19" y="61"/>
                </a:cxn>
                <a:cxn ang="0">
                  <a:pos x="15" y="61"/>
                </a:cxn>
                <a:cxn ang="0">
                  <a:pos x="11" y="61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8" y="54"/>
                </a:cxn>
                <a:cxn ang="0">
                  <a:pos x="8" y="50"/>
                </a:cxn>
                <a:cxn ang="0">
                  <a:pos x="4" y="50"/>
                </a:cxn>
                <a:cxn ang="0">
                  <a:pos x="4" y="31"/>
                </a:cxn>
                <a:cxn ang="0">
                  <a:pos x="0" y="15"/>
                </a:cxn>
                <a:cxn ang="0">
                  <a:pos x="8" y="0"/>
                </a:cxn>
              </a:cxnLst>
              <a:rect l="0" t="0" r="r" b="b"/>
              <a:pathLst>
                <a:path w="31" h="61">
                  <a:moveTo>
                    <a:pt x="8" y="0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27"/>
                  </a:lnTo>
                  <a:lnTo>
                    <a:pt x="31" y="34"/>
                  </a:lnTo>
                  <a:lnTo>
                    <a:pt x="31" y="38"/>
                  </a:lnTo>
                  <a:lnTo>
                    <a:pt x="31" y="42"/>
                  </a:lnTo>
                  <a:lnTo>
                    <a:pt x="31" y="50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19" y="61"/>
                  </a:lnTo>
                  <a:lnTo>
                    <a:pt x="15" y="61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4" y="50"/>
                  </a:lnTo>
                  <a:lnTo>
                    <a:pt x="4" y="31"/>
                  </a:lnTo>
                  <a:lnTo>
                    <a:pt x="0" y="15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45" name="Freeform 1321"/>
            <p:cNvSpPr>
              <a:spLocks/>
            </p:cNvSpPr>
            <p:nvPr/>
          </p:nvSpPr>
          <p:spPr bwMode="auto">
            <a:xfrm>
              <a:off x="4331" y="2467"/>
              <a:ext cx="28" cy="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7"/>
                </a:cxn>
                <a:cxn ang="0">
                  <a:pos x="31" y="15"/>
                </a:cxn>
                <a:cxn ang="0">
                  <a:pos x="31" y="23"/>
                </a:cxn>
                <a:cxn ang="0">
                  <a:pos x="31" y="42"/>
                </a:cxn>
                <a:cxn ang="0">
                  <a:pos x="27" y="61"/>
                </a:cxn>
                <a:cxn ang="0">
                  <a:pos x="11" y="61"/>
                </a:cxn>
                <a:cxn ang="0">
                  <a:pos x="8" y="50"/>
                </a:cxn>
                <a:cxn ang="0">
                  <a:pos x="4" y="38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3" y="4"/>
                </a:cxn>
                <a:cxn ang="0">
                  <a:pos x="27" y="4"/>
                </a:cxn>
                <a:cxn ang="0">
                  <a:pos x="31" y="7"/>
                </a:cxn>
                <a:cxn ang="0">
                  <a:pos x="31" y="7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27"/>
                </a:cxn>
                <a:cxn ang="0">
                  <a:pos x="31" y="34"/>
                </a:cxn>
                <a:cxn ang="0">
                  <a:pos x="31" y="38"/>
                </a:cxn>
                <a:cxn ang="0">
                  <a:pos x="31" y="42"/>
                </a:cxn>
                <a:cxn ang="0">
                  <a:pos x="31" y="50"/>
                </a:cxn>
                <a:cxn ang="0">
                  <a:pos x="27" y="54"/>
                </a:cxn>
                <a:cxn ang="0">
                  <a:pos x="27" y="54"/>
                </a:cxn>
                <a:cxn ang="0">
                  <a:pos x="23" y="57"/>
                </a:cxn>
                <a:cxn ang="0">
                  <a:pos x="23" y="57"/>
                </a:cxn>
                <a:cxn ang="0">
                  <a:pos x="19" y="61"/>
                </a:cxn>
                <a:cxn ang="0">
                  <a:pos x="15" y="61"/>
                </a:cxn>
                <a:cxn ang="0">
                  <a:pos x="11" y="61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8" y="54"/>
                </a:cxn>
                <a:cxn ang="0">
                  <a:pos x="8" y="50"/>
                </a:cxn>
                <a:cxn ang="0">
                  <a:pos x="4" y="50"/>
                </a:cxn>
                <a:cxn ang="0">
                  <a:pos x="4" y="31"/>
                </a:cxn>
                <a:cxn ang="0">
                  <a:pos x="0" y="15"/>
                </a:cxn>
                <a:cxn ang="0">
                  <a:pos x="8" y="0"/>
                </a:cxn>
              </a:cxnLst>
              <a:rect l="0" t="0" r="r" b="b"/>
              <a:pathLst>
                <a:path w="31" h="61">
                  <a:moveTo>
                    <a:pt x="15" y="0"/>
                  </a:moveTo>
                  <a:lnTo>
                    <a:pt x="31" y="7"/>
                  </a:lnTo>
                  <a:lnTo>
                    <a:pt x="31" y="15"/>
                  </a:lnTo>
                  <a:lnTo>
                    <a:pt x="31" y="23"/>
                  </a:lnTo>
                  <a:lnTo>
                    <a:pt x="31" y="42"/>
                  </a:lnTo>
                  <a:lnTo>
                    <a:pt x="27" y="61"/>
                  </a:lnTo>
                  <a:lnTo>
                    <a:pt x="11" y="61"/>
                  </a:lnTo>
                  <a:lnTo>
                    <a:pt x="8" y="50"/>
                  </a:lnTo>
                  <a:lnTo>
                    <a:pt x="4" y="38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27"/>
                  </a:lnTo>
                  <a:lnTo>
                    <a:pt x="31" y="34"/>
                  </a:lnTo>
                  <a:lnTo>
                    <a:pt x="31" y="38"/>
                  </a:lnTo>
                  <a:lnTo>
                    <a:pt x="31" y="42"/>
                  </a:lnTo>
                  <a:lnTo>
                    <a:pt x="31" y="50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19" y="61"/>
                  </a:lnTo>
                  <a:lnTo>
                    <a:pt x="15" y="61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4" y="50"/>
                  </a:lnTo>
                  <a:lnTo>
                    <a:pt x="4" y="31"/>
                  </a:lnTo>
                  <a:lnTo>
                    <a:pt x="0" y="15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46" name="Freeform 1322"/>
            <p:cNvSpPr>
              <a:spLocks/>
            </p:cNvSpPr>
            <p:nvPr/>
          </p:nvSpPr>
          <p:spPr bwMode="auto">
            <a:xfrm>
              <a:off x="4267" y="2633"/>
              <a:ext cx="28" cy="6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4" y="31"/>
                </a:cxn>
                <a:cxn ang="0">
                  <a:pos x="4" y="27"/>
                </a:cxn>
                <a:cxn ang="0">
                  <a:pos x="4" y="23"/>
                </a:cxn>
                <a:cxn ang="0">
                  <a:pos x="4" y="19"/>
                </a:cxn>
                <a:cxn ang="0">
                  <a:pos x="4" y="16"/>
                </a:cxn>
                <a:cxn ang="0">
                  <a:pos x="4" y="12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7" y="4"/>
                </a:cxn>
                <a:cxn ang="0">
                  <a:pos x="27" y="4"/>
                </a:cxn>
                <a:cxn ang="0">
                  <a:pos x="30" y="4"/>
                </a:cxn>
                <a:cxn ang="0">
                  <a:pos x="30" y="8"/>
                </a:cxn>
                <a:cxn ang="0">
                  <a:pos x="30" y="12"/>
                </a:cxn>
                <a:cxn ang="0">
                  <a:pos x="30" y="16"/>
                </a:cxn>
                <a:cxn ang="0">
                  <a:pos x="30" y="19"/>
                </a:cxn>
                <a:cxn ang="0">
                  <a:pos x="30" y="23"/>
                </a:cxn>
                <a:cxn ang="0">
                  <a:pos x="30" y="27"/>
                </a:cxn>
                <a:cxn ang="0">
                  <a:pos x="27" y="31"/>
                </a:cxn>
                <a:cxn ang="0">
                  <a:pos x="23" y="35"/>
                </a:cxn>
                <a:cxn ang="0">
                  <a:pos x="23" y="39"/>
                </a:cxn>
                <a:cxn ang="0">
                  <a:pos x="19" y="46"/>
                </a:cxn>
                <a:cxn ang="0">
                  <a:pos x="19" y="50"/>
                </a:cxn>
                <a:cxn ang="0">
                  <a:pos x="15" y="54"/>
                </a:cxn>
                <a:cxn ang="0">
                  <a:pos x="15" y="54"/>
                </a:cxn>
                <a:cxn ang="0">
                  <a:pos x="15" y="54"/>
                </a:cxn>
                <a:cxn ang="0">
                  <a:pos x="11" y="58"/>
                </a:cxn>
                <a:cxn ang="0">
                  <a:pos x="11" y="58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4" y="54"/>
                </a:cxn>
                <a:cxn ang="0">
                  <a:pos x="0" y="54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30" h="58">
                  <a:moveTo>
                    <a:pt x="0" y="39"/>
                  </a:moveTo>
                  <a:lnTo>
                    <a:pt x="0" y="39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27" y="31"/>
                  </a:lnTo>
                  <a:lnTo>
                    <a:pt x="23" y="35"/>
                  </a:lnTo>
                  <a:lnTo>
                    <a:pt x="23" y="39"/>
                  </a:lnTo>
                  <a:lnTo>
                    <a:pt x="19" y="46"/>
                  </a:lnTo>
                  <a:lnTo>
                    <a:pt x="19" y="50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47" name="Freeform 1323"/>
            <p:cNvSpPr>
              <a:spLocks/>
            </p:cNvSpPr>
            <p:nvPr/>
          </p:nvSpPr>
          <p:spPr bwMode="auto">
            <a:xfrm>
              <a:off x="4235" y="2625"/>
              <a:ext cx="36" cy="6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8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4" y="35"/>
                </a:cxn>
                <a:cxn ang="0">
                  <a:pos x="4" y="39"/>
                </a:cxn>
                <a:cxn ang="0">
                  <a:pos x="8" y="43"/>
                </a:cxn>
                <a:cxn ang="0">
                  <a:pos x="12" y="50"/>
                </a:cxn>
                <a:cxn ang="0">
                  <a:pos x="16" y="50"/>
                </a:cxn>
                <a:cxn ang="0">
                  <a:pos x="16" y="54"/>
                </a:cxn>
                <a:cxn ang="0">
                  <a:pos x="23" y="58"/>
                </a:cxn>
                <a:cxn ang="0">
                  <a:pos x="27" y="58"/>
                </a:cxn>
                <a:cxn ang="0">
                  <a:pos x="31" y="58"/>
                </a:cxn>
                <a:cxn ang="0">
                  <a:pos x="31" y="50"/>
                </a:cxn>
                <a:cxn ang="0">
                  <a:pos x="35" y="47"/>
                </a:cxn>
                <a:cxn ang="0">
                  <a:pos x="39" y="31"/>
                </a:cxn>
                <a:cxn ang="0">
                  <a:pos x="39" y="0"/>
                </a:cxn>
                <a:cxn ang="0">
                  <a:pos x="27" y="4"/>
                </a:cxn>
                <a:cxn ang="0">
                  <a:pos x="16" y="4"/>
                </a:cxn>
                <a:cxn ang="0">
                  <a:pos x="4" y="8"/>
                </a:cxn>
              </a:cxnLst>
              <a:rect l="0" t="0" r="r" b="b"/>
              <a:pathLst>
                <a:path w="39" h="58">
                  <a:moveTo>
                    <a:pt x="4" y="8"/>
                  </a:move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4" y="35"/>
                  </a:lnTo>
                  <a:lnTo>
                    <a:pt x="4" y="39"/>
                  </a:lnTo>
                  <a:lnTo>
                    <a:pt x="8" y="43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3" y="58"/>
                  </a:lnTo>
                  <a:lnTo>
                    <a:pt x="27" y="58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35" y="47"/>
                  </a:lnTo>
                  <a:lnTo>
                    <a:pt x="39" y="31"/>
                  </a:lnTo>
                  <a:lnTo>
                    <a:pt x="39" y="0"/>
                  </a:lnTo>
                  <a:lnTo>
                    <a:pt x="27" y="4"/>
                  </a:lnTo>
                  <a:lnTo>
                    <a:pt x="16" y="4"/>
                  </a:lnTo>
                  <a:lnTo>
                    <a:pt x="4" y="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48" name="Freeform 1324"/>
            <p:cNvSpPr>
              <a:spLocks/>
            </p:cNvSpPr>
            <p:nvPr/>
          </p:nvSpPr>
          <p:spPr bwMode="auto">
            <a:xfrm>
              <a:off x="4267" y="2633"/>
              <a:ext cx="32" cy="60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4" y="19"/>
                </a:cxn>
                <a:cxn ang="0">
                  <a:pos x="4" y="8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34" y="8"/>
                </a:cxn>
                <a:cxn ang="0">
                  <a:pos x="34" y="23"/>
                </a:cxn>
                <a:cxn ang="0">
                  <a:pos x="27" y="35"/>
                </a:cxn>
                <a:cxn ang="0">
                  <a:pos x="15" y="58"/>
                </a:cxn>
                <a:cxn ang="0">
                  <a:pos x="7" y="58"/>
                </a:cxn>
                <a:cxn ang="0">
                  <a:pos x="0" y="50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4" y="31"/>
                </a:cxn>
                <a:cxn ang="0">
                  <a:pos x="4" y="27"/>
                </a:cxn>
                <a:cxn ang="0">
                  <a:pos x="4" y="23"/>
                </a:cxn>
                <a:cxn ang="0">
                  <a:pos x="4" y="19"/>
                </a:cxn>
                <a:cxn ang="0">
                  <a:pos x="4" y="16"/>
                </a:cxn>
                <a:cxn ang="0">
                  <a:pos x="4" y="12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7" y="4"/>
                </a:cxn>
                <a:cxn ang="0">
                  <a:pos x="27" y="4"/>
                </a:cxn>
                <a:cxn ang="0">
                  <a:pos x="30" y="4"/>
                </a:cxn>
                <a:cxn ang="0">
                  <a:pos x="30" y="8"/>
                </a:cxn>
                <a:cxn ang="0">
                  <a:pos x="30" y="12"/>
                </a:cxn>
                <a:cxn ang="0">
                  <a:pos x="30" y="16"/>
                </a:cxn>
                <a:cxn ang="0">
                  <a:pos x="30" y="19"/>
                </a:cxn>
                <a:cxn ang="0">
                  <a:pos x="30" y="23"/>
                </a:cxn>
                <a:cxn ang="0">
                  <a:pos x="30" y="27"/>
                </a:cxn>
                <a:cxn ang="0">
                  <a:pos x="27" y="31"/>
                </a:cxn>
                <a:cxn ang="0">
                  <a:pos x="23" y="35"/>
                </a:cxn>
                <a:cxn ang="0">
                  <a:pos x="23" y="39"/>
                </a:cxn>
                <a:cxn ang="0">
                  <a:pos x="19" y="46"/>
                </a:cxn>
                <a:cxn ang="0">
                  <a:pos x="19" y="50"/>
                </a:cxn>
                <a:cxn ang="0">
                  <a:pos x="15" y="54"/>
                </a:cxn>
                <a:cxn ang="0">
                  <a:pos x="15" y="54"/>
                </a:cxn>
                <a:cxn ang="0">
                  <a:pos x="15" y="54"/>
                </a:cxn>
                <a:cxn ang="0">
                  <a:pos x="11" y="58"/>
                </a:cxn>
                <a:cxn ang="0">
                  <a:pos x="11" y="58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4" y="54"/>
                </a:cxn>
                <a:cxn ang="0">
                  <a:pos x="0" y="54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34" h="58">
                  <a:moveTo>
                    <a:pt x="4" y="35"/>
                  </a:moveTo>
                  <a:lnTo>
                    <a:pt x="4" y="19"/>
                  </a:lnTo>
                  <a:lnTo>
                    <a:pt x="4" y="8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4" y="8"/>
                  </a:lnTo>
                  <a:lnTo>
                    <a:pt x="34" y="23"/>
                  </a:lnTo>
                  <a:lnTo>
                    <a:pt x="27" y="35"/>
                  </a:lnTo>
                  <a:lnTo>
                    <a:pt x="15" y="58"/>
                  </a:lnTo>
                  <a:lnTo>
                    <a:pt x="7" y="58"/>
                  </a:lnTo>
                  <a:lnTo>
                    <a:pt x="0" y="5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27" y="31"/>
                  </a:lnTo>
                  <a:lnTo>
                    <a:pt x="23" y="35"/>
                  </a:lnTo>
                  <a:lnTo>
                    <a:pt x="23" y="39"/>
                  </a:lnTo>
                  <a:lnTo>
                    <a:pt x="19" y="46"/>
                  </a:lnTo>
                  <a:lnTo>
                    <a:pt x="19" y="50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49" name="Freeform 1325"/>
            <p:cNvSpPr>
              <a:spLocks/>
            </p:cNvSpPr>
            <p:nvPr/>
          </p:nvSpPr>
          <p:spPr bwMode="auto">
            <a:xfrm>
              <a:off x="4235" y="2625"/>
              <a:ext cx="36" cy="6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31"/>
                </a:cxn>
                <a:cxn ang="0">
                  <a:pos x="16" y="58"/>
                </a:cxn>
                <a:cxn ang="0">
                  <a:pos x="31" y="58"/>
                </a:cxn>
                <a:cxn ang="0">
                  <a:pos x="31" y="58"/>
                </a:cxn>
                <a:cxn ang="0">
                  <a:pos x="31" y="58"/>
                </a:cxn>
                <a:cxn ang="0">
                  <a:pos x="35" y="39"/>
                </a:cxn>
                <a:cxn ang="0">
                  <a:pos x="39" y="31"/>
                </a:cxn>
                <a:cxn ang="0">
                  <a:pos x="39" y="31"/>
                </a:cxn>
                <a:cxn ang="0">
                  <a:pos x="39" y="4"/>
                </a:cxn>
                <a:cxn ang="0">
                  <a:pos x="39" y="4"/>
                </a:cxn>
                <a:cxn ang="0">
                  <a:pos x="35" y="4"/>
                </a:cxn>
                <a:cxn ang="0">
                  <a:pos x="19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4" y="35"/>
                </a:cxn>
                <a:cxn ang="0">
                  <a:pos x="4" y="39"/>
                </a:cxn>
                <a:cxn ang="0">
                  <a:pos x="8" y="43"/>
                </a:cxn>
                <a:cxn ang="0">
                  <a:pos x="12" y="50"/>
                </a:cxn>
                <a:cxn ang="0">
                  <a:pos x="16" y="50"/>
                </a:cxn>
                <a:cxn ang="0">
                  <a:pos x="16" y="54"/>
                </a:cxn>
                <a:cxn ang="0">
                  <a:pos x="23" y="58"/>
                </a:cxn>
                <a:cxn ang="0">
                  <a:pos x="27" y="58"/>
                </a:cxn>
                <a:cxn ang="0">
                  <a:pos x="31" y="58"/>
                </a:cxn>
                <a:cxn ang="0">
                  <a:pos x="31" y="50"/>
                </a:cxn>
                <a:cxn ang="0">
                  <a:pos x="35" y="47"/>
                </a:cxn>
                <a:cxn ang="0">
                  <a:pos x="39" y="31"/>
                </a:cxn>
                <a:cxn ang="0">
                  <a:pos x="39" y="0"/>
                </a:cxn>
                <a:cxn ang="0">
                  <a:pos x="27" y="4"/>
                </a:cxn>
                <a:cxn ang="0">
                  <a:pos x="16" y="4"/>
                </a:cxn>
                <a:cxn ang="0">
                  <a:pos x="4" y="8"/>
                </a:cxn>
              </a:cxnLst>
              <a:rect l="0" t="0" r="r" b="b"/>
              <a:pathLst>
                <a:path w="39" h="58">
                  <a:moveTo>
                    <a:pt x="0" y="12"/>
                  </a:moveTo>
                  <a:lnTo>
                    <a:pt x="0" y="31"/>
                  </a:lnTo>
                  <a:lnTo>
                    <a:pt x="16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5" y="39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4" y="35"/>
                  </a:lnTo>
                  <a:lnTo>
                    <a:pt x="4" y="39"/>
                  </a:lnTo>
                  <a:lnTo>
                    <a:pt x="8" y="43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3" y="58"/>
                  </a:lnTo>
                  <a:lnTo>
                    <a:pt x="27" y="58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35" y="47"/>
                  </a:lnTo>
                  <a:lnTo>
                    <a:pt x="39" y="31"/>
                  </a:lnTo>
                  <a:lnTo>
                    <a:pt x="39" y="0"/>
                  </a:lnTo>
                  <a:lnTo>
                    <a:pt x="27" y="4"/>
                  </a:lnTo>
                  <a:lnTo>
                    <a:pt x="16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50" name="Freeform 1326"/>
            <p:cNvSpPr>
              <a:spLocks/>
            </p:cNvSpPr>
            <p:nvPr/>
          </p:nvSpPr>
          <p:spPr bwMode="auto">
            <a:xfrm>
              <a:off x="4246" y="2590"/>
              <a:ext cx="35" cy="67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23" y="15"/>
                </a:cxn>
                <a:cxn ang="0">
                  <a:pos x="27" y="19"/>
                </a:cxn>
                <a:cxn ang="0">
                  <a:pos x="27" y="19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34" y="27"/>
                </a:cxn>
                <a:cxn ang="0">
                  <a:pos x="38" y="27"/>
                </a:cxn>
                <a:cxn ang="0">
                  <a:pos x="38" y="31"/>
                </a:cxn>
                <a:cxn ang="0">
                  <a:pos x="38" y="34"/>
                </a:cxn>
                <a:cxn ang="0">
                  <a:pos x="38" y="38"/>
                </a:cxn>
                <a:cxn ang="0">
                  <a:pos x="38" y="42"/>
                </a:cxn>
                <a:cxn ang="0">
                  <a:pos x="38" y="46"/>
                </a:cxn>
                <a:cxn ang="0">
                  <a:pos x="34" y="50"/>
                </a:cxn>
                <a:cxn ang="0">
                  <a:pos x="34" y="54"/>
                </a:cxn>
                <a:cxn ang="0">
                  <a:pos x="34" y="58"/>
                </a:cxn>
                <a:cxn ang="0">
                  <a:pos x="30" y="61"/>
                </a:cxn>
                <a:cxn ang="0">
                  <a:pos x="30" y="61"/>
                </a:cxn>
                <a:cxn ang="0">
                  <a:pos x="27" y="61"/>
                </a:cxn>
                <a:cxn ang="0">
                  <a:pos x="27" y="61"/>
                </a:cxn>
                <a:cxn ang="0">
                  <a:pos x="23" y="65"/>
                </a:cxn>
                <a:cxn ang="0">
                  <a:pos x="23" y="65"/>
                </a:cxn>
                <a:cxn ang="0">
                  <a:pos x="19" y="65"/>
                </a:cxn>
                <a:cxn ang="0">
                  <a:pos x="15" y="65"/>
                </a:cxn>
                <a:cxn ang="0">
                  <a:pos x="15" y="61"/>
                </a:cxn>
                <a:cxn ang="0">
                  <a:pos x="11" y="61"/>
                </a:cxn>
                <a:cxn ang="0">
                  <a:pos x="7" y="58"/>
                </a:cxn>
                <a:cxn ang="0">
                  <a:pos x="7" y="54"/>
                </a:cxn>
                <a:cxn ang="0">
                  <a:pos x="4" y="50"/>
                </a:cxn>
                <a:cxn ang="0">
                  <a:pos x="4" y="50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23" y="15"/>
                </a:cxn>
                <a:cxn ang="0">
                  <a:pos x="23" y="15"/>
                </a:cxn>
              </a:cxnLst>
              <a:rect l="0" t="0" r="r" b="b"/>
              <a:pathLst>
                <a:path w="38" h="65">
                  <a:moveTo>
                    <a:pt x="23" y="15"/>
                  </a:moveTo>
                  <a:lnTo>
                    <a:pt x="23" y="15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38" y="31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9" y="65"/>
                  </a:lnTo>
                  <a:lnTo>
                    <a:pt x="15" y="65"/>
                  </a:lnTo>
                  <a:lnTo>
                    <a:pt x="15" y="61"/>
                  </a:lnTo>
                  <a:lnTo>
                    <a:pt x="11" y="61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15"/>
                  </a:lnTo>
                  <a:lnTo>
                    <a:pt x="23" y="1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51" name="Freeform 1327"/>
            <p:cNvSpPr>
              <a:spLocks/>
            </p:cNvSpPr>
            <p:nvPr/>
          </p:nvSpPr>
          <p:spPr bwMode="auto">
            <a:xfrm>
              <a:off x="4246" y="2590"/>
              <a:ext cx="35" cy="67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38" y="27"/>
                </a:cxn>
                <a:cxn ang="0">
                  <a:pos x="38" y="46"/>
                </a:cxn>
                <a:cxn ang="0">
                  <a:pos x="27" y="65"/>
                </a:cxn>
                <a:cxn ang="0">
                  <a:pos x="15" y="65"/>
                </a:cxn>
                <a:cxn ang="0">
                  <a:pos x="4" y="50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9" y="4"/>
                </a:cxn>
                <a:cxn ang="0">
                  <a:pos x="23" y="11"/>
                </a:cxn>
              </a:cxnLst>
              <a:rect l="0" t="0" r="r" b="b"/>
              <a:pathLst>
                <a:path w="38" h="65">
                  <a:moveTo>
                    <a:pt x="23" y="15"/>
                  </a:moveTo>
                  <a:lnTo>
                    <a:pt x="38" y="27"/>
                  </a:lnTo>
                  <a:lnTo>
                    <a:pt x="38" y="46"/>
                  </a:lnTo>
                  <a:lnTo>
                    <a:pt x="27" y="65"/>
                  </a:lnTo>
                  <a:lnTo>
                    <a:pt x="15" y="65"/>
                  </a:lnTo>
                  <a:lnTo>
                    <a:pt x="4" y="50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23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52" name="Freeform 1328"/>
            <p:cNvSpPr>
              <a:spLocks/>
            </p:cNvSpPr>
            <p:nvPr/>
          </p:nvSpPr>
          <p:spPr bwMode="auto">
            <a:xfrm>
              <a:off x="4246" y="2590"/>
              <a:ext cx="35" cy="67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23" y="15"/>
                </a:cxn>
                <a:cxn ang="0">
                  <a:pos x="27" y="19"/>
                </a:cxn>
                <a:cxn ang="0">
                  <a:pos x="27" y="19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34" y="27"/>
                </a:cxn>
                <a:cxn ang="0">
                  <a:pos x="38" y="27"/>
                </a:cxn>
                <a:cxn ang="0">
                  <a:pos x="38" y="31"/>
                </a:cxn>
                <a:cxn ang="0">
                  <a:pos x="38" y="34"/>
                </a:cxn>
                <a:cxn ang="0">
                  <a:pos x="38" y="38"/>
                </a:cxn>
                <a:cxn ang="0">
                  <a:pos x="38" y="42"/>
                </a:cxn>
                <a:cxn ang="0">
                  <a:pos x="38" y="46"/>
                </a:cxn>
                <a:cxn ang="0">
                  <a:pos x="34" y="50"/>
                </a:cxn>
                <a:cxn ang="0">
                  <a:pos x="34" y="54"/>
                </a:cxn>
                <a:cxn ang="0">
                  <a:pos x="34" y="58"/>
                </a:cxn>
                <a:cxn ang="0">
                  <a:pos x="30" y="61"/>
                </a:cxn>
                <a:cxn ang="0">
                  <a:pos x="30" y="61"/>
                </a:cxn>
                <a:cxn ang="0">
                  <a:pos x="27" y="61"/>
                </a:cxn>
                <a:cxn ang="0">
                  <a:pos x="27" y="61"/>
                </a:cxn>
                <a:cxn ang="0">
                  <a:pos x="23" y="65"/>
                </a:cxn>
                <a:cxn ang="0">
                  <a:pos x="23" y="65"/>
                </a:cxn>
                <a:cxn ang="0">
                  <a:pos x="19" y="65"/>
                </a:cxn>
                <a:cxn ang="0">
                  <a:pos x="15" y="65"/>
                </a:cxn>
                <a:cxn ang="0">
                  <a:pos x="15" y="61"/>
                </a:cxn>
                <a:cxn ang="0">
                  <a:pos x="11" y="61"/>
                </a:cxn>
                <a:cxn ang="0">
                  <a:pos x="7" y="58"/>
                </a:cxn>
                <a:cxn ang="0">
                  <a:pos x="7" y="54"/>
                </a:cxn>
                <a:cxn ang="0">
                  <a:pos x="4" y="50"/>
                </a:cxn>
                <a:cxn ang="0">
                  <a:pos x="4" y="50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23" y="15"/>
                </a:cxn>
                <a:cxn ang="0">
                  <a:pos x="23" y="15"/>
                </a:cxn>
              </a:cxnLst>
              <a:rect l="0" t="0" r="r" b="b"/>
              <a:pathLst>
                <a:path w="38" h="65">
                  <a:moveTo>
                    <a:pt x="23" y="15"/>
                  </a:moveTo>
                  <a:lnTo>
                    <a:pt x="23" y="15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38" y="31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9" y="65"/>
                  </a:lnTo>
                  <a:lnTo>
                    <a:pt x="15" y="65"/>
                  </a:lnTo>
                  <a:lnTo>
                    <a:pt x="15" y="61"/>
                  </a:lnTo>
                  <a:lnTo>
                    <a:pt x="11" y="61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15"/>
                  </a:lnTo>
                  <a:lnTo>
                    <a:pt x="23" y="1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53" name="Freeform 1329"/>
            <p:cNvSpPr>
              <a:spLocks/>
            </p:cNvSpPr>
            <p:nvPr/>
          </p:nvSpPr>
          <p:spPr bwMode="auto">
            <a:xfrm>
              <a:off x="4054" y="2448"/>
              <a:ext cx="75" cy="3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31" y="26"/>
                </a:cxn>
                <a:cxn ang="0">
                  <a:pos x="46" y="19"/>
                </a:cxn>
                <a:cxn ang="0">
                  <a:pos x="62" y="11"/>
                </a:cxn>
                <a:cxn ang="0">
                  <a:pos x="81" y="0"/>
                </a:cxn>
                <a:cxn ang="0">
                  <a:pos x="54" y="7"/>
                </a:cxn>
                <a:cxn ang="0">
                  <a:pos x="31" y="15"/>
                </a:cxn>
                <a:cxn ang="0">
                  <a:pos x="12" y="19"/>
                </a:cxn>
                <a:cxn ang="0">
                  <a:pos x="0" y="23"/>
                </a:cxn>
              </a:cxnLst>
              <a:rect l="0" t="0" r="r" b="b"/>
              <a:pathLst>
                <a:path w="81" h="34">
                  <a:moveTo>
                    <a:pt x="0" y="23"/>
                  </a:moveTo>
                  <a:lnTo>
                    <a:pt x="0" y="2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31" y="26"/>
                  </a:lnTo>
                  <a:lnTo>
                    <a:pt x="46" y="19"/>
                  </a:lnTo>
                  <a:lnTo>
                    <a:pt x="62" y="11"/>
                  </a:lnTo>
                  <a:lnTo>
                    <a:pt x="81" y="0"/>
                  </a:lnTo>
                  <a:lnTo>
                    <a:pt x="54" y="7"/>
                  </a:lnTo>
                  <a:lnTo>
                    <a:pt x="31" y="15"/>
                  </a:lnTo>
                  <a:lnTo>
                    <a:pt x="12" y="19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54" name="Freeform 1330"/>
            <p:cNvSpPr>
              <a:spLocks/>
            </p:cNvSpPr>
            <p:nvPr/>
          </p:nvSpPr>
          <p:spPr bwMode="auto">
            <a:xfrm>
              <a:off x="4008" y="2598"/>
              <a:ext cx="79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9" y="15"/>
                </a:cxn>
                <a:cxn ang="0">
                  <a:pos x="31" y="11"/>
                </a:cxn>
                <a:cxn ang="0">
                  <a:pos x="39" y="11"/>
                </a:cxn>
                <a:cxn ang="0">
                  <a:pos x="62" y="11"/>
                </a:cxn>
                <a:cxn ang="0">
                  <a:pos x="73" y="7"/>
                </a:cxn>
                <a:cxn ang="0">
                  <a:pos x="85" y="7"/>
                </a:cxn>
                <a:cxn ang="0">
                  <a:pos x="58" y="3"/>
                </a:cxn>
                <a:cxn ang="0">
                  <a:pos x="35" y="3"/>
                </a:cxn>
                <a:cxn ang="0">
                  <a:pos x="12" y="3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85" h="19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12" y="15"/>
                  </a:lnTo>
                  <a:lnTo>
                    <a:pt x="19" y="15"/>
                  </a:lnTo>
                  <a:lnTo>
                    <a:pt x="31" y="11"/>
                  </a:lnTo>
                  <a:lnTo>
                    <a:pt x="39" y="11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5" y="7"/>
                  </a:lnTo>
                  <a:lnTo>
                    <a:pt x="58" y="3"/>
                  </a:lnTo>
                  <a:lnTo>
                    <a:pt x="35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55" name="Freeform 1331"/>
            <p:cNvSpPr>
              <a:spLocks/>
            </p:cNvSpPr>
            <p:nvPr/>
          </p:nvSpPr>
          <p:spPr bwMode="auto">
            <a:xfrm>
              <a:off x="4054" y="2448"/>
              <a:ext cx="75" cy="3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30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35" y="26"/>
                </a:cxn>
                <a:cxn ang="0">
                  <a:pos x="62" y="11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3"/>
                </a:cxn>
                <a:cxn ang="0">
                  <a:pos x="27" y="19"/>
                </a:cxn>
                <a:cxn ang="0">
                  <a:pos x="8" y="23"/>
                </a:cxn>
                <a:cxn ang="0">
                  <a:pos x="4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31" y="26"/>
                </a:cxn>
                <a:cxn ang="0">
                  <a:pos x="46" y="19"/>
                </a:cxn>
                <a:cxn ang="0">
                  <a:pos x="62" y="11"/>
                </a:cxn>
                <a:cxn ang="0">
                  <a:pos x="81" y="0"/>
                </a:cxn>
                <a:cxn ang="0">
                  <a:pos x="54" y="7"/>
                </a:cxn>
                <a:cxn ang="0">
                  <a:pos x="31" y="15"/>
                </a:cxn>
                <a:cxn ang="0">
                  <a:pos x="12" y="19"/>
                </a:cxn>
                <a:cxn ang="0">
                  <a:pos x="0" y="23"/>
                </a:cxn>
              </a:cxnLst>
              <a:rect l="0" t="0" r="r" b="b"/>
              <a:pathLst>
                <a:path w="81" h="34">
                  <a:moveTo>
                    <a:pt x="0" y="23"/>
                  </a:moveTo>
                  <a:lnTo>
                    <a:pt x="4" y="30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35" y="26"/>
                  </a:lnTo>
                  <a:lnTo>
                    <a:pt x="62" y="11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65" y="3"/>
                  </a:lnTo>
                  <a:lnTo>
                    <a:pt x="27" y="19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31" y="26"/>
                  </a:lnTo>
                  <a:lnTo>
                    <a:pt x="46" y="19"/>
                  </a:lnTo>
                  <a:lnTo>
                    <a:pt x="62" y="11"/>
                  </a:lnTo>
                  <a:lnTo>
                    <a:pt x="81" y="0"/>
                  </a:lnTo>
                  <a:lnTo>
                    <a:pt x="54" y="7"/>
                  </a:lnTo>
                  <a:lnTo>
                    <a:pt x="31" y="15"/>
                  </a:lnTo>
                  <a:lnTo>
                    <a:pt x="12" y="19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56" name="Freeform 1332"/>
            <p:cNvSpPr>
              <a:spLocks/>
            </p:cNvSpPr>
            <p:nvPr/>
          </p:nvSpPr>
          <p:spPr bwMode="auto">
            <a:xfrm>
              <a:off x="4008" y="2598"/>
              <a:ext cx="79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6" y="15"/>
                </a:cxn>
                <a:cxn ang="0">
                  <a:pos x="73" y="7"/>
                </a:cxn>
                <a:cxn ang="0">
                  <a:pos x="85" y="7"/>
                </a:cxn>
                <a:cxn ang="0">
                  <a:pos x="85" y="7"/>
                </a:cxn>
                <a:cxn ang="0">
                  <a:pos x="73" y="7"/>
                </a:cxn>
                <a:cxn ang="0">
                  <a:pos x="31" y="3"/>
                </a:cxn>
                <a:cxn ang="0">
                  <a:pos x="27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9" y="15"/>
                </a:cxn>
                <a:cxn ang="0">
                  <a:pos x="31" y="11"/>
                </a:cxn>
                <a:cxn ang="0">
                  <a:pos x="39" y="11"/>
                </a:cxn>
                <a:cxn ang="0">
                  <a:pos x="62" y="11"/>
                </a:cxn>
                <a:cxn ang="0">
                  <a:pos x="73" y="7"/>
                </a:cxn>
                <a:cxn ang="0">
                  <a:pos x="85" y="7"/>
                </a:cxn>
                <a:cxn ang="0">
                  <a:pos x="58" y="3"/>
                </a:cxn>
                <a:cxn ang="0">
                  <a:pos x="35" y="3"/>
                </a:cxn>
                <a:cxn ang="0">
                  <a:pos x="12" y="3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85" h="19">
                  <a:moveTo>
                    <a:pt x="0" y="0"/>
                  </a:moveTo>
                  <a:lnTo>
                    <a:pt x="4" y="3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6" y="15"/>
                  </a:lnTo>
                  <a:lnTo>
                    <a:pt x="73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73" y="7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12" y="15"/>
                  </a:lnTo>
                  <a:lnTo>
                    <a:pt x="19" y="15"/>
                  </a:lnTo>
                  <a:lnTo>
                    <a:pt x="31" y="11"/>
                  </a:lnTo>
                  <a:lnTo>
                    <a:pt x="39" y="11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5" y="7"/>
                  </a:lnTo>
                  <a:lnTo>
                    <a:pt x="58" y="3"/>
                  </a:lnTo>
                  <a:lnTo>
                    <a:pt x="35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57" name="Freeform 1333"/>
            <p:cNvSpPr>
              <a:spLocks/>
            </p:cNvSpPr>
            <p:nvPr/>
          </p:nvSpPr>
          <p:spPr bwMode="auto">
            <a:xfrm>
              <a:off x="4016" y="2523"/>
              <a:ext cx="63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3"/>
                </a:cxn>
                <a:cxn ang="0">
                  <a:pos x="34" y="7"/>
                </a:cxn>
                <a:cxn ang="0">
                  <a:pos x="46" y="11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65" y="11"/>
                </a:cxn>
                <a:cxn ang="0">
                  <a:pos x="46" y="15"/>
                </a:cxn>
                <a:cxn ang="0">
                  <a:pos x="42" y="15"/>
                </a:cxn>
                <a:cxn ang="0">
                  <a:pos x="23" y="15"/>
                </a:cxn>
                <a:cxn ang="0">
                  <a:pos x="23" y="15"/>
                </a:cxn>
                <a:cxn ang="0">
                  <a:pos x="19" y="11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7"/>
                </a:cxn>
              </a:cxnLst>
              <a:rect l="0" t="0" r="r" b="b"/>
              <a:pathLst>
                <a:path w="69" h="15">
                  <a:moveTo>
                    <a:pt x="11" y="0"/>
                  </a:moveTo>
                  <a:lnTo>
                    <a:pt x="15" y="3"/>
                  </a:lnTo>
                  <a:lnTo>
                    <a:pt x="34" y="7"/>
                  </a:lnTo>
                  <a:lnTo>
                    <a:pt x="46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5" y="11"/>
                  </a:lnTo>
                  <a:lnTo>
                    <a:pt x="46" y="15"/>
                  </a:lnTo>
                  <a:lnTo>
                    <a:pt x="4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19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58" name="Freeform 1334"/>
            <p:cNvSpPr>
              <a:spLocks/>
            </p:cNvSpPr>
            <p:nvPr/>
          </p:nvSpPr>
          <p:spPr bwMode="auto">
            <a:xfrm>
              <a:off x="4016" y="2523"/>
              <a:ext cx="63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7" y="7"/>
                </a:cxn>
                <a:cxn ang="0">
                  <a:pos x="34" y="7"/>
                </a:cxn>
                <a:cxn ang="0">
                  <a:pos x="46" y="11"/>
                </a:cxn>
                <a:cxn ang="0">
                  <a:pos x="69" y="11"/>
                </a:cxn>
                <a:cxn ang="0">
                  <a:pos x="65" y="11"/>
                </a:cxn>
                <a:cxn ang="0">
                  <a:pos x="61" y="11"/>
                </a:cxn>
                <a:cxn ang="0">
                  <a:pos x="58" y="15"/>
                </a:cxn>
                <a:cxn ang="0">
                  <a:pos x="50" y="15"/>
                </a:cxn>
                <a:cxn ang="0">
                  <a:pos x="42" y="15"/>
                </a:cxn>
                <a:cxn ang="0">
                  <a:pos x="23" y="15"/>
                </a:cxn>
                <a:cxn ang="0">
                  <a:pos x="19" y="11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4" y="7"/>
                </a:cxn>
              </a:cxnLst>
              <a:rect l="0" t="0" r="r" b="b"/>
              <a:pathLst>
                <a:path w="69" h="15">
                  <a:moveTo>
                    <a:pt x="11" y="0"/>
                  </a:moveTo>
                  <a:lnTo>
                    <a:pt x="11" y="0"/>
                  </a:lnTo>
                  <a:lnTo>
                    <a:pt x="19" y="3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6" y="11"/>
                  </a:lnTo>
                  <a:lnTo>
                    <a:pt x="69" y="11"/>
                  </a:lnTo>
                  <a:lnTo>
                    <a:pt x="65" y="11"/>
                  </a:lnTo>
                  <a:lnTo>
                    <a:pt x="61" y="11"/>
                  </a:lnTo>
                  <a:lnTo>
                    <a:pt x="58" y="15"/>
                  </a:lnTo>
                  <a:lnTo>
                    <a:pt x="50" y="15"/>
                  </a:lnTo>
                  <a:lnTo>
                    <a:pt x="42" y="15"/>
                  </a:lnTo>
                  <a:lnTo>
                    <a:pt x="23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sp>
        <p:nvSpPr>
          <p:cNvPr id="872759" name="Freeform 1335"/>
          <p:cNvSpPr>
            <a:spLocks/>
          </p:cNvSpPr>
          <p:nvPr/>
        </p:nvSpPr>
        <p:spPr bwMode="auto">
          <a:xfrm>
            <a:off x="9026525" y="2616200"/>
            <a:ext cx="898525" cy="2944813"/>
          </a:xfrm>
          <a:custGeom>
            <a:avLst/>
            <a:gdLst/>
            <a:ahLst/>
            <a:cxnLst>
              <a:cxn ang="0">
                <a:pos x="0" y="1855"/>
              </a:cxn>
              <a:cxn ang="0">
                <a:pos x="450" y="1120"/>
              </a:cxn>
              <a:cxn ang="0">
                <a:pos x="322" y="421"/>
              </a:cxn>
              <a:cxn ang="0">
                <a:pos x="146" y="0"/>
              </a:cxn>
            </a:cxnLst>
            <a:rect l="0" t="0" r="r" b="b"/>
            <a:pathLst>
              <a:path w="503" h="1855">
                <a:moveTo>
                  <a:pt x="0" y="1855"/>
                </a:moveTo>
                <a:cubicBezTo>
                  <a:pt x="448" y="1855"/>
                  <a:pt x="396" y="1358"/>
                  <a:pt x="450" y="1120"/>
                </a:cubicBezTo>
                <a:cubicBezTo>
                  <a:pt x="503" y="881"/>
                  <a:pt x="381" y="603"/>
                  <a:pt x="322" y="421"/>
                </a:cubicBezTo>
                <a:cubicBezTo>
                  <a:pt x="268" y="235"/>
                  <a:pt x="191" y="74"/>
                  <a:pt x="146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760" name="Freeform 1336"/>
          <p:cNvSpPr>
            <a:spLocks/>
          </p:cNvSpPr>
          <p:nvPr/>
        </p:nvSpPr>
        <p:spPr bwMode="auto">
          <a:xfrm>
            <a:off x="4511675" y="4640263"/>
            <a:ext cx="2298700" cy="974725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94" y="83"/>
              </a:cxn>
              <a:cxn ang="0">
                <a:pos x="618" y="532"/>
              </a:cxn>
              <a:cxn ang="0">
                <a:pos x="1287" y="581"/>
              </a:cxn>
            </a:cxnLst>
            <a:rect l="0" t="0" r="r" b="b"/>
            <a:pathLst>
              <a:path w="1287" h="614">
                <a:moveTo>
                  <a:pt x="0" y="35"/>
                </a:moveTo>
                <a:cubicBezTo>
                  <a:pt x="34" y="42"/>
                  <a:pt x="91" y="0"/>
                  <a:pt x="194" y="83"/>
                </a:cubicBezTo>
                <a:cubicBezTo>
                  <a:pt x="297" y="165"/>
                  <a:pt x="435" y="449"/>
                  <a:pt x="618" y="532"/>
                </a:cubicBezTo>
                <a:cubicBezTo>
                  <a:pt x="800" y="614"/>
                  <a:pt x="1147" y="570"/>
                  <a:pt x="1287" y="581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761" name="Arc 1337"/>
          <p:cNvSpPr>
            <a:spLocks/>
          </p:cNvSpPr>
          <p:nvPr/>
        </p:nvSpPr>
        <p:spPr bwMode="auto">
          <a:xfrm flipH="1" flipV="1">
            <a:off x="6069013" y="4714875"/>
            <a:ext cx="714375" cy="8477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762" name="Freeform 1338"/>
          <p:cNvSpPr>
            <a:spLocks/>
          </p:cNvSpPr>
          <p:nvPr/>
        </p:nvSpPr>
        <p:spPr bwMode="auto">
          <a:xfrm>
            <a:off x="9186863" y="1635125"/>
            <a:ext cx="169862" cy="885825"/>
          </a:xfrm>
          <a:custGeom>
            <a:avLst/>
            <a:gdLst/>
            <a:ahLst/>
            <a:cxnLst>
              <a:cxn ang="0">
                <a:pos x="62" y="558"/>
              </a:cxn>
              <a:cxn ang="0">
                <a:pos x="85" y="158"/>
              </a:cxn>
              <a:cxn ang="0">
                <a:pos x="0" y="0"/>
              </a:cxn>
            </a:cxnLst>
            <a:rect l="0" t="0" r="r" b="b"/>
            <a:pathLst>
              <a:path w="95" h="558">
                <a:moveTo>
                  <a:pt x="62" y="558"/>
                </a:moveTo>
                <a:cubicBezTo>
                  <a:pt x="86" y="463"/>
                  <a:pt x="95" y="250"/>
                  <a:pt x="85" y="158"/>
                </a:cubicBezTo>
                <a:cubicBezTo>
                  <a:pt x="74" y="65"/>
                  <a:pt x="17" y="32"/>
                  <a:pt x="0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763" name="Line 1339"/>
          <p:cNvSpPr>
            <a:spLocks noChangeShapeType="1"/>
          </p:cNvSpPr>
          <p:nvPr/>
        </p:nvSpPr>
        <p:spPr bwMode="auto">
          <a:xfrm>
            <a:off x="4056063" y="2347913"/>
            <a:ext cx="0" cy="1004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764" name="Line 1340"/>
          <p:cNvSpPr>
            <a:spLocks noChangeShapeType="1"/>
          </p:cNvSpPr>
          <p:nvPr/>
        </p:nvSpPr>
        <p:spPr bwMode="auto">
          <a:xfrm flipH="1">
            <a:off x="6567488" y="1366838"/>
            <a:ext cx="714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765" name="Line 1341"/>
          <p:cNvSpPr>
            <a:spLocks noChangeShapeType="1"/>
          </p:cNvSpPr>
          <p:nvPr/>
        </p:nvSpPr>
        <p:spPr bwMode="auto">
          <a:xfrm flipH="1">
            <a:off x="4962525" y="1365250"/>
            <a:ext cx="714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766" name="Line 1342"/>
          <p:cNvSpPr>
            <a:spLocks noChangeShapeType="1"/>
          </p:cNvSpPr>
          <p:nvPr/>
        </p:nvSpPr>
        <p:spPr bwMode="auto">
          <a:xfrm>
            <a:off x="2581275" y="1363663"/>
            <a:ext cx="714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767" name="Freeform 1343"/>
          <p:cNvSpPr>
            <a:spLocks/>
          </p:cNvSpPr>
          <p:nvPr/>
        </p:nvSpPr>
        <p:spPr bwMode="auto">
          <a:xfrm flipH="1">
            <a:off x="1955800" y="4640263"/>
            <a:ext cx="1577975" cy="974725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94" y="83"/>
              </a:cxn>
              <a:cxn ang="0">
                <a:pos x="618" y="532"/>
              </a:cxn>
              <a:cxn ang="0">
                <a:pos x="1515" y="580"/>
              </a:cxn>
            </a:cxnLst>
            <a:rect l="0" t="0" r="r" b="b"/>
            <a:pathLst>
              <a:path w="1515" h="614">
                <a:moveTo>
                  <a:pt x="0" y="35"/>
                </a:moveTo>
                <a:cubicBezTo>
                  <a:pt x="34" y="42"/>
                  <a:pt x="91" y="0"/>
                  <a:pt x="194" y="83"/>
                </a:cubicBezTo>
                <a:cubicBezTo>
                  <a:pt x="297" y="165"/>
                  <a:pt x="397" y="449"/>
                  <a:pt x="618" y="532"/>
                </a:cubicBezTo>
                <a:cubicBezTo>
                  <a:pt x="838" y="614"/>
                  <a:pt x="1328" y="570"/>
                  <a:pt x="1515" y="58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768" name="Freeform 1344"/>
          <p:cNvSpPr>
            <a:spLocks/>
          </p:cNvSpPr>
          <p:nvPr/>
        </p:nvSpPr>
        <p:spPr bwMode="auto">
          <a:xfrm>
            <a:off x="723900" y="4252913"/>
            <a:ext cx="514350" cy="971550"/>
          </a:xfrm>
          <a:custGeom>
            <a:avLst/>
            <a:gdLst/>
            <a:ahLst/>
            <a:cxnLst>
              <a:cxn ang="0">
                <a:pos x="288" y="612"/>
              </a:cxn>
              <a:cxn ang="0">
                <a:pos x="109" y="364"/>
              </a:cxn>
              <a:cxn ang="0">
                <a:pos x="36" y="0"/>
              </a:cxn>
            </a:cxnLst>
            <a:rect l="0" t="0" r="r" b="b"/>
            <a:pathLst>
              <a:path w="288" h="612">
                <a:moveTo>
                  <a:pt x="288" y="612"/>
                </a:moveTo>
                <a:cubicBezTo>
                  <a:pt x="258" y="571"/>
                  <a:pt x="151" y="466"/>
                  <a:pt x="109" y="364"/>
                </a:cubicBezTo>
                <a:cubicBezTo>
                  <a:pt x="0" y="182"/>
                  <a:pt x="51" y="75"/>
                  <a:pt x="36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sp>
        <p:nvSpPr>
          <p:cNvPr id="872769" name="Freeform 1345"/>
          <p:cNvSpPr>
            <a:spLocks/>
          </p:cNvSpPr>
          <p:nvPr/>
        </p:nvSpPr>
        <p:spPr bwMode="auto">
          <a:xfrm>
            <a:off x="787400" y="1597025"/>
            <a:ext cx="863600" cy="1558925"/>
          </a:xfrm>
          <a:custGeom>
            <a:avLst/>
            <a:gdLst/>
            <a:ahLst/>
            <a:cxnLst>
              <a:cxn ang="0">
                <a:pos x="0" y="982"/>
              </a:cxn>
              <a:cxn ang="0">
                <a:pos x="35" y="485"/>
              </a:cxn>
              <a:cxn ang="0">
                <a:pos x="182" y="121"/>
              </a:cxn>
              <a:cxn ang="0">
                <a:pos x="483" y="0"/>
              </a:cxn>
            </a:cxnLst>
            <a:rect l="0" t="0" r="r" b="b"/>
            <a:pathLst>
              <a:path w="483" h="982">
                <a:moveTo>
                  <a:pt x="0" y="982"/>
                </a:moveTo>
                <a:cubicBezTo>
                  <a:pt x="3" y="899"/>
                  <a:pt x="4" y="628"/>
                  <a:pt x="35" y="485"/>
                </a:cubicBezTo>
                <a:cubicBezTo>
                  <a:pt x="65" y="341"/>
                  <a:pt x="108" y="202"/>
                  <a:pt x="182" y="121"/>
                </a:cubicBezTo>
                <a:cubicBezTo>
                  <a:pt x="256" y="40"/>
                  <a:pt x="420" y="25"/>
                  <a:pt x="483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grpSp>
        <p:nvGrpSpPr>
          <p:cNvPr id="5" name="Group 1346"/>
          <p:cNvGrpSpPr>
            <a:grpSpLocks/>
          </p:cNvGrpSpPr>
          <p:nvPr/>
        </p:nvGrpSpPr>
        <p:grpSpPr bwMode="auto">
          <a:xfrm>
            <a:off x="8385175" y="1079500"/>
            <a:ext cx="796925" cy="573088"/>
            <a:chOff x="4729" y="619"/>
            <a:chExt cx="446" cy="361"/>
          </a:xfrm>
        </p:grpSpPr>
        <p:sp>
          <p:nvSpPr>
            <p:cNvPr id="872771" name="Freeform 1347"/>
            <p:cNvSpPr>
              <a:spLocks/>
            </p:cNvSpPr>
            <p:nvPr/>
          </p:nvSpPr>
          <p:spPr bwMode="auto">
            <a:xfrm>
              <a:off x="4741" y="826"/>
              <a:ext cx="434" cy="154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3" y="131"/>
                </a:cxn>
                <a:cxn ang="0">
                  <a:pos x="46" y="123"/>
                </a:cxn>
                <a:cxn ang="0">
                  <a:pos x="81" y="123"/>
                </a:cxn>
                <a:cxn ang="0">
                  <a:pos x="157" y="154"/>
                </a:cxn>
                <a:cxn ang="0">
                  <a:pos x="200" y="154"/>
                </a:cxn>
                <a:cxn ang="0">
                  <a:pos x="227" y="139"/>
                </a:cxn>
                <a:cxn ang="0">
                  <a:pos x="261" y="108"/>
                </a:cxn>
                <a:cxn ang="0">
                  <a:pos x="280" y="85"/>
                </a:cxn>
                <a:cxn ang="0">
                  <a:pos x="307" y="54"/>
                </a:cxn>
                <a:cxn ang="0">
                  <a:pos x="338" y="27"/>
                </a:cxn>
                <a:cxn ang="0">
                  <a:pos x="377" y="8"/>
                </a:cxn>
                <a:cxn ang="0">
                  <a:pos x="403" y="0"/>
                </a:cxn>
                <a:cxn ang="0">
                  <a:pos x="423" y="0"/>
                </a:cxn>
                <a:cxn ang="0">
                  <a:pos x="430" y="4"/>
                </a:cxn>
                <a:cxn ang="0">
                  <a:pos x="434" y="4"/>
                </a:cxn>
              </a:cxnLst>
              <a:rect l="0" t="0" r="r" b="b"/>
              <a:pathLst>
                <a:path w="434" h="154">
                  <a:moveTo>
                    <a:pt x="0" y="142"/>
                  </a:moveTo>
                  <a:lnTo>
                    <a:pt x="23" y="131"/>
                  </a:lnTo>
                  <a:lnTo>
                    <a:pt x="46" y="123"/>
                  </a:lnTo>
                  <a:lnTo>
                    <a:pt x="81" y="123"/>
                  </a:lnTo>
                  <a:lnTo>
                    <a:pt x="157" y="154"/>
                  </a:lnTo>
                  <a:lnTo>
                    <a:pt x="200" y="154"/>
                  </a:lnTo>
                  <a:lnTo>
                    <a:pt x="227" y="139"/>
                  </a:lnTo>
                  <a:lnTo>
                    <a:pt x="261" y="108"/>
                  </a:lnTo>
                  <a:lnTo>
                    <a:pt x="280" y="85"/>
                  </a:lnTo>
                  <a:lnTo>
                    <a:pt x="307" y="54"/>
                  </a:lnTo>
                  <a:lnTo>
                    <a:pt x="338" y="27"/>
                  </a:lnTo>
                  <a:lnTo>
                    <a:pt x="377" y="8"/>
                  </a:lnTo>
                  <a:lnTo>
                    <a:pt x="403" y="0"/>
                  </a:lnTo>
                  <a:lnTo>
                    <a:pt x="423" y="0"/>
                  </a:lnTo>
                  <a:lnTo>
                    <a:pt x="430" y="4"/>
                  </a:lnTo>
                  <a:lnTo>
                    <a:pt x="43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72" name="Freeform 1348"/>
            <p:cNvSpPr>
              <a:spLocks/>
            </p:cNvSpPr>
            <p:nvPr/>
          </p:nvSpPr>
          <p:spPr bwMode="auto">
            <a:xfrm>
              <a:off x="4741" y="826"/>
              <a:ext cx="434" cy="154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142"/>
                </a:cxn>
                <a:cxn ang="0">
                  <a:pos x="15" y="135"/>
                </a:cxn>
                <a:cxn ang="0">
                  <a:pos x="27" y="131"/>
                </a:cxn>
                <a:cxn ang="0">
                  <a:pos x="34" y="127"/>
                </a:cxn>
                <a:cxn ang="0">
                  <a:pos x="42" y="127"/>
                </a:cxn>
                <a:cxn ang="0">
                  <a:pos x="50" y="127"/>
                </a:cxn>
                <a:cxn ang="0">
                  <a:pos x="58" y="123"/>
                </a:cxn>
                <a:cxn ang="0">
                  <a:pos x="73" y="127"/>
                </a:cxn>
                <a:cxn ang="0">
                  <a:pos x="88" y="131"/>
                </a:cxn>
                <a:cxn ang="0">
                  <a:pos x="104" y="135"/>
                </a:cxn>
                <a:cxn ang="0">
                  <a:pos x="115" y="139"/>
                </a:cxn>
                <a:cxn ang="0">
                  <a:pos x="131" y="146"/>
                </a:cxn>
                <a:cxn ang="0">
                  <a:pos x="142" y="150"/>
                </a:cxn>
                <a:cxn ang="0">
                  <a:pos x="157" y="154"/>
                </a:cxn>
                <a:cxn ang="0">
                  <a:pos x="165" y="154"/>
                </a:cxn>
                <a:cxn ang="0">
                  <a:pos x="177" y="154"/>
                </a:cxn>
                <a:cxn ang="0">
                  <a:pos x="188" y="154"/>
                </a:cxn>
                <a:cxn ang="0">
                  <a:pos x="196" y="150"/>
                </a:cxn>
                <a:cxn ang="0">
                  <a:pos x="207" y="146"/>
                </a:cxn>
                <a:cxn ang="0">
                  <a:pos x="215" y="142"/>
                </a:cxn>
                <a:cxn ang="0">
                  <a:pos x="223" y="139"/>
                </a:cxn>
                <a:cxn ang="0">
                  <a:pos x="230" y="131"/>
                </a:cxn>
                <a:cxn ang="0">
                  <a:pos x="246" y="119"/>
                </a:cxn>
                <a:cxn ang="0">
                  <a:pos x="257" y="108"/>
                </a:cxn>
                <a:cxn ang="0">
                  <a:pos x="269" y="100"/>
                </a:cxn>
                <a:cxn ang="0">
                  <a:pos x="288" y="77"/>
                </a:cxn>
                <a:cxn ang="0">
                  <a:pos x="304" y="58"/>
                </a:cxn>
                <a:cxn ang="0">
                  <a:pos x="311" y="50"/>
                </a:cxn>
                <a:cxn ang="0">
                  <a:pos x="319" y="43"/>
                </a:cxn>
                <a:cxn ang="0">
                  <a:pos x="327" y="35"/>
                </a:cxn>
                <a:cxn ang="0">
                  <a:pos x="338" y="31"/>
                </a:cxn>
                <a:cxn ang="0">
                  <a:pos x="346" y="23"/>
                </a:cxn>
                <a:cxn ang="0">
                  <a:pos x="357" y="19"/>
                </a:cxn>
                <a:cxn ang="0">
                  <a:pos x="373" y="12"/>
                </a:cxn>
                <a:cxn ang="0">
                  <a:pos x="388" y="4"/>
                </a:cxn>
                <a:cxn ang="0">
                  <a:pos x="403" y="0"/>
                </a:cxn>
                <a:cxn ang="0">
                  <a:pos x="411" y="0"/>
                </a:cxn>
                <a:cxn ang="0">
                  <a:pos x="419" y="0"/>
                </a:cxn>
                <a:cxn ang="0">
                  <a:pos x="426" y="0"/>
                </a:cxn>
                <a:cxn ang="0">
                  <a:pos x="434" y="4"/>
                </a:cxn>
              </a:cxnLst>
              <a:rect l="0" t="0" r="r" b="b"/>
              <a:pathLst>
                <a:path w="434" h="154">
                  <a:moveTo>
                    <a:pt x="0" y="142"/>
                  </a:moveTo>
                  <a:lnTo>
                    <a:pt x="0" y="142"/>
                  </a:lnTo>
                  <a:lnTo>
                    <a:pt x="15" y="135"/>
                  </a:lnTo>
                  <a:lnTo>
                    <a:pt x="27" y="131"/>
                  </a:lnTo>
                  <a:lnTo>
                    <a:pt x="34" y="127"/>
                  </a:lnTo>
                  <a:lnTo>
                    <a:pt x="42" y="127"/>
                  </a:lnTo>
                  <a:lnTo>
                    <a:pt x="50" y="127"/>
                  </a:lnTo>
                  <a:lnTo>
                    <a:pt x="58" y="123"/>
                  </a:lnTo>
                  <a:lnTo>
                    <a:pt x="73" y="127"/>
                  </a:lnTo>
                  <a:lnTo>
                    <a:pt x="88" y="131"/>
                  </a:lnTo>
                  <a:lnTo>
                    <a:pt x="104" y="135"/>
                  </a:lnTo>
                  <a:lnTo>
                    <a:pt x="115" y="139"/>
                  </a:lnTo>
                  <a:lnTo>
                    <a:pt x="131" y="146"/>
                  </a:lnTo>
                  <a:lnTo>
                    <a:pt x="142" y="150"/>
                  </a:lnTo>
                  <a:lnTo>
                    <a:pt x="157" y="154"/>
                  </a:lnTo>
                  <a:lnTo>
                    <a:pt x="165" y="154"/>
                  </a:lnTo>
                  <a:lnTo>
                    <a:pt x="177" y="154"/>
                  </a:lnTo>
                  <a:lnTo>
                    <a:pt x="188" y="154"/>
                  </a:lnTo>
                  <a:lnTo>
                    <a:pt x="196" y="150"/>
                  </a:lnTo>
                  <a:lnTo>
                    <a:pt x="207" y="146"/>
                  </a:lnTo>
                  <a:lnTo>
                    <a:pt x="215" y="142"/>
                  </a:lnTo>
                  <a:lnTo>
                    <a:pt x="223" y="139"/>
                  </a:lnTo>
                  <a:lnTo>
                    <a:pt x="230" y="131"/>
                  </a:lnTo>
                  <a:lnTo>
                    <a:pt x="246" y="119"/>
                  </a:lnTo>
                  <a:lnTo>
                    <a:pt x="257" y="108"/>
                  </a:lnTo>
                  <a:lnTo>
                    <a:pt x="269" y="100"/>
                  </a:lnTo>
                  <a:lnTo>
                    <a:pt x="288" y="77"/>
                  </a:lnTo>
                  <a:lnTo>
                    <a:pt x="304" y="58"/>
                  </a:lnTo>
                  <a:lnTo>
                    <a:pt x="311" y="50"/>
                  </a:lnTo>
                  <a:lnTo>
                    <a:pt x="319" y="43"/>
                  </a:lnTo>
                  <a:lnTo>
                    <a:pt x="327" y="35"/>
                  </a:lnTo>
                  <a:lnTo>
                    <a:pt x="338" y="31"/>
                  </a:lnTo>
                  <a:lnTo>
                    <a:pt x="346" y="23"/>
                  </a:lnTo>
                  <a:lnTo>
                    <a:pt x="357" y="19"/>
                  </a:lnTo>
                  <a:lnTo>
                    <a:pt x="373" y="12"/>
                  </a:lnTo>
                  <a:lnTo>
                    <a:pt x="388" y="4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73" name="Freeform 1349"/>
            <p:cNvSpPr>
              <a:spLocks/>
            </p:cNvSpPr>
            <p:nvPr/>
          </p:nvSpPr>
          <p:spPr bwMode="auto">
            <a:xfrm>
              <a:off x="4956" y="903"/>
              <a:ext cx="27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9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8" y="19"/>
                </a:cxn>
                <a:cxn ang="0">
                  <a:pos x="12" y="16"/>
                </a:cxn>
                <a:cxn ang="0">
                  <a:pos x="15" y="4"/>
                </a:cxn>
                <a:cxn ang="0">
                  <a:pos x="27" y="0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0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2" y="16"/>
                  </a:lnTo>
                  <a:lnTo>
                    <a:pt x="15" y="4"/>
                  </a:lnTo>
                  <a:lnTo>
                    <a:pt x="2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74" name="Freeform 1350"/>
            <p:cNvSpPr>
              <a:spLocks/>
            </p:cNvSpPr>
            <p:nvPr/>
          </p:nvSpPr>
          <p:spPr bwMode="auto">
            <a:xfrm>
              <a:off x="4956" y="903"/>
              <a:ext cx="27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4"/>
                </a:cxn>
                <a:cxn ang="0">
                  <a:pos x="27" y="0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0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2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75" name="Freeform 1351"/>
            <p:cNvSpPr>
              <a:spLocks/>
            </p:cNvSpPr>
            <p:nvPr/>
          </p:nvSpPr>
          <p:spPr bwMode="auto">
            <a:xfrm>
              <a:off x="5037" y="822"/>
              <a:ext cx="27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" y="23"/>
                </a:cxn>
                <a:cxn ang="0">
                  <a:pos x="15" y="8"/>
                </a:cxn>
                <a:cxn ang="0">
                  <a:pos x="27" y="0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4" y="23"/>
                  </a:lnTo>
                  <a:lnTo>
                    <a:pt x="15" y="8"/>
                  </a:lnTo>
                  <a:lnTo>
                    <a:pt x="2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76" name="Freeform 1352"/>
            <p:cNvSpPr>
              <a:spLocks/>
            </p:cNvSpPr>
            <p:nvPr/>
          </p:nvSpPr>
          <p:spPr bwMode="auto">
            <a:xfrm>
              <a:off x="5037" y="822"/>
              <a:ext cx="27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8"/>
                </a:cxn>
                <a:cxn ang="0">
                  <a:pos x="27" y="0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lnTo>
                    <a:pt x="0" y="23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8"/>
                  </a:lnTo>
                  <a:lnTo>
                    <a:pt x="2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77" name="Freeform 1353"/>
            <p:cNvSpPr>
              <a:spLocks/>
            </p:cNvSpPr>
            <p:nvPr/>
          </p:nvSpPr>
          <p:spPr bwMode="auto">
            <a:xfrm>
              <a:off x="4729" y="661"/>
              <a:ext cx="435" cy="292"/>
            </a:xfrm>
            <a:custGeom>
              <a:avLst/>
              <a:gdLst/>
              <a:ahLst/>
              <a:cxnLst>
                <a:cxn ang="0">
                  <a:pos x="23" y="269"/>
                </a:cxn>
                <a:cxn ang="0">
                  <a:pos x="35" y="265"/>
                </a:cxn>
                <a:cxn ang="0">
                  <a:pos x="43" y="261"/>
                </a:cxn>
                <a:cxn ang="0">
                  <a:pos x="50" y="246"/>
                </a:cxn>
                <a:cxn ang="0">
                  <a:pos x="20" y="165"/>
                </a:cxn>
                <a:cxn ang="0">
                  <a:pos x="23" y="131"/>
                </a:cxn>
                <a:cxn ang="0">
                  <a:pos x="46" y="62"/>
                </a:cxn>
                <a:cxn ang="0">
                  <a:pos x="58" y="46"/>
                </a:cxn>
                <a:cxn ang="0">
                  <a:pos x="62" y="46"/>
                </a:cxn>
                <a:cxn ang="0">
                  <a:pos x="54" y="73"/>
                </a:cxn>
                <a:cxn ang="0">
                  <a:pos x="35" y="135"/>
                </a:cxn>
                <a:cxn ang="0">
                  <a:pos x="58" y="211"/>
                </a:cxn>
                <a:cxn ang="0">
                  <a:pos x="73" y="238"/>
                </a:cxn>
                <a:cxn ang="0">
                  <a:pos x="73" y="254"/>
                </a:cxn>
                <a:cxn ang="0">
                  <a:pos x="93" y="269"/>
                </a:cxn>
                <a:cxn ang="0">
                  <a:pos x="120" y="281"/>
                </a:cxn>
                <a:cxn ang="0">
                  <a:pos x="193" y="292"/>
                </a:cxn>
                <a:cxn ang="0">
                  <a:pos x="219" y="281"/>
                </a:cxn>
                <a:cxn ang="0">
                  <a:pos x="227" y="273"/>
                </a:cxn>
                <a:cxn ang="0">
                  <a:pos x="212" y="246"/>
                </a:cxn>
                <a:cxn ang="0">
                  <a:pos x="185" y="181"/>
                </a:cxn>
                <a:cxn ang="0">
                  <a:pos x="181" y="111"/>
                </a:cxn>
                <a:cxn ang="0">
                  <a:pos x="158" y="46"/>
                </a:cxn>
                <a:cxn ang="0">
                  <a:pos x="162" y="42"/>
                </a:cxn>
                <a:cxn ang="0">
                  <a:pos x="196" y="135"/>
                </a:cxn>
                <a:cxn ang="0">
                  <a:pos x="204" y="161"/>
                </a:cxn>
                <a:cxn ang="0">
                  <a:pos x="235" y="242"/>
                </a:cxn>
                <a:cxn ang="0">
                  <a:pos x="269" y="242"/>
                </a:cxn>
                <a:cxn ang="0">
                  <a:pos x="277" y="227"/>
                </a:cxn>
                <a:cxn ang="0">
                  <a:pos x="296" y="204"/>
                </a:cxn>
                <a:cxn ang="0">
                  <a:pos x="308" y="192"/>
                </a:cxn>
                <a:cxn ang="0">
                  <a:pos x="308" y="169"/>
                </a:cxn>
                <a:cxn ang="0">
                  <a:pos x="331" y="50"/>
                </a:cxn>
                <a:cxn ang="0">
                  <a:pos x="323" y="4"/>
                </a:cxn>
                <a:cxn ang="0">
                  <a:pos x="339" y="8"/>
                </a:cxn>
                <a:cxn ang="0">
                  <a:pos x="342" y="65"/>
                </a:cxn>
                <a:cxn ang="0">
                  <a:pos x="335" y="131"/>
                </a:cxn>
                <a:cxn ang="0">
                  <a:pos x="335" y="161"/>
                </a:cxn>
                <a:cxn ang="0">
                  <a:pos x="335" y="161"/>
                </a:cxn>
                <a:cxn ang="0">
                  <a:pos x="354" y="161"/>
                </a:cxn>
                <a:cxn ang="0">
                  <a:pos x="369" y="154"/>
                </a:cxn>
                <a:cxn ang="0">
                  <a:pos x="423" y="138"/>
                </a:cxn>
                <a:cxn ang="0">
                  <a:pos x="435" y="142"/>
                </a:cxn>
              </a:cxnLst>
              <a:rect l="0" t="0" r="r" b="b"/>
              <a:pathLst>
                <a:path w="435" h="292">
                  <a:moveTo>
                    <a:pt x="0" y="273"/>
                  </a:moveTo>
                  <a:lnTo>
                    <a:pt x="23" y="269"/>
                  </a:lnTo>
                  <a:lnTo>
                    <a:pt x="27" y="269"/>
                  </a:lnTo>
                  <a:lnTo>
                    <a:pt x="35" y="265"/>
                  </a:lnTo>
                  <a:lnTo>
                    <a:pt x="35" y="265"/>
                  </a:lnTo>
                  <a:lnTo>
                    <a:pt x="43" y="261"/>
                  </a:lnTo>
                  <a:lnTo>
                    <a:pt x="50" y="254"/>
                  </a:lnTo>
                  <a:lnTo>
                    <a:pt x="50" y="246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20" y="150"/>
                  </a:lnTo>
                  <a:lnTo>
                    <a:pt x="23" y="131"/>
                  </a:lnTo>
                  <a:lnTo>
                    <a:pt x="39" y="77"/>
                  </a:lnTo>
                  <a:lnTo>
                    <a:pt x="46" y="62"/>
                  </a:lnTo>
                  <a:lnTo>
                    <a:pt x="50" y="58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2" y="46"/>
                  </a:lnTo>
                  <a:lnTo>
                    <a:pt x="62" y="54"/>
                  </a:lnTo>
                  <a:lnTo>
                    <a:pt x="54" y="73"/>
                  </a:lnTo>
                  <a:lnTo>
                    <a:pt x="43" y="111"/>
                  </a:lnTo>
                  <a:lnTo>
                    <a:pt x="35" y="135"/>
                  </a:lnTo>
                  <a:lnTo>
                    <a:pt x="35" y="165"/>
                  </a:lnTo>
                  <a:lnTo>
                    <a:pt x="58" y="211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46"/>
                  </a:lnTo>
                  <a:lnTo>
                    <a:pt x="73" y="254"/>
                  </a:lnTo>
                  <a:lnTo>
                    <a:pt x="77" y="254"/>
                  </a:lnTo>
                  <a:lnTo>
                    <a:pt x="93" y="269"/>
                  </a:lnTo>
                  <a:lnTo>
                    <a:pt x="93" y="269"/>
                  </a:lnTo>
                  <a:lnTo>
                    <a:pt x="120" y="281"/>
                  </a:lnTo>
                  <a:lnTo>
                    <a:pt x="158" y="292"/>
                  </a:lnTo>
                  <a:lnTo>
                    <a:pt x="193" y="292"/>
                  </a:lnTo>
                  <a:lnTo>
                    <a:pt x="212" y="288"/>
                  </a:lnTo>
                  <a:lnTo>
                    <a:pt x="219" y="281"/>
                  </a:lnTo>
                  <a:lnTo>
                    <a:pt x="219" y="281"/>
                  </a:lnTo>
                  <a:lnTo>
                    <a:pt x="227" y="273"/>
                  </a:lnTo>
                  <a:lnTo>
                    <a:pt x="227" y="273"/>
                  </a:lnTo>
                  <a:lnTo>
                    <a:pt x="212" y="246"/>
                  </a:lnTo>
                  <a:lnTo>
                    <a:pt x="193" y="215"/>
                  </a:lnTo>
                  <a:lnTo>
                    <a:pt x="185" y="181"/>
                  </a:lnTo>
                  <a:lnTo>
                    <a:pt x="185" y="138"/>
                  </a:lnTo>
                  <a:lnTo>
                    <a:pt x="181" y="111"/>
                  </a:lnTo>
                  <a:lnTo>
                    <a:pt x="158" y="69"/>
                  </a:lnTo>
                  <a:lnTo>
                    <a:pt x="158" y="46"/>
                  </a:lnTo>
                  <a:lnTo>
                    <a:pt x="162" y="42"/>
                  </a:lnTo>
                  <a:lnTo>
                    <a:pt x="162" y="42"/>
                  </a:lnTo>
                  <a:lnTo>
                    <a:pt x="181" y="85"/>
                  </a:lnTo>
                  <a:lnTo>
                    <a:pt x="196" y="135"/>
                  </a:lnTo>
                  <a:lnTo>
                    <a:pt x="200" y="150"/>
                  </a:lnTo>
                  <a:lnTo>
                    <a:pt x="204" y="161"/>
                  </a:lnTo>
                  <a:lnTo>
                    <a:pt x="212" y="215"/>
                  </a:lnTo>
                  <a:lnTo>
                    <a:pt x="235" y="242"/>
                  </a:lnTo>
                  <a:lnTo>
                    <a:pt x="262" y="242"/>
                  </a:lnTo>
                  <a:lnTo>
                    <a:pt x="269" y="242"/>
                  </a:lnTo>
                  <a:lnTo>
                    <a:pt x="269" y="242"/>
                  </a:lnTo>
                  <a:lnTo>
                    <a:pt x="277" y="227"/>
                  </a:lnTo>
                  <a:lnTo>
                    <a:pt x="292" y="208"/>
                  </a:lnTo>
                  <a:lnTo>
                    <a:pt x="296" y="204"/>
                  </a:lnTo>
                  <a:lnTo>
                    <a:pt x="304" y="196"/>
                  </a:lnTo>
                  <a:lnTo>
                    <a:pt x="308" y="192"/>
                  </a:lnTo>
                  <a:lnTo>
                    <a:pt x="308" y="192"/>
                  </a:lnTo>
                  <a:lnTo>
                    <a:pt x="308" y="169"/>
                  </a:lnTo>
                  <a:lnTo>
                    <a:pt x="331" y="85"/>
                  </a:lnTo>
                  <a:lnTo>
                    <a:pt x="331" y="50"/>
                  </a:lnTo>
                  <a:lnTo>
                    <a:pt x="323" y="12"/>
                  </a:lnTo>
                  <a:lnTo>
                    <a:pt x="323" y="4"/>
                  </a:lnTo>
                  <a:lnTo>
                    <a:pt x="327" y="0"/>
                  </a:lnTo>
                  <a:lnTo>
                    <a:pt x="339" y="8"/>
                  </a:lnTo>
                  <a:lnTo>
                    <a:pt x="342" y="35"/>
                  </a:lnTo>
                  <a:lnTo>
                    <a:pt x="342" y="65"/>
                  </a:lnTo>
                  <a:lnTo>
                    <a:pt x="335" y="111"/>
                  </a:lnTo>
                  <a:lnTo>
                    <a:pt x="335" y="131"/>
                  </a:lnTo>
                  <a:lnTo>
                    <a:pt x="339" y="154"/>
                  </a:lnTo>
                  <a:lnTo>
                    <a:pt x="335" y="161"/>
                  </a:lnTo>
                  <a:lnTo>
                    <a:pt x="335" y="161"/>
                  </a:lnTo>
                  <a:lnTo>
                    <a:pt x="335" y="161"/>
                  </a:lnTo>
                  <a:lnTo>
                    <a:pt x="346" y="161"/>
                  </a:lnTo>
                  <a:lnTo>
                    <a:pt x="354" y="161"/>
                  </a:lnTo>
                  <a:lnTo>
                    <a:pt x="354" y="161"/>
                  </a:lnTo>
                  <a:lnTo>
                    <a:pt x="369" y="154"/>
                  </a:lnTo>
                  <a:lnTo>
                    <a:pt x="404" y="138"/>
                  </a:lnTo>
                  <a:lnTo>
                    <a:pt x="423" y="138"/>
                  </a:lnTo>
                  <a:lnTo>
                    <a:pt x="431" y="142"/>
                  </a:lnTo>
                  <a:lnTo>
                    <a:pt x="435" y="1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78" name="Freeform 1354"/>
            <p:cNvSpPr>
              <a:spLocks/>
            </p:cNvSpPr>
            <p:nvPr/>
          </p:nvSpPr>
          <p:spPr bwMode="auto">
            <a:xfrm>
              <a:off x="4729" y="657"/>
              <a:ext cx="435" cy="296"/>
            </a:xfrm>
            <a:custGeom>
              <a:avLst/>
              <a:gdLst/>
              <a:ahLst/>
              <a:cxnLst>
                <a:cxn ang="0">
                  <a:pos x="20" y="273"/>
                </a:cxn>
                <a:cxn ang="0">
                  <a:pos x="43" y="262"/>
                </a:cxn>
                <a:cxn ang="0">
                  <a:pos x="50" y="250"/>
                </a:cxn>
                <a:cxn ang="0">
                  <a:pos x="23" y="127"/>
                </a:cxn>
                <a:cxn ang="0">
                  <a:pos x="43" y="69"/>
                </a:cxn>
                <a:cxn ang="0">
                  <a:pos x="58" y="50"/>
                </a:cxn>
                <a:cxn ang="0">
                  <a:pos x="58" y="58"/>
                </a:cxn>
                <a:cxn ang="0">
                  <a:pos x="50" y="85"/>
                </a:cxn>
                <a:cxn ang="0">
                  <a:pos x="39" y="139"/>
                </a:cxn>
                <a:cxn ang="0">
                  <a:pos x="43" y="181"/>
                </a:cxn>
                <a:cxn ang="0">
                  <a:pos x="66" y="223"/>
                </a:cxn>
                <a:cxn ang="0">
                  <a:pos x="73" y="250"/>
                </a:cxn>
                <a:cxn ang="0">
                  <a:pos x="93" y="273"/>
                </a:cxn>
                <a:cxn ang="0">
                  <a:pos x="131" y="288"/>
                </a:cxn>
                <a:cxn ang="0">
                  <a:pos x="166" y="296"/>
                </a:cxn>
                <a:cxn ang="0">
                  <a:pos x="200" y="292"/>
                </a:cxn>
                <a:cxn ang="0">
                  <a:pos x="227" y="277"/>
                </a:cxn>
                <a:cxn ang="0">
                  <a:pos x="196" y="231"/>
                </a:cxn>
                <a:cxn ang="0">
                  <a:pos x="189" y="196"/>
                </a:cxn>
                <a:cxn ang="0">
                  <a:pos x="185" y="146"/>
                </a:cxn>
                <a:cxn ang="0">
                  <a:pos x="173" y="108"/>
                </a:cxn>
                <a:cxn ang="0">
                  <a:pos x="158" y="77"/>
                </a:cxn>
                <a:cxn ang="0">
                  <a:pos x="158" y="50"/>
                </a:cxn>
                <a:cxn ang="0">
                  <a:pos x="166" y="58"/>
                </a:cxn>
                <a:cxn ang="0">
                  <a:pos x="181" y="89"/>
                </a:cxn>
                <a:cxn ang="0">
                  <a:pos x="196" y="131"/>
                </a:cxn>
                <a:cxn ang="0">
                  <a:pos x="204" y="177"/>
                </a:cxn>
                <a:cxn ang="0">
                  <a:pos x="216" y="215"/>
                </a:cxn>
                <a:cxn ang="0">
                  <a:pos x="223" y="235"/>
                </a:cxn>
                <a:cxn ang="0">
                  <a:pos x="239" y="242"/>
                </a:cxn>
                <a:cxn ang="0">
                  <a:pos x="254" y="246"/>
                </a:cxn>
                <a:cxn ang="0">
                  <a:pos x="277" y="231"/>
                </a:cxn>
                <a:cxn ang="0">
                  <a:pos x="308" y="196"/>
                </a:cxn>
                <a:cxn ang="0">
                  <a:pos x="319" y="131"/>
                </a:cxn>
                <a:cxn ang="0">
                  <a:pos x="327" y="85"/>
                </a:cxn>
                <a:cxn ang="0">
                  <a:pos x="327" y="35"/>
                </a:cxn>
                <a:cxn ang="0">
                  <a:pos x="323" y="4"/>
                </a:cxn>
                <a:cxn ang="0">
                  <a:pos x="327" y="0"/>
                </a:cxn>
                <a:cxn ang="0">
                  <a:pos x="339" y="19"/>
                </a:cxn>
                <a:cxn ang="0">
                  <a:pos x="342" y="58"/>
                </a:cxn>
                <a:cxn ang="0">
                  <a:pos x="339" y="92"/>
                </a:cxn>
                <a:cxn ang="0">
                  <a:pos x="335" y="127"/>
                </a:cxn>
                <a:cxn ang="0">
                  <a:pos x="339" y="150"/>
                </a:cxn>
                <a:cxn ang="0">
                  <a:pos x="335" y="165"/>
                </a:cxn>
                <a:cxn ang="0">
                  <a:pos x="369" y="158"/>
                </a:cxn>
                <a:cxn ang="0">
                  <a:pos x="404" y="146"/>
                </a:cxn>
                <a:cxn ang="0">
                  <a:pos x="427" y="146"/>
                </a:cxn>
              </a:cxnLst>
              <a:rect l="0" t="0" r="r" b="b"/>
              <a:pathLst>
                <a:path w="435" h="296">
                  <a:moveTo>
                    <a:pt x="0" y="277"/>
                  </a:moveTo>
                  <a:lnTo>
                    <a:pt x="0" y="277"/>
                  </a:lnTo>
                  <a:lnTo>
                    <a:pt x="20" y="273"/>
                  </a:lnTo>
                  <a:lnTo>
                    <a:pt x="35" y="269"/>
                  </a:lnTo>
                  <a:lnTo>
                    <a:pt x="39" y="265"/>
                  </a:lnTo>
                  <a:lnTo>
                    <a:pt x="43" y="262"/>
                  </a:lnTo>
                  <a:lnTo>
                    <a:pt x="46" y="258"/>
                  </a:lnTo>
                  <a:lnTo>
                    <a:pt x="50" y="254"/>
                  </a:lnTo>
                  <a:lnTo>
                    <a:pt x="50" y="250"/>
                  </a:lnTo>
                  <a:lnTo>
                    <a:pt x="16" y="169"/>
                  </a:lnTo>
                  <a:lnTo>
                    <a:pt x="20" y="146"/>
                  </a:lnTo>
                  <a:lnTo>
                    <a:pt x="23" y="127"/>
                  </a:lnTo>
                  <a:lnTo>
                    <a:pt x="35" y="85"/>
                  </a:lnTo>
                  <a:lnTo>
                    <a:pt x="39" y="77"/>
                  </a:lnTo>
                  <a:lnTo>
                    <a:pt x="43" y="69"/>
                  </a:lnTo>
                  <a:lnTo>
                    <a:pt x="50" y="6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62" y="54"/>
                  </a:lnTo>
                  <a:lnTo>
                    <a:pt x="58" y="58"/>
                  </a:lnTo>
                  <a:lnTo>
                    <a:pt x="58" y="66"/>
                  </a:lnTo>
                  <a:lnTo>
                    <a:pt x="54" y="77"/>
                  </a:lnTo>
                  <a:lnTo>
                    <a:pt x="50" y="85"/>
                  </a:lnTo>
                  <a:lnTo>
                    <a:pt x="43" y="112"/>
                  </a:lnTo>
                  <a:lnTo>
                    <a:pt x="39" y="123"/>
                  </a:lnTo>
                  <a:lnTo>
                    <a:pt x="39" y="139"/>
                  </a:lnTo>
                  <a:lnTo>
                    <a:pt x="35" y="162"/>
                  </a:lnTo>
                  <a:lnTo>
                    <a:pt x="39" y="169"/>
                  </a:lnTo>
                  <a:lnTo>
                    <a:pt x="43" y="181"/>
                  </a:lnTo>
                  <a:lnTo>
                    <a:pt x="46" y="192"/>
                  </a:lnTo>
                  <a:lnTo>
                    <a:pt x="50" y="204"/>
                  </a:lnTo>
                  <a:lnTo>
                    <a:pt x="66" y="223"/>
                  </a:lnTo>
                  <a:lnTo>
                    <a:pt x="70" y="235"/>
                  </a:lnTo>
                  <a:lnTo>
                    <a:pt x="73" y="242"/>
                  </a:lnTo>
                  <a:lnTo>
                    <a:pt x="73" y="250"/>
                  </a:lnTo>
                  <a:lnTo>
                    <a:pt x="73" y="254"/>
                  </a:lnTo>
                  <a:lnTo>
                    <a:pt x="77" y="258"/>
                  </a:lnTo>
                  <a:lnTo>
                    <a:pt x="93" y="273"/>
                  </a:lnTo>
                  <a:lnTo>
                    <a:pt x="104" y="277"/>
                  </a:lnTo>
                  <a:lnTo>
                    <a:pt x="112" y="281"/>
                  </a:lnTo>
                  <a:lnTo>
                    <a:pt x="131" y="288"/>
                  </a:lnTo>
                  <a:lnTo>
                    <a:pt x="143" y="292"/>
                  </a:lnTo>
                  <a:lnTo>
                    <a:pt x="154" y="296"/>
                  </a:lnTo>
                  <a:lnTo>
                    <a:pt x="166" y="296"/>
                  </a:lnTo>
                  <a:lnTo>
                    <a:pt x="177" y="296"/>
                  </a:lnTo>
                  <a:lnTo>
                    <a:pt x="189" y="296"/>
                  </a:lnTo>
                  <a:lnTo>
                    <a:pt x="200" y="292"/>
                  </a:lnTo>
                  <a:lnTo>
                    <a:pt x="212" y="288"/>
                  </a:lnTo>
                  <a:lnTo>
                    <a:pt x="219" y="285"/>
                  </a:lnTo>
                  <a:lnTo>
                    <a:pt x="227" y="277"/>
                  </a:lnTo>
                  <a:lnTo>
                    <a:pt x="216" y="254"/>
                  </a:lnTo>
                  <a:lnTo>
                    <a:pt x="204" y="238"/>
                  </a:lnTo>
                  <a:lnTo>
                    <a:pt x="196" y="231"/>
                  </a:lnTo>
                  <a:lnTo>
                    <a:pt x="193" y="219"/>
                  </a:lnTo>
                  <a:lnTo>
                    <a:pt x="189" y="208"/>
                  </a:lnTo>
                  <a:lnTo>
                    <a:pt x="189" y="196"/>
                  </a:lnTo>
                  <a:lnTo>
                    <a:pt x="185" y="181"/>
                  </a:lnTo>
                  <a:lnTo>
                    <a:pt x="185" y="162"/>
                  </a:lnTo>
                  <a:lnTo>
                    <a:pt x="185" y="146"/>
                  </a:lnTo>
                  <a:lnTo>
                    <a:pt x="181" y="131"/>
                  </a:lnTo>
                  <a:lnTo>
                    <a:pt x="177" y="119"/>
                  </a:lnTo>
                  <a:lnTo>
                    <a:pt x="173" y="108"/>
                  </a:lnTo>
                  <a:lnTo>
                    <a:pt x="166" y="92"/>
                  </a:lnTo>
                  <a:lnTo>
                    <a:pt x="162" y="85"/>
                  </a:lnTo>
                  <a:lnTo>
                    <a:pt x="158" y="77"/>
                  </a:lnTo>
                  <a:lnTo>
                    <a:pt x="158" y="66"/>
                  </a:lnTo>
                  <a:lnTo>
                    <a:pt x="154" y="54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62" y="46"/>
                  </a:lnTo>
                  <a:lnTo>
                    <a:pt x="166" y="58"/>
                  </a:lnTo>
                  <a:lnTo>
                    <a:pt x="169" y="69"/>
                  </a:lnTo>
                  <a:lnTo>
                    <a:pt x="173" y="81"/>
                  </a:lnTo>
                  <a:lnTo>
                    <a:pt x="181" y="89"/>
                  </a:lnTo>
                  <a:lnTo>
                    <a:pt x="189" y="108"/>
                  </a:lnTo>
                  <a:lnTo>
                    <a:pt x="193" y="119"/>
                  </a:lnTo>
                  <a:lnTo>
                    <a:pt x="196" y="131"/>
                  </a:lnTo>
                  <a:lnTo>
                    <a:pt x="200" y="142"/>
                  </a:lnTo>
                  <a:lnTo>
                    <a:pt x="200" y="154"/>
                  </a:lnTo>
                  <a:lnTo>
                    <a:pt x="204" y="177"/>
                  </a:lnTo>
                  <a:lnTo>
                    <a:pt x="208" y="188"/>
                  </a:lnTo>
                  <a:lnTo>
                    <a:pt x="212" y="204"/>
                  </a:lnTo>
                  <a:lnTo>
                    <a:pt x="216" y="215"/>
                  </a:lnTo>
                  <a:lnTo>
                    <a:pt x="219" y="223"/>
                  </a:lnTo>
                  <a:lnTo>
                    <a:pt x="223" y="231"/>
                  </a:lnTo>
                  <a:lnTo>
                    <a:pt x="223" y="235"/>
                  </a:lnTo>
                  <a:lnTo>
                    <a:pt x="227" y="238"/>
                  </a:lnTo>
                  <a:lnTo>
                    <a:pt x="231" y="242"/>
                  </a:lnTo>
                  <a:lnTo>
                    <a:pt x="239" y="242"/>
                  </a:lnTo>
                  <a:lnTo>
                    <a:pt x="242" y="246"/>
                  </a:lnTo>
                  <a:lnTo>
                    <a:pt x="246" y="246"/>
                  </a:lnTo>
                  <a:lnTo>
                    <a:pt x="254" y="246"/>
                  </a:lnTo>
                  <a:lnTo>
                    <a:pt x="262" y="246"/>
                  </a:lnTo>
                  <a:lnTo>
                    <a:pt x="269" y="242"/>
                  </a:lnTo>
                  <a:lnTo>
                    <a:pt x="277" y="231"/>
                  </a:lnTo>
                  <a:lnTo>
                    <a:pt x="285" y="219"/>
                  </a:lnTo>
                  <a:lnTo>
                    <a:pt x="304" y="200"/>
                  </a:lnTo>
                  <a:lnTo>
                    <a:pt x="308" y="196"/>
                  </a:lnTo>
                  <a:lnTo>
                    <a:pt x="308" y="177"/>
                  </a:lnTo>
                  <a:lnTo>
                    <a:pt x="312" y="162"/>
                  </a:lnTo>
                  <a:lnTo>
                    <a:pt x="319" y="131"/>
                  </a:lnTo>
                  <a:lnTo>
                    <a:pt x="323" y="115"/>
                  </a:lnTo>
                  <a:lnTo>
                    <a:pt x="327" y="100"/>
                  </a:lnTo>
                  <a:lnTo>
                    <a:pt x="327" y="85"/>
                  </a:lnTo>
                  <a:lnTo>
                    <a:pt x="327" y="66"/>
                  </a:lnTo>
                  <a:lnTo>
                    <a:pt x="327" y="50"/>
                  </a:lnTo>
                  <a:lnTo>
                    <a:pt x="327" y="35"/>
                  </a:lnTo>
                  <a:lnTo>
                    <a:pt x="323" y="23"/>
                  </a:lnTo>
                  <a:lnTo>
                    <a:pt x="323" y="8"/>
                  </a:lnTo>
                  <a:lnTo>
                    <a:pt x="323" y="4"/>
                  </a:lnTo>
                  <a:lnTo>
                    <a:pt x="323" y="4"/>
                  </a:lnTo>
                  <a:lnTo>
                    <a:pt x="323" y="4"/>
                  </a:lnTo>
                  <a:lnTo>
                    <a:pt x="327" y="0"/>
                  </a:lnTo>
                  <a:lnTo>
                    <a:pt x="331" y="8"/>
                  </a:lnTo>
                  <a:lnTo>
                    <a:pt x="335" y="16"/>
                  </a:lnTo>
                  <a:lnTo>
                    <a:pt x="339" y="19"/>
                  </a:lnTo>
                  <a:lnTo>
                    <a:pt x="339" y="27"/>
                  </a:lnTo>
                  <a:lnTo>
                    <a:pt x="342" y="42"/>
                  </a:lnTo>
                  <a:lnTo>
                    <a:pt x="342" y="58"/>
                  </a:lnTo>
                  <a:lnTo>
                    <a:pt x="342" y="66"/>
                  </a:lnTo>
                  <a:lnTo>
                    <a:pt x="342" y="77"/>
                  </a:lnTo>
                  <a:lnTo>
                    <a:pt x="339" y="92"/>
                  </a:lnTo>
                  <a:lnTo>
                    <a:pt x="335" y="108"/>
                  </a:lnTo>
                  <a:lnTo>
                    <a:pt x="335" y="119"/>
                  </a:lnTo>
                  <a:lnTo>
                    <a:pt x="335" y="127"/>
                  </a:lnTo>
                  <a:lnTo>
                    <a:pt x="335" y="135"/>
                  </a:lnTo>
                  <a:lnTo>
                    <a:pt x="335" y="142"/>
                  </a:lnTo>
                  <a:lnTo>
                    <a:pt x="339" y="150"/>
                  </a:lnTo>
                  <a:lnTo>
                    <a:pt x="339" y="162"/>
                  </a:lnTo>
                  <a:lnTo>
                    <a:pt x="339" y="162"/>
                  </a:lnTo>
                  <a:lnTo>
                    <a:pt x="335" y="165"/>
                  </a:lnTo>
                  <a:lnTo>
                    <a:pt x="346" y="165"/>
                  </a:lnTo>
                  <a:lnTo>
                    <a:pt x="354" y="165"/>
                  </a:lnTo>
                  <a:lnTo>
                    <a:pt x="369" y="158"/>
                  </a:lnTo>
                  <a:lnTo>
                    <a:pt x="385" y="150"/>
                  </a:lnTo>
                  <a:lnTo>
                    <a:pt x="396" y="150"/>
                  </a:lnTo>
                  <a:lnTo>
                    <a:pt x="404" y="146"/>
                  </a:lnTo>
                  <a:lnTo>
                    <a:pt x="412" y="146"/>
                  </a:lnTo>
                  <a:lnTo>
                    <a:pt x="423" y="142"/>
                  </a:lnTo>
                  <a:lnTo>
                    <a:pt x="427" y="146"/>
                  </a:lnTo>
                  <a:lnTo>
                    <a:pt x="435" y="1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79" name="Freeform 1355"/>
            <p:cNvSpPr>
              <a:spLocks/>
            </p:cNvSpPr>
            <p:nvPr/>
          </p:nvSpPr>
          <p:spPr bwMode="auto">
            <a:xfrm>
              <a:off x="4864" y="949"/>
              <a:ext cx="4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" h="16">
                  <a:moveTo>
                    <a:pt x="4" y="0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80" name="Freeform 1356"/>
            <p:cNvSpPr>
              <a:spLocks/>
            </p:cNvSpPr>
            <p:nvPr/>
          </p:nvSpPr>
          <p:spPr bwMode="auto">
            <a:xfrm>
              <a:off x="4864" y="949"/>
              <a:ext cx="4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6"/>
                </a:cxn>
              </a:cxnLst>
              <a:rect l="0" t="0" r="r" b="b"/>
              <a:pathLst>
                <a:path w="4" h="16">
                  <a:moveTo>
                    <a:pt x="4" y="0"/>
                  </a:moveTo>
                  <a:lnTo>
                    <a:pt x="4" y="0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81" name="Freeform 1357"/>
            <p:cNvSpPr>
              <a:spLocks/>
            </p:cNvSpPr>
            <p:nvPr/>
          </p:nvSpPr>
          <p:spPr bwMode="auto">
            <a:xfrm>
              <a:off x="5021" y="876"/>
              <a:ext cx="16" cy="1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4" y="4"/>
                  </a:move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82" name="Freeform 1358"/>
            <p:cNvSpPr>
              <a:spLocks/>
            </p:cNvSpPr>
            <p:nvPr/>
          </p:nvSpPr>
          <p:spPr bwMode="auto">
            <a:xfrm>
              <a:off x="5148" y="807"/>
              <a:ext cx="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0" y="15"/>
                </a:cxn>
                <a:cxn ang="0">
                  <a:pos x="0" y="19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4" y="4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83" name="Freeform 1359"/>
            <p:cNvSpPr>
              <a:spLocks/>
            </p:cNvSpPr>
            <p:nvPr/>
          </p:nvSpPr>
          <p:spPr bwMode="auto">
            <a:xfrm>
              <a:off x="5148" y="807"/>
              <a:ext cx="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12"/>
                </a:cxn>
                <a:cxn ang="0">
                  <a:pos x="0" y="19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84" name="Freeform 1360"/>
            <p:cNvSpPr>
              <a:spLocks/>
            </p:cNvSpPr>
            <p:nvPr/>
          </p:nvSpPr>
          <p:spPr bwMode="auto">
            <a:xfrm>
              <a:off x="5052" y="619"/>
              <a:ext cx="35" cy="54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2" y="30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4"/>
                </a:cxn>
                <a:cxn ang="0">
                  <a:pos x="27" y="11"/>
                </a:cxn>
                <a:cxn ang="0">
                  <a:pos x="35" y="27"/>
                </a:cxn>
                <a:cxn ang="0">
                  <a:pos x="35" y="46"/>
                </a:cxn>
                <a:cxn ang="0">
                  <a:pos x="31" y="54"/>
                </a:cxn>
                <a:cxn ang="0">
                  <a:pos x="19" y="54"/>
                </a:cxn>
                <a:cxn ang="0">
                  <a:pos x="12" y="50"/>
                </a:cxn>
              </a:cxnLst>
              <a:rect l="0" t="0" r="r" b="b"/>
              <a:pathLst>
                <a:path w="35" h="54">
                  <a:moveTo>
                    <a:pt x="12" y="46"/>
                  </a:moveTo>
                  <a:lnTo>
                    <a:pt x="12" y="38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4"/>
                  </a:lnTo>
                  <a:lnTo>
                    <a:pt x="27" y="11"/>
                  </a:lnTo>
                  <a:lnTo>
                    <a:pt x="35" y="27"/>
                  </a:lnTo>
                  <a:lnTo>
                    <a:pt x="35" y="46"/>
                  </a:lnTo>
                  <a:lnTo>
                    <a:pt x="31" y="54"/>
                  </a:lnTo>
                  <a:lnTo>
                    <a:pt x="19" y="54"/>
                  </a:lnTo>
                  <a:lnTo>
                    <a:pt x="12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85" name="Freeform 1361"/>
            <p:cNvSpPr>
              <a:spLocks/>
            </p:cNvSpPr>
            <p:nvPr/>
          </p:nvSpPr>
          <p:spPr bwMode="auto">
            <a:xfrm>
              <a:off x="5052" y="619"/>
              <a:ext cx="35" cy="54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2" y="46"/>
                </a:cxn>
                <a:cxn ang="0">
                  <a:pos x="8" y="38"/>
                </a:cxn>
                <a:cxn ang="0">
                  <a:pos x="8" y="30"/>
                </a:cxn>
                <a:cxn ang="0">
                  <a:pos x="8" y="30"/>
                </a:cxn>
                <a:cxn ang="0">
                  <a:pos x="8" y="2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6" y="4"/>
                </a:cxn>
                <a:cxn ang="0">
                  <a:pos x="19" y="7"/>
                </a:cxn>
                <a:cxn ang="0">
                  <a:pos x="23" y="11"/>
                </a:cxn>
                <a:cxn ang="0">
                  <a:pos x="31" y="15"/>
                </a:cxn>
                <a:cxn ang="0">
                  <a:pos x="31" y="23"/>
                </a:cxn>
                <a:cxn ang="0">
                  <a:pos x="35" y="27"/>
                </a:cxn>
                <a:cxn ang="0">
                  <a:pos x="35" y="34"/>
                </a:cxn>
                <a:cxn ang="0">
                  <a:pos x="35" y="42"/>
                </a:cxn>
                <a:cxn ang="0">
                  <a:pos x="35" y="46"/>
                </a:cxn>
                <a:cxn ang="0">
                  <a:pos x="31" y="54"/>
                </a:cxn>
                <a:cxn ang="0">
                  <a:pos x="27" y="54"/>
                </a:cxn>
                <a:cxn ang="0">
                  <a:pos x="27" y="54"/>
                </a:cxn>
                <a:cxn ang="0">
                  <a:pos x="23" y="54"/>
                </a:cxn>
                <a:cxn ang="0">
                  <a:pos x="19" y="54"/>
                </a:cxn>
                <a:cxn ang="0">
                  <a:pos x="16" y="54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2" y="46"/>
                </a:cxn>
              </a:cxnLst>
              <a:rect l="0" t="0" r="r" b="b"/>
              <a:pathLst>
                <a:path w="35" h="54">
                  <a:moveTo>
                    <a:pt x="12" y="46"/>
                  </a:moveTo>
                  <a:lnTo>
                    <a:pt x="12" y="46"/>
                  </a:lnTo>
                  <a:lnTo>
                    <a:pt x="8" y="3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3" y="11"/>
                  </a:lnTo>
                  <a:lnTo>
                    <a:pt x="31" y="15"/>
                  </a:lnTo>
                  <a:lnTo>
                    <a:pt x="31" y="23"/>
                  </a:lnTo>
                  <a:lnTo>
                    <a:pt x="35" y="27"/>
                  </a:lnTo>
                  <a:lnTo>
                    <a:pt x="35" y="34"/>
                  </a:lnTo>
                  <a:lnTo>
                    <a:pt x="35" y="42"/>
                  </a:lnTo>
                  <a:lnTo>
                    <a:pt x="35" y="46"/>
                  </a:lnTo>
                  <a:lnTo>
                    <a:pt x="31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3" y="54"/>
                  </a:lnTo>
                  <a:lnTo>
                    <a:pt x="19" y="54"/>
                  </a:lnTo>
                  <a:lnTo>
                    <a:pt x="16" y="54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86" name="Freeform 1362"/>
            <p:cNvSpPr>
              <a:spLocks/>
            </p:cNvSpPr>
            <p:nvPr/>
          </p:nvSpPr>
          <p:spPr bwMode="auto">
            <a:xfrm>
              <a:off x="4852" y="642"/>
              <a:ext cx="44" cy="54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0" y="38"/>
                </a:cxn>
                <a:cxn ang="0">
                  <a:pos x="16" y="50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0" y="54"/>
                </a:cxn>
                <a:cxn ang="0">
                  <a:pos x="0" y="42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5" y="0"/>
                </a:cxn>
                <a:cxn ang="0">
                  <a:pos x="43" y="7"/>
                </a:cxn>
                <a:cxn ang="0">
                  <a:pos x="43" y="15"/>
                </a:cxn>
              </a:cxnLst>
              <a:rect l="0" t="0" r="r" b="b"/>
              <a:pathLst>
                <a:path w="43" h="54">
                  <a:moveTo>
                    <a:pt x="31" y="27"/>
                  </a:moveTo>
                  <a:lnTo>
                    <a:pt x="23" y="31"/>
                  </a:lnTo>
                  <a:lnTo>
                    <a:pt x="23" y="31"/>
                  </a:lnTo>
                  <a:lnTo>
                    <a:pt x="20" y="38"/>
                  </a:lnTo>
                  <a:lnTo>
                    <a:pt x="16" y="50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3" y="7"/>
                  </a:lnTo>
                  <a:lnTo>
                    <a:pt x="43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87" name="Freeform 1363"/>
            <p:cNvSpPr>
              <a:spLocks/>
            </p:cNvSpPr>
            <p:nvPr/>
          </p:nvSpPr>
          <p:spPr bwMode="auto">
            <a:xfrm>
              <a:off x="4852" y="642"/>
              <a:ext cx="44" cy="54"/>
            </a:xfrm>
            <a:custGeom>
              <a:avLst/>
              <a:gdLst/>
              <a:ahLst/>
              <a:cxnLst>
                <a:cxn ang="0">
                  <a:pos x="39" y="19"/>
                </a:cxn>
                <a:cxn ang="0">
                  <a:pos x="39" y="19"/>
                </a:cxn>
                <a:cxn ang="0">
                  <a:pos x="31" y="23"/>
                </a:cxn>
                <a:cxn ang="0">
                  <a:pos x="27" y="27"/>
                </a:cxn>
                <a:cxn ang="0">
                  <a:pos x="23" y="31"/>
                </a:cxn>
                <a:cxn ang="0">
                  <a:pos x="20" y="42"/>
                </a:cxn>
                <a:cxn ang="0">
                  <a:pos x="16" y="50"/>
                </a:cxn>
                <a:cxn ang="0">
                  <a:pos x="12" y="50"/>
                </a:cxn>
                <a:cxn ang="0">
                  <a:pos x="8" y="50"/>
                </a:cxn>
                <a:cxn ang="0">
                  <a:pos x="4" y="54"/>
                </a:cxn>
                <a:cxn ang="0">
                  <a:pos x="4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4" y="19"/>
                </a:cxn>
                <a:cxn ang="0">
                  <a:pos x="4" y="15"/>
                </a:cxn>
                <a:cxn ang="0">
                  <a:pos x="12" y="7"/>
                </a:cxn>
                <a:cxn ang="0">
                  <a:pos x="16" y="4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39" y="4"/>
                </a:cxn>
                <a:cxn ang="0">
                  <a:pos x="39" y="7"/>
                </a:cxn>
                <a:cxn ang="0">
                  <a:pos x="43" y="11"/>
                </a:cxn>
                <a:cxn ang="0">
                  <a:pos x="43" y="11"/>
                </a:cxn>
                <a:cxn ang="0">
                  <a:pos x="39" y="15"/>
                </a:cxn>
                <a:cxn ang="0">
                  <a:pos x="39" y="19"/>
                </a:cxn>
              </a:cxnLst>
              <a:rect l="0" t="0" r="r" b="b"/>
              <a:pathLst>
                <a:path w="43" h="54">
                  <a:moveTo>
                    <a:pt x="39" y="19"/>
                  </a:moveTo>
                  <a:lnTo>
                    <a:pt x="39" y="19"/>
                  </a:lnTo>
                  <a:lnTo>
                    <a:pt x="31" y="23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20" y="42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9" y="7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39" y="15"/>
                  </a:lnTo>
                  <a:lnTo>
                    <a:pt x="39" y="1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88" name="Freeform 1364"/>
            <p:cNvSpPr>
              <a:spLocks/>
            </p:cNvSpPr>
            <p:nvPr/>
          </p:nvSpPr>
          <p:spPr bwMode="auto">
            <a:xfrm>
              <a:off x="4749" y="680"/>
              <a:ext cx="73" cy="39"/>
            </a:xfrm>
            <a:custGeom>
              <a:avLst/>
              <a:gdLst/>
              <a:ahLst/>
              <a:cxnLst>
                <a:cxn ang="0">
                  <a:pos x="57" y="35"/>
                </a:cxn>
                <a:cxn ang="0">
                  <a:pos x="42" y="23"/>
                </a:cxn>
                <a:cxn ang="0">
                  <a:pos x="38" y="23"/>
                </a:cxn>
                <a:cxn ang="0">
                  <a:pos x="34" y="23"/>
                </a:cxn>
                <a:cxn ang="0">
                  <a:pos x="23" y="31"/>
                </a:cxn>
                <a:cxn ang="0">
                  <a:pos x="7" y="39"/>
                </a:cxn>
                <a:cxn ang="0">
                  <a:pos x="0" y="35"/>
                </a:cxn>
                <a:cxn ang="0">
                  <a:pos x="3" y="27"/>
                </a:cxn>
                <a:cxn ang="0">
                  <a:pos x="7" y="19"/>
                </a:cxn>
                <a:cxn ang="0">
                  <a:pos x="26" y="0"/>
                </a:cxn>
                <a:cxn ang="0">
                  <a:pos x="61" y="0"/>
                </a:cxn>
                <a:cxn ang="0">
                  <a:pos x="73" y="12"/>
                </a:cxn>
                <a:cxn ang="0">
                  <a:pos x="73" y="23"/>
                </a:cxn>
                <a:cxn ang="0">
                  <a:pos x="65" y="35"/>
                </a:cxn>
                <a:cxn ang="0">
                  <a:pos x="61" y="35"/>
                </a:cxn>
                <a:cxn ang="0">
                  <a:pos x="61" y="35"/>
                </a:cxn>
                <a:cxn ang="0">
                  <a:pos x="53" y="31"/>
                </a:cxn>
                <a:cxn ang="0">
                  <a:pos x="46" y="27"/>
                </a:cxn>
                <a:cxn ang="0">
                  <a:pos x="42" y="27"/>
                </a:cxn>
                <a:cxn ang="0">
                  <a:pos x="38" y="23"/>
                </a:cxn>
                <a:cxn ang="0">
                  <a:pos x="34" y="23"/>
                </a:cxn>
                <a:cxn ang="0">
                  <a:pos x="26" y="27"/>
                </a:cxn>
                <a:cxn ang="0">
                  <a:pos x="19" y="35"/>
                </a:cxn>
                <a:cxn ang="0">
                  <a:pos x="15" y="35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0" y="31"/>
                </a:cxn>
                <a:cxn ang="0">
                  <a:pos x="3" y="27"/>
                </a:cxn>
                <a:cxn ang="0">
                  <a:pos x="3" y="23"/>
                </a:cxn>
                <a:cxn ang="0">
                  <a:pos x="7" y="19"/>
                </a:cxn>
                <a:cxn ang="0">
                  <a:pos x="15" y="12"/>
                </a:cxn>
                <a:cxn ang="0">
                  <a:pos x="19" y="8"/>
                </a:cxn>
                <a:cxn ang="0">
                  <a:pos x="26" y="4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7" y="4"/>
                </a:cxn>
                <a:cxn ang="0">
                  <a:pos x="65" y="8"/>
                </a:cxn>
                <a:cxn ang="0">
                  <a:pos x="69" y="8"/>
                </a:cxn>
                <a:cxn ang="0">
                  <a:pos x="73" y="12"/>
                </a:cxn>
                <a:cxn ang="0">
                  <a:pos x="73" y="16"/>
                </a:cxn>
                <a:cxn ang="0">
                  <a:pos x="73" y="16"/>
                </a:cxn>
                <a:cxn ang="0">
                  <a:pos x="73" y="19"/>
                </a:cxn>
                <a:cxn ang="0">
                  <a:pos x="69" y="23"/>
                </a:cxn>
                <a:cxn ang="0">
                  <a:pos x="65" y="31"/>
                </a:cxn>
                <a:cxn ang="0">
                  <a:pos x="61" y="35"/>
                </a:cxn>
                <a:cxn ang="0">
                  <a:pos x="61" y="35"/>
                </a:cxn>
              </a:cxnLst>
              <a:rect l="0" t="0" r="r" b="b"/>
              <a:pathLst>
                <a:path w="73" h="39">
                  <a:moveTo>
                    <a:pt x="57" y="35"/>
                  </a:moveTo>
                  <a:lnTo>
                    <a:pt x="42" y="23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23" y="31"/>
                  </a:lnTo>
                  <a:lnTo>
                    <a:pt x="7" y="39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26" y="0"/>
                  </a:lnTo>
                  <a:lnTo>
                    <a:pt x="61" y="0"/>
                  </a:lnTo>
                  <a:lnTo>
                    <a:pt x="73" y="12"/>
                  </a:lnTo>
                  <a:lnTo>
                    <a:pt x="73" y="23"/>
                  </a:lnTo>
                  <a:lnTo>
                    <a:pt x="65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53" y="31"/>
                  </a:lnTo>
                  <a:lnTo>
                    <a:pt x="46" y="27"/>
                  </a:lnTo>
                  <a:lnTo>
                    <a:pt x="42" y="27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26" y="27"/>
                  </a:lnTo>
                  <a:lnTo>
                    <a:pt x="19" y="35"/>
                  </a:lnTo>
                  <a:lnTo>
                    <a:pt x="15" y="35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0" y="31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4"/>
                  </a:lnTo>
                  <a:lnTo>
                    <a:pt x="65" y="8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69" y="23"/>
                  </a:lnTo>
                  <a:lnTo>
                    <a:pt x="65" y="31"/>
                  </a:lnTo>
                  <a:lnTo>
                    <a:pt x="61" y="35"/>
                  </a:lnTo>
                  <a:lnTo>
                    <a:pt x="61" y="3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89" name="Freeform 1365"/>
            <p:cNvSpPr>
              <a:spLocks/>
            </p:cNvSpPr>
            <p:nvPr/>
          </p:nvSpPr>
          <p:spPr bwMode="auto">
            <a:xfrm>
              <a:off x="5018" y="623"/>
              <a:ext cx="43" cy="42"/>
            </a:xfrm>
            <a:custGeom>
              <a:avLst/>
              <a:gdLst/>
              <a:ahLst/>
              <a:cxnLst>
                <a:cxn ang="0">
                  <a:pos x="42" y="38"/>
                </a:cxn>
                <a:cxn ang="0">
                  <a:pos x="30" y="42"/>
                </a:cxn>
                <a:cxn ang="0">
                  <a:pos x="11" y="42"/>
                </a:cxn>
                <a:cxn ang="0">
                  <a:pos x="0" y="19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8" y="15"/>
                </a:cxn>
                <a:cxn ang="0">
                  <a:pos x="38" y="15"/>
                </a:cxn>
              </a:cxnLst>
              <a:rect l="0" t="0" r="r" b="b"/>
              <a:pathLst>
                <a:path w="42" h="42">
                  <a:moveTo>
                    <a:pt x="42" y="38"/>
                  </a:moveTo>
                  <a:lnTo>
                    <a:pt x="30" y="42"/>
                  </a:lnTo>
                  <a:lnTo>
                    <a:pt x="11" y="42"/>
                  </a:lnTo>
                  <a:lnTo>
                    <a:pt x="0" y="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38" y="15"/>
                  </a:lnTo>
                  <a:lnTo>
                    <a:pt x="38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90" name="Freeform 1366"/>
            <p:cNvSpPr>
              <a:spLocks/>
            </p:cNvSpPr>
            <p:nvPr/>
          </p:nvSpPr>
          <p:spPr bwMode="auto">
            <a:xfrm>
              <a:off x="5018" y="623"/>
              <a:ext cx="43" cy="42"/>
            </a:xfrm>
            <a:custGeom>
              <a:avLst/>
              <a:gdLst/>
              <a:ahLst/>
              <a:cxnLst>
                <a:cxn ang="0">
                  <a:pos x="42" y="38"/>
                </a:cxn>
                <a:cxn ang="0">
                  <a:pos x="42" y="38"/>
                </a:cxn>
                <a:cxn ang="0">
                  <a:pos x="30" y="42"/>
                </a:cxn>
                <a:cxn ang="0">
                  <a:pos x="23" y="42"/>
                </a:cxn>
                <a:cxn ang="0">
                  <a:pos x="15" y="42"/>
                </a:cxn>
                <a:cxn ang="0">
                  <a:pos x="11" y="38"/>
                </a:cxn>
                <a:cxn ang="0">
                  <a:pos x="7" y="34"/>
                </a:cxn>
                <a:cxn ang="0">
                  <a:pos x="3" y="30"/>
                </a:cxn>
                <a:cxn ang="0">
                  <a:pos x="3" y="23"/>
                </a:cxn>
                <a:cxn ang="0">
                  <a:pos x="0" y="19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38" y="15"/>
                </a:cxn>
              </a:cxnLst>
              <a:rect l="0" t="0" r="r" b="b"/>
              <a:pathLst>
                <a:path w="42" h="42">
                  <a:moveTo>
                    <a:pt x="42" y="38"/>
                  </a:moveTo>
                  <a:lnTo>
                    <a:pt x="42" y="38"/>
                  </a:lnTo>
                  <a:lnTo>
                    <a:pt x="30" y="42"/>
                  </a:lnTo>
                  <a:lnTo>
                    <a:pt x="23" y="42"/>
                  </a:lnTo>
                  <a:lnTo>
                    <a:pt x="15" y="42"/>
                  </a:lnTo>
                  <a:lnTo>
                    <a:pt x="11" y="38"/>
                  </a:lnTo>
                  <a:lnTo>
                    <a:pt x="7" y="34"/>
                  </a:lnTo>
                  <a:lnTo>
                    <a:pt x="3" y="30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0" y="3"/>
                  </a:lnTo>
                  <a:lnTo>
                    <a:pt x="7" y="0"/>
                  </a:lnTo>
                  <a:lnTo>
                    <a:pt x="38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sp>
        <p:nvSpPr>
          <p:cNvPr id="872791" name="Oval 1367"/>
          <p:cNvSpPr>
            <a:spLocks noChangeArrowheads="1"/>
          </p:cNvSpPr>
          <p:nvPr/>
        </p:nvSpPr>
        <p:spPr bwMode="auto">
          <a:xfrm flipH="1">
            <a:off x="7886700" y="2133600"/>
            <a:ext cx="904875" cy="804863"/>
          </a:xfrm>
          <a:prstGeom prst="ellipse">
            <a:avLst/>
          </a:prstGeom>
          <a:solidFill>
            <a:srgbClr val="FFFFFF"/>
          </a:solidFill>
          <a:ln w="12700">
            <a:round/>
            <a:headEnd/>
            <a:tailEnd/>
          </a:ln>
          <a:effectLst/>
          <a:scene3d>
            <a:camera prst="legacyPerspectiveRight">
              <a:rot lat="0" lon="21299999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grpSp>
        <p:nvGrpSpPr>
          <p:cNvPr id="6" name="Group 1368"/>
          <p:cNvGrpSpPr>
            <a:grpSpLocks/>
          </p:cNvGrpSpPr>
          <p:nvPr/>
        </p:nvGrpSpPr>
        <p:grpSpPr bwMode="auto">
          <a:xfrm>
            <a:off x="7894638" y="2309813"/>
            <a:ext cx="887412" cy="358775"/>
            <a:chOff x="5156" y="1403"/>
            <a:chExt cx="523" cy="238"/>
          </a:xfrm>
        </p:grpSpPr>
        <p:sp>
          <p:nvSpPr>
            <p:cNvPr id="872793" name="Freeform 1369"/>
            <p:cNvSpPr>
              <a:spLocks/>
            </p:cNvSpPr>
            <p:nvPr/>
          </p:nvSpPr>
          <p:spPr bwMode="auto">
            <a:xfrm>
              <a:off x="5283" y="1568"/>
              <a:ext cx="396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50" y="50"/>
                </a:cxn>
                <a:cxn ang="0">
                  <a:pos x="130" y="38"/>
                </a:cxn>
                <a:cxn ang="0">
                  <a:pos x="169" y="31"/>
                </a:cxn>
                <a:cxn ang="0">
                  <a:pos x="192" y="27"/>
                </a:cxn>
                <a:cxn ang="0">
                  <a:pos x="219" y="27"/>
                </a:cxn>
                <a:cxn ang="0">
                  <a:pos x="238" y="27"/>
                </a:cxn>
                <a:cxn ang="0">
                  <a:pos x="238" y="27"/>
                </a:cxn>
                <a:cxn ang="0">
                  <a:pos x="280" y="27"/>
                </a:cxn>
                <a:cxn ang="0">
                  <a:pos x="292" y="23"/>
                </a:cxn>
                <a:cxn ang="0">
                  <a:pos x="380" y="12"/>
                </a:cxn>
                <a:cxn ang="0">
                  <a:pos x="396" y="0"/>
                </a:cxn>
                <a:cxn ang="0">
                  <a:pos x="396" y="0"/>
                </a:cxn>
                <a:cxn ang="0">
                  <a:pos x="380" y="12"/>
                </a:cxn>
                <a:cxn ang="0">
                  <a:pos x="292" y="19"/>
                </a:cxn>
                <a:cxn ang="0">
                  <a:pos x="280" y="23"/>
                </a:cxn>
                <a:cxn ang="0">
                  <a:pos x="280" y="23"/>
                </a:cxn>
                <a:cxn ang="0">
                  <a:pos x="238" y="23"/>
                </a:cxn>
                <a:cxn ang="0">
                  <a:pos x="238" y="23"/>
                </a:cxn>
                <a:cxn ang="0">
                  <a:pos x="219" y="23"/>
                </a:cxn>
                <a:cxn ang="0">
                  <a:pos x="188" y="23"/>
                </a:cxn>
                <a:cxn ang="0">
                  <a:pos x="173" y="27"/>
                </a:cxn>
                <a:cxn ang="0">
                  <a:pos x="130" y="35"/>
                </a:cxn>
                <a:cxn ang="0">
                  <a:pos x="27" y="50"/>
                </a:cxn>
              </a:cxnLst>
              <a:rect l="0" t="0" r="r" b="b"/>
              <a:pathLst>
                <a:path w="396" h="58">
                  <a:moveTo>
                    <a:pt x="0" y="58"/>
                  </a:moveTo>
                  <a:lnTo>
                    <a:pt x="50" y="50"/>
                  </a:lnTo>
                  <a:lnTo>
                    <a:pt x="130" y="38"/>
                  </a:lnTo>
                  <a:lnTo>
                    <a:pt x="169" y="31"/>
                  </a:lnTo>
                  <a:lnTo>
                    <a:pt x="192" y="27"/>
                  </a:lnTo>
                  <a:lnTo>
                    <a:pt x="219" y="27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80" y="27"/>
                  </a:lnTo>
                  <a:lnTo>
                    <a:pt x="292" y="23"/>
                  </a:lnTo>
                  <a:lnTo>
                    <a:pt x="380" y="12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0" y="12"/>
                  </a:lnTo>
                  <a:lnTo>
                    <a:pt x="292" y="19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38" y="23"/>
                  </a:lnTo>
                  <a:lnTo>
                    <a:pt x="238" y="23"/>
                  </a:lnTo>
                  <a:lnTo>
                    <a:pt x="219" y="23"/>
                  </a:lnTo>
                  <a:lnTo>
                    <a:pt x="188" y="23"/>
                  </a:lnTo>
                  <a:lnTo>
                    <a:pt x="173" y="27"/>
                  </a:lnTo>
                  <a:lnTo>
                    <a:pt x="130" y="35"/>
                  </a:lnTo>
                  <a:lnTo>
                    <a:pt x="27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94" name="Freeform 1370"/>
            <p:cNvSpPr>
              <a:spLocks/>
            </p:cNvSpPr>
            <p:nvPr/>
          </p:nvSpPr>
          <p:spPr bwMode="auto">
            <a:xfrm>
              <a:off x="5244" y="1568"/>
              <a:ext cx="431" cy="7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73"/>
                </a:cxn>
                <a:cxn ang="0">
                  <a:pos x="31" y="65"/>
                </a:cxn>
                <a:cxn ang="0">
                  <a:pos x="46" y="58"/>
                </a:cxn>
                <a:cxn ang="0">
                  <a:pos x="58" y="54"/>
                </a:cxn>
                <a:cxn ang="0">
                  <a:pos x="81" y="50"/>
                </a:cxn>
                <a:cxn ang="0">
                  <a:pos x="104" y="46"/>
                </a:cxn>
                <a:cxn ang="0">
                  <a:pos x="146" y="42"/>
                </a:cxn>
                <a:cxn ang="0">
                  <a:pos x="169" y="38"/>
                </a:cxn>
                <a:cxn ang="0">
                  <a:pos x="196" y="31"/>
                </a:cxn>
                <a:cxn ang="0">
                  <a:pos x="204" y="31"/>
                </a:cxn>
                <a:cxn ang="0">
                  <a:pos x="216" y="27"/>
                </a:cxn>
                <a:cxn ang="0">
                  <a:pos x="235" y="27"/>
                </a:cxn>
                <a:cxn ang="0">
                  <a:pos x="254" y="27"/>
                </a:cxn>
                <a:cxn ang="0">
                  <a:pos x="277" y="27"/>
                </a:cxn>
                <a:cxn ang="0">
                  <a:pos x="319" y="27"/>
                </a:cxn>
                <a:cxn ang="0">
                  <a:pos x="335" y="23"/>
                </a:cxn>
                <a:cxn ang="0">
                  <a:pos x="350" y="19"/>
                </a:cxn>
                <a:cxn ang="0">
                  <a:pos x="381" y="15"/>
                </a:cxn>
                <a:cxn ang="0">
                  <a:pos x="396" y="15"/>
                </a:cxn>
                <a:cxn ang="0">
                  <a:pos x="408" y="12"/>
                </a:cxn>
                <a:cxn ang="0">
                  <a:pos x="415" y="8"/>
                </a:cxn>
                <a:cxn ang="0">
                  <a:pos x="423" y="8"/>
                </a:cxn>
                <a:cxn ang="0">
                  <a:pos x="427" y="4"/>
                </a:cxn>
                <a:cxn ang="0">
                  <a:pos x="431" y="0"/>
                </a:cxn>
                <a:cxn ang="0">
                  <a:pos x="427" y="4"/>
                </a:cxn>
                <a:cxn ang="0">
                  <a:pos x="423" y="8"/>
                </a:cxn>
                <a:cxn ang="0">
                  <a:pos x="408" y="12"/>
                </a:cxn>
                <a:cxn ang="0">
                  <a:pos x="396" y="12"/>
                </a:cxn>
                <a:cxn ang="0">
                  <a:pos x="381" y="15"/>
                </a:cxn>
                <a:cxn ang="0">
                  <a:pos x="350" y="19"/>
                </a:cxn>
                <a:cxn ang="0">
                  <a:pos x="335" y="19"/>
                </a:cxn>
                <a:cxn ang="0">
                  <a:pos x="319" y="23"/>
                </a:cxn>
                <a:cxn ang="0">
                  <a:pos x="277" y="23"/>
                </a:cxn>
                <a:cxn ang="0">
                  <a:pos x="254" y="23"/>
                </a:cxn>
                <a:cxn ang="0">
                  <a:pos x="235" y="23"/>
                </a:cxn>
                <a:cxn ang="0">
                  <a:pos x="216" y="23"/>
                </a:cxn>
                <a:cxn ang="0">
                  <a:pos x="196" y="27"/>
                </a:cxn>
                <a:cxn ang="0">
                  <a:pos x="169" y="35"/>
                </a:cxn>
                <a:cxn ang="0">
                  <a:pos x="146" y="38"/>
                </a:cxn>
                <a:cxn ang="0">
                  <a:pos x="108" y="42"/>
                </a:cxn>
                <a:cxn ang="0">
                  <a:pos x="85" y="46"/>
                </a:cxn>
                <a:cxn ang="0">
                  <a:pos x="62" y="54"/>
                </a:cxn>
                <a:cxn ang="0">
                  <a:pos x="35" y="61"/>
                </a:cxn>
                <a:cxn ang="0">
                  <a:pos x="0" y="73"/>
                </a:cxn>
              </a:cxnLst>
              <a:rect l="0" t="0" r="r" b="b"/>
              <a:pathLst>
                <a:path w="431" h="73">
                  <a:moveTo>
                    <a:pt x="0" y="73"/>
                  </a:moveTo>
                  <a:lnTo>
                    <a:pt x="0" y="73"/>
                  </a:lnTo>
                  <a:lnTo>
                    <a:pt x="31" y="65"/>
                  </a:lnTo>
                  <a:lnTo>
                    <a:pt x="46" y="58"/>
                  </a:lnTo>
                  <a:lnTo>
                    <a:pt x="58" y="54"/>
                  </a:lnTo>
                  <a:lnTo>
                    <a:pt x="81" y="50"/>
                  </a:lnTo>
                  <a:lnTo>
                    <a:pt x="104" y="46"/>
                  </a:lnTo>
                  <a:lnTo>
                    <a:pt x="146" y="42"/>
                  </a:lnTo>
                  <a:lnTo>
                    <a:pt x="169" y="38"/>
                  </a:lnTo>
                  <a:lnTo>
                    <a:pt x="196" y="31"/>
                  </a:lnTo>
                  <a:lnTo>
                    <a:pt x="204" y="31"/>
                  </a:lnTo>
                  <a:lnTo>
                    <a:pt x="216" y="27"/>
                  </a:lnTo>
                  <a:lnTo>
                    <a:pt x="235" y="27"/>
                  </a:lnTo>
                  <a:lnTo>
                    <a:pt x="254" y="27"/>
                  </a:lnTo>
                  <a:lnTo>
                    <a:pt x="277" y="27"/>
                  </a:lnTo>
                  <a:lnTo>
                    <a:pt x="319" y="27"/>
                  </a:lnTo>
                  <a:lnTo>
                    <a:pt x="335" y="23"/>
                  </a:lnTo>
                  <a:lnTo>
                    <a:pt x="350" y="19"/>
                  </a:lnTo>
                  <a:lnTo>
                    <a:pt x="381" y="15"/>
                  </a:lnTo>
                  <a:lnTo>
                    <a:pt x="396" y="15"/>
                  </a:lnTo>
                  <a:lnTo>
                    <a:pt x="408" y="12"/>
                  </a:lnTo>
                  <a:lnTo>
                    <a:pt x="415" y="8"/>
                  </a:lnTo>
                  <a:lnTo>
                    <a:pt x="423" y="8"/>
                  </a:lnTo>
                  <a:lnTo>
                    <a:pt x="427" y="4"/>
                  </a:lnTo>
                  <a:lnTo>
                    <a:pt x="431" y="0"/>
                  </a:lnTo>
                  <a:lnTo>
                    <a:pt x="427" y="4"/>
                  </a:lnTo>
                  <a:lnTo>
                    <a:pt x="423" y="8"/>
                  </a:lnTo>
                  <a:lnTo>
                    <a:pt x="408" y="12"/>
                  </a:lnTo>
                  <a:lnTo>
                    <a:pt x="396" y="12"/>
                  </a:lnTo>
                  <a:lnTo>
                    <a:pt x="381" y="15"/>
                  </a:lnTo>
                  <a:lnTo>
                    <a:pt x="350" y="19"/>
                  </a:lnTo>
                  <a:lnTo>
                    <a:pt x="335" y="19"/>
                  </a:lnTo>
                  <a:lnTo>
                    <a:pt x="319" y="23"/>
                  </a:lnTo>
                  <a:lnTo>
                    <a:pt x="277" y="23"/>
                  </a:lnTo>
                  <a:lnTo>
                    <a:pt x="254" y="23"/>
                  </a:lnTo>
                  <a:lnTo>
                    <a:pt x="235" y="23"/>
                  </a:lnTo>
                  <a:lnTo>
                    <a:pt x="216" y="23"/>
                  </a:lnTo>
                  <a:lnTo>
                    <a:pt x="196" y="27"/>
                  </a:lnTo>
                  <a:lnTo>
                    <a:pt x="169" y="35"/>
                  </a:lnTo>
                  <a:lnTo>
                    <a:pt x="146" y="38"/>
                  </a:lnTo>
                  <a:lnTo>
                    <a:pt x="108" y="42"/>
                  </a:lnTo>
                  <a:lnTo>
                    <a:pt x="85" y="46"/>
                  </a:lnTo>
                  <a:lnTo>
                    <a:pt x="62" y="54"/>
                  </a:lnTo>
                  <a:lnTo>
                    <a:pt x="35" y="61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95" name="Freeform 1371"/>
            <p:cNvSpPr>
              <a:spLocks/>
            </p:cNvSpPr>
            <p:nvPr/>
          </p:nvSpPr>
          <p:spPr bwMode="auto">
            <a:xfrm>
              <a:off x="5210" y="1403"/>
              <a:ext cx="469" cy="80"/>
            </a:xfrm>
            <a:custGeom>
              <a:avLst/>
              <a:gdLst/>
              <a:ahLst/>
              <a:cxnLst>
                <a:cxn ang="0">
                  <a:pos x="449" y="38"/>
                </a:cxn>
                <a:cxn ang="0">
                  <a:pos x="273" y="69"/>
                </a:cxn>
                <a:cxn ang="0">
                  <a:pos x="215" y="69"/>
                </a:cxn>
                <a:cxn ang="0">
                  <a:pos x="130" y="65"/>
                </a:cxn>
                <a:cxn ang="0">
                  <a:pos x="11" y="69"/>
                </a:cxn>
                <a:cxn ang="0">
                  <a:pos x="0" y="80"/>
                </a:cxn>
                <a:cxn ang="0">
                  <a:pos x="115" y="69"/>
                </a:cxn>
                <a:cxn ang="0">
                  <a:pos x="130" y="69"/>
                </a:cxn>
                <a:cxn ang="0">
                  <a:pos x="203" y="73"/>
                </a:cxn>
                <a:cxn ang="0">
                  <a:pos x="253" y="73"/>
                </a:cxn>
                <a:cxn ang="0">
                  <a:pos x="357" y="73"/>
                </a:cxn>
                <a:cxn ang="0">
                  <a:pos x="469" y="0"/>
                </a:cxn>
                <a:cxn ang="0">
                  <a:pos x="465" y="7"/>
                </a:cxn>
                <a:cxn ang="0">
                  <a:pos x="449" y="27"/>
                </a:cxn>
                <a:cxn ang="0">
                  <a:pos x="430" y="38"/>
                </a:cxn>
                <a:cxn ang="0">
                  <a:pos x="411" y="50"/>
                </a:cxn>
                <a:cxn ang="0">
                  <a:pos x="388" y="57"/>
                </a:cxn>
                <a:cxn ang="0">
                  <a:pos x="361" y="65"/>
                </a:cxn>
                <a:cxn ang="0">
                  <a:pos x="315" y="69"/>
                </a:cxn>
                <a:cxn ang="0">
                  <a:pos x="230" y="69"/>
                </a:cxn>
                <a:cxn ang="0">
                  <a:pos x="180" y="65"/>
                </a:cxn>
                <a:cxn ang="0">
                  <a:pos x="111" y="65"/>
                </a:cxn>
                <a:cxn ang="0">
                  <a:pos x="57" y="69"/>
                </a:cxn>
                <a:cxn ang="0">
                  <a:pos x="23" y="73"/>
                </a:cxn>
                <a:cxn ang="0">
                  <a:pos x="0" y="80"/>
                </a:cxn>
                <a:cxn ang="0">
                  <a:pos x="7" y="73"/>
                </a:cxn>
                <a:cxn ang="0">
                  <a:pos x="38" y="69"/>
                </a:cxn>
                <a:cxn ang="0">
                  <a:pos x="96" y="69"/>
                </a:cxn>
                <a:cxn ang="0">
                  <a:pos x="130" y="69"/>
                </a:cxn>
                <a:cxn ang="0">
                  <a:pos x="211" y="73"/>
                </a:cxn>
                <a:cxn ang="0">
                  <a:pos x="257" y="73"/>
                </a:cxn>
                <a:cxn ang="0">
                  <a:pos x="315" y="69"/>
                </a:cxn>
                <a:cxn ang="0">
                  <a:pos x="346" y="69"/>
                </a:cxn>
                <a:cxn ang="0">
                  <a:pos x="388" y="61"/>
                </a:cxn>
                <a:cxn ang="0">
                  <a:pos x="411" y="50"/>
                </a:cxn>
                <a:cxn ang="0">
                  <a:pos x="434" y="42"/>
                </a:cxn>
                <a:cxn ang="0">
                  <a:pos x="449" y="27"/>
                </a:cxn>
                <a:cxn ang="0">
                  <a:pos x="465" y="7"/>
                </a:cxn>
              </a:cxnLst>
              <a:rect l="0" t="0" r="r" b="b"/>
              <a:pathLst>
                <a:path w="469" h="80">
                  <a:moveTo>
                    <a:pt x="469" y="0"/>
                  </a:moveTo>
                  <a:lnTo>
                    <a:pt x="449" y="38"/>
                  </a:lnTo>
                  <a:lnTo>
                    <a:pt x="357" y="69"/>
                  </a:lnTo>
                  <a:lnTo>
                    <a:pt x="273" y="69"/>
                  </a:lnTo>
                  <a:lnTo>
                    <a:pt x="253" y="69"/>
                  </a:lnTo>
                  <a:lnTo>
                    <a:pt x="215" y="69"/>
                  </a:lnTo>
                  <a:lnTo>
                    <a:pt x="180" y="65"/>
                  </a:lnTo>
                  <a:lnTo>
                    <a:pt x="130" y="65"/>
                  </a:lnTo>
                  <a:lnTo>
                    <a:pt x="119" y="65"/>
                  </a:lnTo>
                  <a:lnTo>
                    <a:pt x="11" y="69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11" y="69"/>
                  </a:lnTo>
                  <a:lnTo>
                    <a:pt x="115" y="69"/>
                  </a:lnTo>
                  <a:lnTo>
                    <a:pt x="130" y="69"/>
                  </a:lnTo>
                  <a:lnTo>
                    <a:pt x="130" y="69"/>
                  </a:lnTo>
                  <a:lnTo>
                    <a:pt x="180" y="69"/>
                  </a:lnTo>
                  <a:lnTo>
                    <a:pt x="203" y="73"/>
                  </a:lnTo>
                  <a:lnTo>
                    <a:pt x="226" y="73"/>
                  </a:lnTo>
                  <a:lnTo>
                    <a:pt x="253" y="73"/>
                  </a:lnTo>
                  <a:lnTo>
                    <a:pt x="273" y="73"/>
                  </a:lnTo>
                  <a:lnTo>
                    <a:pt x="357" y="73"/>
                  </a:lnTo>
                  <a:lnTo>
                    <a:pt x="449" y="38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65" y="7"/>
                  </a:lnTo>
                  <a:lnTo>
                    <a:pt x="457" y="19"/>
                  </a:lnTo>
                  <a:lnTo>
                    <a:pt x="449" y="27"/>
                  </a:lnTo>
                  <a:lnTo>
                    <a:pt x="442" y="34"/>
                  </a:lnTo>
                  <a:lnTo>
                    <a:pt x="430" y="38"/>
                  </a:lnTo>
                  <a:lnTo>
                    <a:pt x="422" y="46"/>
                  </a:lnTo>
                  <a:lnTo>
                    <a:pt x="411" y="50"/>
                  </a:lnTo>
                  <a:lnTo>
                    <a:pt x="399" y="54"/>
                  </a:lnTo>
                  <a:lnTo>
                    <a:pt x="388" y="57"/>
                  </a:lnTo>
                  <a:lnTo>
                    <a:pt x="373" y="61"/>
                  </a:lnTo>
                  <a:lnTo>
                    <a:pt x="361" y="65"/>
                  </a:lnTo>
                  <a:lnTo>
                    <a:pt x="346" y="65"/>
                  </a:lnTo>
                  <a:lnTo>
                    <a:pt x="315" y="69"/>
                  </a:lnTo>
                  <a:lnTo>
                    <a:pt x="280" y="69"/>
                  </a:lnTo>
                  <a:lnTo>
                    <a:pt x="230" y="69"/>
                  </a:lnTo>
                  <a:lnTo>
                    <a:pt x="207" y="69"/>
                  </a:lnTo>
                  <a:lnTo>
                    <a:pt x="180" y="65"/>
                  </a:lnTo>
                  <a:lnTo>
                    <a:pt x="130" y="65"/>
                  </a:lnTo>
                  <a:lnTo>
                    <a:pt x="111" y="65"/>
                  </a:lnTo>
                  <a:lnTo>
                    <a:pt x="96" y="69"/>
                  </a:lnTo>
                  <a:lnTo>
                    <a:pt x="57" y="69"/>
                  </a:lnTo>
                  <a:lnTo>
                    <a:pt x="38" y="69"/>
                  </a:lnTo>
                  <a:lnTo>
                    <a:pt x="23" y="73"/>
                  </a:lnTo>
                  <a:lnTo>
                    <a:pt x="7" y="73"/>
                  </a:lnTo>
                  <a:lnTo>
                    <a:pt x="0" y="80"/>
                  </a:lnTo>
                  <a:lnTo>
                    <a:pt x="4" y="77"/>
                  </a:lnTo>
                  <a:lnTo>
                    <a:pt x="7" y="73"/>
                  </a:lnTo>
                  <a:lnTo>
                    <a:pt x="23" y="73"/>
                  </a:lnTo>
                  <a:lnTo>
                    <a:pt x="38" y="69"/>
                  </a:lnTo>
                  <a:lnTo>
                    <a:pt x="57" y="69"/>
                  </a:lnTo>
                  <a:lnTo>
                    <a:pt x="96" y="69"/>
                  </a:lnTo>
                  <a:lnTo>
                    <a:pt x="115" y="69"/>
                  </a:lnTo>
                  <a:lnTo>
                    <a:pt x="130" y="69"/>
                  </a:lnTo>
                  <a:lnTo>
                    <a:pt x="180" y="69"/>
                  </a:lnTo>
                  <a:lnTo>
                    <a:pt x="211" y="73"/>
                  </a:lnTo>
                  <a:lnTo>
                    <a:pt x="234" y="73"/>
                  </a:lnTo>
                  <a:lnTo>
                    <a:pt x="257" y="73"/>
                  </a:lnTo>
                  <a:lnTo>
                    <a:pt x="284" y="73"/>
                  </a:lnTo>
                  <a:lnTo>
                    <a:pt x="315" y="69"/>
                  </a:lnTo>
                  <a:lnTo>
                    <a:pt x="330" y="69"/>
                  </a:lnTo>
                  <a:lnTo>
                    <a:pt x="346" y="69"/>
                  </a:lnTo>
                  <a:lnTo>
                    <a:pt x="376" y="61"/>
                  </a:lnTo>
                  <a:lnTo>
                    <a:pt x="388" y="61"/>
                  </a:lnTo>
                  <a:lnTo>
                    <a:pt x="399" y="57"/>
                  </a:lnTo>
                  <a:lnTo>
                    <a:pt x="411" y="50"/>
                  </a:lnTo>
                  <a:lnTo>
                    <a:pt x="422" y="46"/>
                  </a:lnTo>
                  <a:lnTo>
                    <a:pt x="434" y="42"/>
                  </a:lnTo>
                  <a:lnTo>
                    <a:pt x="442" y="34"/>
                  </a:lnTo>
                  <a:lnTo>
                    <a:pt x="449" y="27"/>
                  </a:lnTo>
                  <a:lnTo>
                    <a:pt x="457" y="19"/>
                  </a:lnTo>
                  <a:lnTo>
                    <a:pt x="465" y="7"/>
                  </a:lnTo>
                  <a:lnTo>
                    <a:pt x="46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96" name="Freeform 1372"/>
            <p:cNvSpPr>
              <a:spLocks/>
            </p:cNvSpPr>
            <p:nvPr/>
          </p:nvSpPr>
          <p:spPr bwMode="auto">
            <a:xfrm>
              <a:off x="5156" y="1533"/>
              <a:ext cx="415" cy="43"/>
            </a:xfrm>
            <a:custGeom>
              <a:avLst/>
              <a:gdLst/>
              <a:ahLst/>
              <a:cxnLst>
                <a:cxn ang="0">
                  <a:pos x="27" y="31"/>
                </a:cxn>
                <a:cxn ang="0">
                  <a:pos x="131" y="23"/>
                </a:cxn>
                <a:cxn ang="0">
                  <a:pos x="165" y="23"/>
                </a:cxn>
                <a:cxn ang="0">
                  <a:pos x="184" y="23"/>
                </a:cxn>
                <a:cxn ang="0">
                  <a:pos x="257" y="4"/>
                </a:cxn>
                <a:cxn ang="0">
                  <a:pos x="304" y="12"/>
                </a:cxn>
                <a:cxn ang="0">
                  <a:pos x="315" y="8"/>
                </a:cxn>
                <a:cxn ang="0">
                  <a:pos x="365" y="8"/>
                </a:cxn>
                <a:cxn ang="0">
                  <a:pos x="407" y="8"/>
                </a:cxn>
                <a:cxn ang="0">
                  <a:pos x="392" y="8"/>
                </a:cxn>
                <a:cxn ang="0">
                  <a:pos x="327" y="8"/>
                </a:cxn>
                <a:cxn ang="0">
                  <a:pos x="304" y="8"/>
                </a:cxn>
                <a:cxn ang="0">
                  <a:pos x="261" y="4"/>
                </a:cxn>
                <a:cxn ang="0">
                  <a:pos x="211" y="12"/>
                </a:cxn>
                <a:cxn ang="0">
                  <a:pos x="165" y="23"/>
                </a:cxn>
                <a:cxn ang="0">
                  <a:pos x="123" y="20"/>
                </a:cxn>
                <a:cxn ang="0">
                  <a:pos x="42" y="31"/>
                </a:cxn>
                <a:cxn ang="0">
                  <a:pos x="0" y="43"/>
                </a:cxn>
                <a:cxn ang="0">
                  <a:pos x="19" y="35"/>
                </a:cxn>
                <a:cxn ang="0">
                  <a:pos x="58" y="27"/>
                </a:cxn>
                <a:cxn ang="0">
                  <a:pos x="96" y="23"/>
                </a:cxn>
                <a:cxn ang="0">
                  <a:pos x="165" y="23"/>
                </a:cxn>
                <a:cxn ang="0">
                  <a:pos x="192" y="20"/>
                </a:cxn>
                <a:cxn ang="0">
                  <a:pos x="227" y="8"/>
                </a:cxn>
                <a:cxn ang="0">
                  <a:pos x="250" y="4"/>
                </a:cxn>
                <a:cxn ang="0">
                  <a:pos x="304" y="12"/>
                </a:cxn>
                <a:cxn ang="0">
                  <a:pos x="334" y="8"/>
                </a:cxn>
                <a:cxn ang="0">
                  <a:pos x="380" y="8"/>
                </a:cxn>
                <a:cxn ang="0">
                  <a:pos x="407" y="4"/>
                </a:cxn>
                <a:cxn ang="0">
                  <a:pos x="415" y="0"/>
                </a:cxn>
                <a:cxn ang="0">
                  <a:pos x="407" y="4"/>
                </a:cxn>
                <a:cxn ang="0">
                  <a:pos x="380" y="8"/>
                </a:cxn>
                <a:cxn ang="0">
                  <a:pos x="334" y="8"/>
                </a:cxn>
                <a:cxn ang="0">
                  <a:pos x="304" y="8"/>
                </a:cxn>
                <a:cxn ang="0">
                  <a:pos x="257" y="0"/>
                </a:cxn>
                <a:cxn ang="0">
                  <a:pos x="238" y="4"/>
                </a:cxn>
                <a:cxn ang="0">
                  <a:pos x="215" y="12"/>
                </a:cxn>
                <a:cxn ang="0">
                  <a:pos x="177" y="20"/>
                </a:cxn>
                <a:cxn ang="0">
                  <a:pos x="165" y="23"/>
                </a:cxn>
                <a:cxn ang="0">
                  <a:pos x="100" y="20"/>
                </a:cxn>
                <a:cxn ang="0">
                  <a:pos x="69" y="23"/>
                </a:cxn>
                <a:cxn ang="0">
                  <a:pos x="0" y="43"/>
                </a:cxn>
              </a:cxnLst>
              <a:rect l="0" t="0" r="r" b="b"/>
              <a:pathLst>
                <a:path w="415" h="43">
                  <a:moveTo>
                    <a:pt x="0" y="43"/>
                  </a:moveTo>
                  <a:lnTo>
                    <a:pt x="27" y="31"/>
                  </a:lnTo>
                  <a:lnTo>
                    <a:pt x="77" y="23"/>
                  </a:lnTo>
                  <a:lnTo>
                    <a:pt x="131" y="23"/>
                  </a:lnTo>
                  <a:lnTo>
                    <a:pt x="158" y="23"/>
                  </a:lnTo>
                  <a:lnTo>
                    <a:pt x="165" y="23"/>
                  </a:lnTo>
                  <a:lnTo>
                    <a:pt x="169" y="23"/>
                  </a:lnTo>
                  <a:lnTo>
                    <a:pt x="184" y="23"/>
                  </a:lnTo>
                  <a:lnTo>
                    <a:pt x="238" y="4"/>
                  </a:lnTo>
                  <a:lnTo>
                    <a:pt x="257" y="4"/>
                  </a:lnTo>
                  <a:lnTo>
                    <a:pt x="261" y="4"/>
                  </a:lnTo>
                  <a:lnTo>
                    <a:pt x="304" y="12"/>
                  </a:lnTo>
                  <a:lnTo>
                    <a:pt x="304" y="12"/>
                  </a:lnTo>
                  <a:lnTo>
                    <a:pt x="315" y="8"/>
                  </a:lnTo>
                  <a:lnTo>
                    <a:pt x="334" y="8"/>
                  </a:lnTo>
                  <a:lnTo>
                    <a:pt x="365" y="8"/>
                  </a:lnTo>
                  <a:lnTo>
                    <a:pt x="388" y="8"/>
                  </a:lnTo>
                  <a:lnTo>
                    <a:pt x="407" y="8"/>
                  </a:lnTo>
                  <a:lnTo>
                    <a:pt x="411" y="4"/>
                  </a:lnTo>
                  <a:lnTo>
                    <a:pt x="392" y="8"/>
                  </a:lnTo>
                  <a:lnTo>
                    <a:pt x="369" y="8"/>
                  </a:lnTo>
                  <a:lnTo>
                    <a:pt x="327" y="8"/>
                  </a:lnTo>
                  <a:lnTo>
                    <a:pt x="323" y="8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61" y="4"/>
                  </a:lnTo>
                  <a:lnTo>
                    <a:pt x="257" y="0"/>
                  </a:lnTo>
                  <a:lnTo>
                    <a:pt x="211" y="12"/>
                  </a:lnTo>
                  <a:lnTo>
                    <a:pt x="169" y="23"/>
                  </a:lnTo>
                  <a:lnTo>
                    <a:pt x="165" y="23"/>
                  </a:lnTo>
                  <a:lnTo>
                    <a:pt x="150" y="20"/>
                  </a:lnTo>
                  <a:lnTo>
                    <a:pt x="123" y="20"/>
                  </a:lnTo>
                  <a:lnTo>
                    <a:pt x="84" y="20"/>
                  </a:lnTo>
                  <a:lnTo>
                    <a:pt x="42" y="3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9" y="35"/>
                  </a:lnTo>
                  <a:lnTo>
                    <a:pt x="38" y="31"/>
                  </a:lnTo>
                  <a:lnTo>
                    <a:pt x="58" y="27"/>
                  </a:lnTo>
                  <a:lnTo>
                    <a:pt x="77" y="23"/>
                  </a:lnTo>
                  <a:lnTo>
                    <a:pt x="96" y="23"/>
                  </a:lnTo>
                  <a:lnTo>
                    <a:pt x="115" y="23"/>
                  </a:lnTo>
                  <a:lnTo>
                    <a:pt x="165" y="23"/>
                  </a:lnTo>
                  <a:lnTo>
                    <a:pt x="177" y="23"/>
                  </a:lnTo>
                  <a:lnTo>
                    <a:pt x="192" y="20"/>
                  </a:lnTo>
                  <a:lnTo>
                    <a:pt x="215" y="12"/>
                  </a:lnTo>
                  <a:lnTo>
                    <a:pt x="227" y="8"/>
                  </a:lnTo>
                  <a:lnTo>
                    <a:pt x="238" y="4"/>
                  </a:lnTo>
                  <a:lnTo>
                    <a:pt x="250" y="4"/>
                  </a:lnTo>
                  <a:lnTo>
                    <a:pt x="261" y="4"/>
                  </a:lnTo>
                  <a:lnTo>
                    <a:pt x="304" y="12"/>
                  </a:lnTo>
                  <a:lnTo>
                    <a:pt x="319" y="8"/>
                  </a:lnTo>
                  <a:lnTo>
                    <a:pt x="334" y="8"/>
                  </a:lnTo>
                  <a:lnTo>
                    <a:pt x="365" y="8"/>
                  </a:lnTo>
                  <a:lnTo>
                    <a:pt x="380" y="8"/>
                  </a:lnTo>
                  <a:lnTo>
                    <a:pt x="392" y="8"/>
                  </a:lnTo>
                  <a:lnTo>
                    <a:pt x="407" y="4"/>
                  </a:lnTo>
                  <a:lnTo>
                    <a:pt x="411" y="4"/>
                  </a:lnTo>
                  <a:lnTo>
                    <a:pt x="415" y="0"/>
                  </a:lnTo>
                  <a:lnTo>
                    <a:pt x="411" y="4"/>
                  </a:lnTo>
                  <a:lnTo>
                    <a:pt x="407" y="4"/>
                  </a:lnTo>
                  <a:lnTo>
                    <a:pt x="392" y="8"/>
                  </a:lnTo>
                  <a:lnTo>
                    <a:pt x="380" y="8"/>
                  </a:lnTo>
                  <a:lnTo>
                    <a:pt x="365" y="8"/>
                  </a:lnTo>
                  <a:lnTo>
                    <a:pt x="334" y="8"/>
                  </a:lnTo>
                  <a:lnTo>
                    <a:pt x="319" y="8"/>
                  </a:lnTo>
                  <a:lnTo>
                    <a:pt x="304" y="8"/>
                  </a:lnTo>
                  <a:lnTo>
                    <a:pt x="261" y="4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38" y="4"/>
                  </a:lnTo>
                  <a:lnTo>
                    <a:pt x="227" y="8"/>
                  </a:lnTo>
                  <a:lnTo>
                    <a:pt x="215" y="12"/>
                  </a:lnTo>
                  <a:lnTo>
                    <a:pt x="188" y="20"/>
                  </a:lnTo>
                  <a:lnTo>
                    <a:pt x="177" y="20"/>
                  </a:lnTo>
                  <a:lnTo>
                    <a:pt x="173" y="23"/>
                  </a:lnTo>
                  <a:lnTo>
                    <a:pt x="165" y="23"/>
                  </a:lnTo>
                  <a:lnTo>
                    <a:pt x="119" y="20"/>
                  </a:lnTo>
                  <a:lnTo>
                    <a:pt x="100" y="20"/>
                  </a:lnTo>
                  <a:lnTo>
                    <a:pt x="84" y="20"/>
                  </a:lnTo>
                  <a:lnTo>
                    <a:pt x="69" y="23"/>
                  </a:lnTo>
                  <a:lnTo>
                    <a:pt x="50" y="27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797" name="Freeform 1373"/>
            <p:cNvSpPr>
              <a:spLocks/>
            </p:cNvSpPr>
            <p:nvPr/>
          </p:nvSpPr>
          <p:spPr bwMode="auto">
            <a:xfrm>
              <a:off x="5183" y="1495"/>
              <a:ext cx="469" cy="19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73" y="15"/>
                </a:cxn>
                <a:cxn ang="0">
                  <a:pos x="177" y="8"/>
                </a:cxn>
                <a:cxn ang="0">
                  <a:pos x="192" y="8"/>
                </a:cxn>
                <a:cxn ang="0">
                  <a:pos x="250" y="8"/>
                </a:cxn>
                <a:cxn ang="0">
                  <a:pos x="338" y="0"/>
                </a:cxn>
                <a:cxn ang="0">
                  <a:pos x="453" y="8"/>
                </a:cxn>
                <a:cxn ang="0">
                  <a:pos x="469" y="15"/>
                </a:cxn>
                <a:cxn ang="0">
                  <a:pos x="350" y="8"/>
                </a:cxn>
                <a:cxn ang="0">
                  <a:pos x="334" y="4"/>
                </a:cxn>
                <a:cxn ang="0">
                  <a:pos x="265" y="8"/>
                </a:cxn>
                <a:cxn ang="0">
                  <a:pos x="211" y="8"/>
                </a:cxn>
                <a:cxn ang="0">
                  <a:pos x="184" y="8"/>
                </a:cxn>
                <a:cxn ang="0">
                  <a:pos x="146" y="8"/>
                </a:cxn>
                <a:cxn ang="0">
                  <a:pos x="46" y="19"/>
                </a:cxn>
                <a:cxn ang="0">
                  <a:pos x="0" y="0"/>
                </a:cxn>
                <a:cxn ang="0">
                  <a:pos x="11" y="4"/>
                </a:cxn>
                <a:cxn ang="0">
                  <a:pos x="31" y="12"/>
                </a:cxn>
                <a:cxn ang="0">
                  <a:pos x="50" y="15"/>
                </a:cxn>
                <a:cxn ang="0">
                  <a:pos x="81" y="15"/>
                </a:cxn>
                <a:cxn ang="0">
                  <a:pos x="154" y="8"/>
                </a:cxn>
                <a:cxn ang="0">
                  <a:pos x="234" y="8"/>
                </a:cxn>
                <a:cxn ang="0">
                  <a:pos x="284" y="4"/>
                </a:cxn>
                <a:cxn ang="0">
                  <a:pos x="353" y="4"/>
                </a:cxn>
                <a:cxn ang="0">
                  <a:pos x="407" y="4"/>
                </a:cxn>
                <a:cxn ang="0">
                  <a:pos x="442" y="8"/>
                </a:cxn>
                <a:cxn ang="0">
                  <a:pos x="469" y="15"/>
                </a:cxn>
                <a:cxn ang="0">
                  <a:pos x="457" y="12"/>
                </a:cxn>
                <a:cxn ang="0">
                  <a:pos x="426" y="8"/>
                </a:cxn>
                <a:cxn ang="0">
                  <a:pos x="369" y="8"/>
                </a:cxn>
                <a:cxn ang="0">
                  <a:pos x="334" y="4"/>
                </a:cxn>
                <a:cxn ang="0">
                  <a:pos x="257" y="8"/>
                </a:cxn>
                <a:cxn ang="0">
                  <a:pos x="207" y="8"/>
                </a:cxn>
                <a:cxn ang="0">
                  <a:pos x="165" y="8"/>
                </a:cxn>
                <a:cxn ang="0">
                  <a:pos x="134" y="12"/>
                </a:cxn>
                <a:cxn ang="0">
                  <a:pos x="100" y="15"/>
                </a:cxn>
                <a:cxn ang="0">
                  <a:pos x="57" y="19"/>
                </a:cxn>
                <a:cxn ang="0">
                  <a:pos x="38" y="15"/>
                </a:cxn>
                <a:cxn ang="0">
                  <a:pos x="19" y="12"/>
                </a:cxn>
                <a:cxn ang="0">
                  <a:pos x="0" y="0"/>
                </a:cxn>
              </a:cxnLst>
              <a:rect l="0" t="0" r="r" b="b"/>
              <a:pathLst>
                <a:path w="469" h="19">
                  <a:moveTo>
                    <a:pt x="0" y="0"/>
                  </a:moveTo>
                  <a:lnTo>
                    <a:pt x="15" y="8"/>
                  </a:lnTo>
                  <a:lnTo>
                    <a:pt x="46" y="15"/>
                  </a:lnTo>
                  <a:lnTo>
                    <a:pt x="73" y="15"/>
                  </a:lnTo>
                  <a:lnTo>
                    <a:pt x="146" y="8"/>
                  </a:lnTo>
                  <a:lnTo>
                    <a:pt x="177" y="8"/>
                  </a:lnTo>
                  <a:lnTo>
                    <a:pt x="184" y="8"/>
                  </a:lnTo>
                  <a:lnTo>
                    <a:pt x="192" y="8"/>
                  </a:lnTo>
                  <a:lnTo>
                    <a:pt x="211" y="8"/>
                  </a:lnTo>
                  <a:lnTo>
                    <a:pt x="250" y="8"/>
                  </a:lnTo>
                  <a:lnTo>
                    <a:pt x="284" y="4"/>
                  </a:lnTo>
                  <a:lnTo>
                    <a:pt x="338" y="0"/>
                  </a:lnTo>
                  <a:lnTo>
                    <a:pt x="346" y="4"/>
                  </a:lnTo>
                  <a:lnTo>
                    <a:pt x="453" y="8"/>
                  </a:lnTo>
                  <a:lnTo>
                    <a:pt x="469" y="15"/>
                  </a:lnTo>
                  <a:lnTo>
                    <a:pt x="469" y="15"/>
                  </a:lnTo>
                  <a:lnTo>
                    <a:pt x="453" y="8"/>
                  </a:lnTo>
                  <a:lnTo>
                    <a:pt x="350" y="8"/>
                  </a:lnTo>
                  <a:lnTo>
                    <a:pt x="334" y="4"/>
                  </a:lnTo>
                  <a:lnTo>
                    <a:pt x="334" y="4"/>
                  </a:lnTo>
                  <a:lnTo>
                    <a:pt x="284" y="8"/>
                  </a:lnTo>
                  <a:lnTo>
                    <a:pt x="265" y="8"/>
                  </a:lnTo>
                  <a:lnTo>
                    <a:pt x="238" y="8"/>
                  </a:lnTo>
                  <a:lnTo>
                    <a:pt x="211" y="8"/>
                  </a:lnTo>
                  <a:lnTo>
                    <a:pt x="192" y="8"/>
                  </a:lnTo>
                  <a:lnTo>
                    <a:pt x="184" y="8"/>
                  </a:lnTo>
                  <a:lnTo>
                    <a:pt x="177" y="8"/>
                  </a:lnTo>
                  <a:lnTo>
                    <a:pt x="146" y="8"/>
                  </a:lnTo>
                  <a:lnTo>
                    <a:pt x="69" y="19"/>
                  </a:lnTo>
                  <a:lnTo>
                    <a:pt x="46" y="19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9" y="8"/>
                  </a:lnTo>
                  <a:lnTo>
                    <a:pt x="31" y="12"/>
                  </a:lnTo>
                  <a:lnTo>
                    <a:pt x="38" y="15"/>
                  </a:lnTo>
                  <a:lnTo>
                    <a:pt x="50" y="15"/>
                  </a:lnTo>
                  <a:lnTo>
                    <a:pt x="57" y="15"/>
                  </a:lnTo>
                  <a:lnTo>
                    <a:pt x="81" y="15"/>
                  </a:lnTo>
                  <a:lnTo>
                    <a:pt x="123" y="8"/>
                  </a:lnTo>
                  <a:lnTo>
                    <a:pt x="154" y="8"/>
                  </a:lnTo>
                  <a:lnTo>
                    <a:pt x="184" y="8"/>
                  </a:lnTo>
                  <a:lnTo>
                    <a:pt x="234" y="8"/>
                  </a:lnTo>
                  <a:lnTo>
                    <a:pt x="257" y="4"/>
                  </a:lnTo>
                  <a:lnTo>
                    <a:pt x="284" y="4"/>
                  </a:lnTo>
                  <a:lnTo>
                    <a:pt x="338" y="0"/>
                  </a:lnTo>
                  <a:lnTo>
                    <a:pt x="353" y="4"/>
                  </a:lnTo>
                  <a:lnTo>
                    <a:pt x="373" y="4"/>
                  </a:lnTo>
                  <a:lnTo>
                    <a:pt x="407" y="4"/>
                  </a:lnTo>
                  <a:lnTo>
                    <a:pt x="426" y="8"/>
                  </a:lnTo>
                  <a:lnTo>
                    <a:pt x="442" y="8"/>
                  </a:lnTo>
                  <a:lnTo>
                    <a:pt x="457" y="12"/>
                  </a:lnTo>
                  <a:lnTo>
                    <a:pt x="469" y="15"/>
                  </a:lnTo>
                  <a:lnTo>
                    <a:pt x="461" y="12"/>
                  </a:lnTo>
                  <a:lnTo>
                    <a:pt x="457" y="12"/>
                  </a:lnTo>
                  <a:lnTo>
                    <a:pt x="442" y="8"/>
                  </a:lnTo>
                  <a:lnTo>
                    <a:pt x="426" y="8"/>
                  </a:lnTo>
                  <a:lnTo>
                    <a:pt x="407" y="8"/>
                  </a:lnTo>
                  <a:lnTo>
                    <a:pt x="369" y="8"/>
                  </a:lnTo>
                  <a:lnTo>
                    <a:pt x="353" y="4"/>
                  </a:lnTo>
                  <a:lnTo>
                    <a:pt x="334" y="4"/>
                  </a:lnTo>
                  <a:lnTo>
                    <a:pt x="284" y="4"/>
                  </a:lnTo>
                  <a:lnTo>
                    <a:pt x="257" y="8"/>
                  </a:lnTo>
                  <a:lnTo>
                    <a:pt x="230" y="8"/>
                  </a:lnTo>
                  <a:lnTo>
                    <a:pt x="207" y="8"/>
                  </a:lnTo>
                  <a:lnTo>
                    <a:pt x="180" y="8"/>
                  </a:lnTo>
                  <a:lnTo>
                    <a:pt x="165" y="8"/>
                  </a:lnTo>
                  <a:lnTo>
                    <a:pt x="150" y="8"/>
                  </a:lnTo>
                  <a:lnTo>
                    <a:pt x="134" y="12"/>
                  </a:lnTo>
                  <a:lnTo>
                    <a:pt x="123" y="12"/>
                  </a:lnTo>
                  <a:lnTo>
                    <a:pt x="100" y="15"/>
                  </a:lnTo>
                  <a:lnTo>
                    <a:pt x="77" y="19"/>
                  </a:lnTo>
                  <a:lnTo>
                    <a:pt x="57" y="19"/>
                  </a:lnTo>
                  <a:lnTo>
                    <a:pt x="50" y="19"/>
                  </a:lnTo>
                  <a:lnTo>
                    <a:pt x="38" y="15"/>
                  </a:lnTo>
                  <a:lnTo>
                    <a:pt x="31" y="15"/>
                  </a:lnTo>
                  <a:lnTo>
                    <a:pt x="19" y="12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sp>
        <p:nvSpPr>
          <p:cNvPr id="872798" name="Line 1374"/>
          <p:cNvSpPr>
            <a:spLocks noChangeShapeType="1"/>
          </p:cNvSpPr>
          <p:nvPr/>
        </p:nvSpPr>
        <p:spPr bwMode="auto">
          <a:xfrm>
            <a:off x="7372350" y="5562600"/>
            <a:ext cx="685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7" charset="0"/>
            </a:endParaRPr>
          </a:p>
        </p:txBody>
      </p:sp>
      <p:grpSp>
        <p:nvGrpSpPr>
          <p:cNvPr id="7" name="Group 1375"/>
          <p:cNvGrpSpPr>
            <a:grpSpLocks/>
          </p:cNvGrpSpPr>
          <p:nvPr/>
        </p:nvGrpSpPr>
        <p:grpSpPr bwMode="auto">
          <a:xfrm>
            <a:off x="5229225" y="3276600"/>
            <a:ext cx="809625" cy="1812925"/>
            <a:chOff x="3047" y="1770"/>
            <a:chExt cx="322" cy="812"/>
          </a:xfrm>
        </p:grpSpPr>
        <p:sp>
          <p:nvSpPr>
            <p:cNvPr id="872800" name="Freeform 1376"/>
            <p:cNvSpPr>
              <a:spLocks/>
            </p:cNvSpPr>
            <p:nvPr/>
          </p:nvSpPr>
          <p:spPr bwMode="auto">
            <a:xfrm>
              <a:off x="3047" y="1905"/>
              <a:ext cx="241" cy="67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" y="49"/>
                </a:cxn>
                <a:cxn ang="0">
                  <a:pos x="14" y="92"/>
                </a:cxn>
                <a:cxn ang="0">
                  <a:pos x="28" y="131"/>
                </a:cxn>
                <a:cxn ang="0">
                  <a:pos x="60" y="202"/>
                </a:cxn>
                <a:cxn ang="0">
                  <a:pos x="85" y="255"/>
                </a:cxn>
                <a:cxn ang="0">
                  <a:pos x="131" y="351"/>
                </a:cxn>
                <a:cxn ang="0">
                  <a:pos x="166" y="422"/>
                </a:cxn>
                <a:cxn ang="0">
                  <a:pos x="181" y="461"/>
                </a:cxn>
                <a:cxn ang="0">
                  <a:pos x="191" y="493"/>
                </a:cxn>
                <a:cxn ang="0">
                  <a:pos x="202" y="496"/>
                </a:cxn>
                <a:cxn ang="0">
                  <a:pos x="198" y="507"/>
                </a:cxn>
                <a:cxn ang="0">
                  <a:pos x="205" y="510"/>
                </a:cxn>
                <a:cxn ang="0">
                  <a:pos x="205" y="525"/>
                </a:cxn>
                <a:cxn ang="0">
                  <a:pos x="205" y="532"/>
                </a:cxn>
                <a:cxn ang="0">
                  <a:pos x="216" y="535"/>
                </a:cxn>
                <a:cxn ang="0">
                  <a:pos x="227" y="542"/>
                </a:cxn>
                <a:cxn ang="0">
                  <a:pos x="227" y="574"/>
                </a:cxn>
                <a:cxn ang="0">
                  <a:pos x="220" y="564"/>
                </a:cxn>
                <a:cxn ang="0">
                  <a:pos x="220" y="585"/>
                </a:cxn>
                <a:cxn ang="0">
                  <a:pos x="227" y="603"/>
                </a:cxn>
                <a:cxn ang="0">
                  <a:pos x="230" y="617"/>
                </a:cxn>
                <a:cxn ang="0">
                  <a:pos x="227" y="606"/>
                </a:cxn>
                <a:cxn ang="0">
                  <a:pos x="227" y="613"/>
                </a:cxn>
                <a:cxn ang="0">
                  <a:pos x="227" y="620"/>
                </a:cxn>
                <a:cxn ang="0">
                  <a:pos x="230" y="638"/>
                </a:cxn>
                <a:cxn ang="0">
                  <a:pos x="237" y="652"/>
                </a:cxn>
                <a:cxn ang="0">
                  <a:pos x="241" y="663"/>
                </a:cxn>
                <a:cxn ang="0">
                  <a:pos x="237" y="670"/>
                </a:cxn>
                <a:cxn ang="0">
                  <a:pos x="234" y="677"/>
                </a:cxn>
                <a:cxn ang="0">
                  <a:pos x="220" y="670"/>
                </a:cxn>
                <a:cxn ang="0">
                  <a:pos x="213" y="674"/>
                </a:cxn>
                <a:cxn ang="0">
                  <a:pos x="209" y="663"/>
                </a:cxn>
                <a:cxn ang="0">
                  <a:pos x="202" y="635"/>
                </a:cxn>
                <a:cxn ang="0">
                  <a:pos x="202" y="599"/>
                </a:cxn>
                <a:cxn ang="0">
                  <a:pos x="195" y="571"/>
                </a:cxn>
                <a:cxn ang="0">
                  <a:pos x="184" y="539"/>
                </a:cxn>
                <a:cxn ang="0">
                  <a:pos x="170" y="500"/>
                </a:cxn>
                <a:cxn ang="0">
                  <a:pos x="163" y="471"/>
                </a:cxn>
                <a:cxn ang="0">
                  <a:pos x="163" y="457"/>
                </a:cxn>
                <a:cxn ang="0">
                  <a:pos x="166" y="454"/>
                </a:cxn>
                <a:cxn ang="0">
                  <a:pos x="166" y="454"/>
                </a:cxn>
                <a:cxn ang="0">
                  <a:pos x="163" y="447"/>
                </a:cxn>
                <a:cxn ang="0">
                  <a:pos x="156" y="443"/>
                </a:cxn>
                <a:cxn ang="0">
                  <a:pos x="145" y="415"/>
                </a:cxn>
                <a:cxn ang="0">
                  <a:pos x="117" y="351"/>
                </a:cxn>
                <a:cxn ang="0">
                  <a:pos x="85" y="283"/>
                </a:cxn>
                <a:cxn ang="0">
                  <a:pos x="56" y="216"/>
                </a:cxn>
                <a:cxn ang="0">
                  <a:pos x="42" y="177"/>
                </a:cxn>
                <a:cxn ang="0">
                  <a:pos x="25" y="113"/>
                </a:cxn>
                <a:cxn ang="0">
                  <a:pos x="10" y="60"/>
                </a:cxn>
                <a:cxn ang="0">
                  <a:pos x="0" y="0"/>
                </a:cxn>
              </a:cxnLst>
              <a:rect l="0" t="0" r="r" b="b"/>
              <a:pathLst>
                <a:path w="241" h="677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3" y="49"/>
                  </a:lnTo>
                  <a:lnTo>
                    <a:pt x="7" y="63"/>
                  </a:lnTo>
                  <a:lnTo>
                    <a:pt x="7" y="78"/>
                  </a:lnTo>
                  <a:lnTo>
                    <a:pt x="14" y="92"/>
                  </a:lnTo>
                  <a:lnTo>
                    <a:pt x="17" y="106"/>
                  </a:lnTo>
                  <a:lnTo>
                    <a:pt x="21" y="120"/>
                  </a:lnTo>
                  <a:lnTo>
                    <a:pt x="28" y="131"/>
                  </a:lnTo>
                  <a:lnTo>
                    <a:pt x="32" y="145"/>
                  </a:lnTo>
                  <a:lnTo>
                    <a:pt x="46" y="173"/>
                  </a:lnTo>
                  <a:lnTo>
                    <a:pt x="60" y="202"/>
                  </a:lnTo>
                  <a:lnTo>
                    <a:pt x="67" y="216"/>
                  </a:lnTo>
                  <a:lnTo>
                    <a:pt x="74" y="234"/>
                  </a:lnTo>
                  <a:lnTo>
                    <a:pt x="85" y="255"/>
                  </a:lnTo>
                  <a:lnTo>
                    <a:pt x="95" y="276"/>
                  </a:lnTo>
                  <a:lnTo>
                    <a:pt x="113" y="315"/>
                  </a:lnTo>
                  <a:lnTo>
                    <a:pt x="131" y="351"/>
                  </a:lnTo>
                  <a:lnTo>
                    <a:pt x="152" y="393"/>
                  </a:lnTo>
                  <a:lnTo>
                    <a:pt x="159" y="408"/>
                  </a:lnTo>
                  <a:lnTo>
                    <a:pt x="166" y="422"/>
                  </a:lnTo>
                  <a:lnTo>
                    <a:pt x="170" y="436"/>
                  </a:lnTo>
                  <a:lnTo>
                    <a:pt x="173" y="447"/>
                  </a:lnTo>
                  <a:lnTo>
                    <a:pt x="181" y="461"/>
                  </a:lnTo>
                  <a:lnTo>
                    <a:pt x="184" y="471"/>
                  </a:lnTo>
                  <a:lnTo>
                    <a:pt x="191" y="486"/>
                  </a:lnTo>
                  <a:lnTo>
                    <a:pt x="191" y="493"/>
                  </a:lnTo>
                  <a:lnTo>
                    <a:pt x="198" y="500"/>
                  </a:lnTo>
                  <a:lnTo>
                    <a:pt x="202" y="500"/>
                  </a:lnTo>
                  <a:lnTo>
                    <a:pt x="202" y="496"/>
                  </a:lnTo>
                  <a:lnTo>
                    <a:pt x="205" y="496"/>
                  </a:lnTo>
                  <a:lnTo>
                    <a:pt x="195" y="503"/>
                  </a:lnTo>
                  <a:lnTo>
                    <a:pt x="198" y="507"/>
                  </a:lnTo>
                  <a:lnTo>
                    <a:pt x="202" y="507"/>
                  </a:lnTo>
                  <a:lnTo>
                    <a:pt x="202" y="510"/>
                  </a:lnTo>
                  <a:lnTo>
                    <a:pt x="205" y="510"/>
                  </a:lnTo>
                  <a:lnTo>
                    <a:pt x="205" y="518"/>
                  </a:lnTo>
                  <a:lnTo>
                    <a:pt x="205" y="521"/>
                  </a:lnTo>
                  <a:lnTo>
                    <a:pt x="205" y="525"/>
                  </a:lnTo>
                  <a:lnTo>
                    <a:pt x="205" y="528"/>
                  </a:lnTo>
                  <a:lnTo>
                    <a:pt x="205" y="532"/>
                  </a:lnTo>
                  <a:lnTo>
                    <a:pt x="205" y="532"/>
                  </a:lnTo>
                  <a:lnTo>
                    <a:pt x="209" y="535"/>
                  </a:lnTo>
                  <a:lnTo>
                    <a:pt x="213" y="542"/>
                  </a:lnTo>
                  <a:lnTo>
                    <a:pt x="216" y="535"/>
                  </a:lnTo>
                  <a:lnTo>
                    <a:pt x="223" y="528"/>
                  </a:lnTo>
                  <a:lnTo>
                    <a:pt x="223" y="535"/>
                  </a:lnTo>
                  <a:lnTo>
                    <a:pt x="227" y="542"/>
                  </a:lnTo>
                  <a:lnTo>
                    <a:pt x="227" y="553"/>
                  </a:lnTo>
                  <a:lnTo>
                    <a:pt x="227" y="578"/>
                  </a:lnTo>
                  <a:lnTo>
                    <a:pt x="227" y="574"/>
                  </a:lnTo>
                  <a:lnTo>
                    <a:pt x="223" y="571"/>
                  </a:lnTo>
                  <a:lnTo>
                    <a:pt x="223" y="567"/>
                  </a:lnTo>
                  <a:lnTo>
                    <a:pt x="220" y="564"/>
                  </a:lnTo>
                  <a:lnTo>
                    <a:pt x="220" y="571"/>
                  </a:lnTo>
                  <a:lnTo>
                    <a:pt x="220" y="574"/>
                  </a:lnTo>
                  <a:lnTo>
                    <a:pt x="220" y="585"/>
                  </a:lnTo>
                  <a:lnTo>
                    <a:pt x="220" y="596"/>
                  </a:lnTo>
                  <a:lnTo>
                    <a:pt x="223" y="606"/>
                  </a:lnTo>
                  <a:lnTo>
                    <a:pt x="227" y="603"/>
                  </a:lnTo>
                  <a:lnTo>
                    <a:pt x="227" y="599"/>
                  </a:lnTo>
                  <a:lnTo>
                    <a:pt x="230" y="606"/>
                  </a:lnTo>
                  <a:lnTo>
                    <a:pt x="230" y="617"/>
                  </a:lnTo>
                  <a:lnTo>
                    <a:pt x="230" y="613"/>
                  </a:lnTo>
                  <a:lnTo>
                    <a:pt x="230" y="613"/>
                  </a:lnTo>
                  <a:lnTo>
                    <a:pt x="227" y="606"/>
                  </a:lnTo>
                  <a:lnTo>
                    <a:pt x="227" y="610"/>
                  </a:lnTo>
                  <a:lnTo>
                    <a:pt x="227" y="610"/>
                  </a:lnTo>
                  <a:lnTo>
                    <a:pt x="227" y="613"/>
                  </a:lnTo>
                  <a:lnTo>
                    <a:pt x="223" y="613"/>
                  </a:lnTo>
                  <a:lnTo>
                    <a:pt x="223" y="617"/>
                  </a:lnTo>
                  <a:lnTo>
                    <a:pt x="227" y="620"/>
                  </a:lnTo>
                  <a:lnTo>
                    <a:pt x="227" y="627"/>
                  </a:lnTo>
                  <a:lnTo>
                    <a:pt x="230" y="635"/>
                  </a:lnTo>
                  <a:lnTo>
                    <a:pt x="230" y="638"/>
                  </a:lnTo>
                  <a:lnTo>
                    <a:pt x="234" y="645"/>
                  </a:lnTo>
                  <a:lnTo>
                    <a:pt x="237" y="652"/>
                  </a:lnTo>
                  <a:lnTo>
                    <a:pt x="237" y="652"/>
                  </a:lnTo>
                  <a:lnTo>
                    <a:pt x="237" y="656"/>
                  </a:lnTo>
                  <a:lnTo>
                    <a:pt x="241" y="659"/>
                  </a:lnTo>
                  <a:lnTo>
                    <a:pt x="241" y="663"/>
                  </a:lnTo>
                  <a:lnTo>
                    <a:pt x="237" y="666"/>
                  </a:lnTo>
                  <a:lnTo>
                    <a:pt x="237" y="666"/>
                  </a:lnTo>
                  <a:lnTo>
                    <a:pt x="237" y="670"/>
                  </a:lnTo>
                  <a:lnTo>
                    <a:pt x="234" y="674"/>
                  </a:lnTo>
                  <a:lnTo>
                    <a:pt x="234" y="674"/>
                  </a:lnTo>
                  <a:lnTo>
                    <a:pt x="234" y="677"/>
                  </a:lnTo>
                  <a:lnTo>
                    <a:pt x="223" y="677"/>
                  </a:lnTo>
                  <a:lnTo>
                    <a:pt x="220" y="674"/>
                  </a:lnTo>
                  <a:lnTo>
                    <a:pt x="220" y="670"/>
                  </a:lnTo>
                  <a:lnTo>
                    <a:pt x="216" y="666"/>
                  </a:lnTo>
                  <a:lnTo>
                    <a:pt x="216" y="670"/>
                  </a:lnTo>
                  <a:lnTo>
                    <a:pt x="213" y="674"/>
                  </a:lnTo>
                  <a:lnTo>
                    <a:pt x="213" y="674"/>
                  </a:lnTo>
                  <a:lnTo>
                    <a:pt x="209" y="666"/>
                  </a:lnTo>
                  <a:lnTo>
                    <a:pt x="209" y="663"/>
                  </a:lnTo>
                  <a:lnTo>
                    <a:pt x="205" y="649"/>
                  </a:lnTo>
                  <a:lnTo>
                    <a:pt x="202" y="642"/>
                  </a:lnTo>
                  <a:lnTo>
                    <a:pt x="202" y="635"/>
                  </a:lnTo>
                  <a:lnTo>
                    <a:pt x="202" y="624"/>
                  </a:lnTo>
                  <a:lnTo>
                    <a:pt x="202" y="610"/>
                  </a:lnTo>
                  <a:lnTo>
                    <a:pt x="202" y="599"/>
                  </a:lnTo>
                  <a:lnTo>
                    <a:pt x="198" y="585"/>
                  </a:lnTo>
                  <a:lnTo>
                    <a:pt x="198" y="578"/>
                  </a:lnTo>
                  <a:lnTo>
                    <a:pt x="195" y="571"/>
                  </a:lnTo>
                  <a:lnTo>
                    <a:pt x="195" y="560"/>
                  </a:lnTo>
                  <a:lnTo>
                    <a:pt x="191" y="553"/>
                  </a:lnTo>
                  <a:lnTo>
                    <a:pt x="184" y="539"/>
                  </a:lnTo>
                  <a:lnTo>
                    <a:pt x="181" y="525"/>
                  </a:lnTo>
                  <a:lnTo>
                    <a:pt x="173" y="514"/>
                  </a:lnTo>
                  <a:lnTo>
                    <a:pt x="170" y="500"/>
                  </a:lnTo>
                  <a:lnTo>
                    <a:pt x="166" y="486"/>
                  </a:lnTo>
                  <a:lnTo>
                    <a:pt x="163" y="478"/>
                  </a:lnTo>
                  <a:lnTo>
                    <a:pt x="163" y="471"/>
                  </a:lnTo>
                  <a:lnTo>
                    <a:pt x="163" y="464"/>
                  </a:lnTo>
                  <a:lnTo>
                    <a:pt x="163" y="457"/>
                  </a:lnTo>
                  <a:lnTo>
                    <a:pt x="163" y="457"/>
                  </a:lnTo>
                  <a:lnTo>
                    <a:pt x="163" y="457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0"/>
                  </a:lnTo>
                  <a:lnTo>
                    <a:pt x="166" y="450"/>
                  </a:lnTo>
                  <a:lnTo>
                    <a:pt x="163" y="447"/>
                  </a:lnTo>
                  <a:lnTo>
                    <a:pt x="159" y="447"/>
                  </a:lnTo>
                  <a:lnTo>
                    <a:pt x="159" y="443"/>
                  </a:lnTo>
                  <a:lnTo>
                    <a:pt x="156" y="443"/>
                  </a:lnTo>
                  <a:lnTo>
                    <a:pt x="152" y="436"/>
                  </a:lnTo>
                  <a:lnTo>
                    <a:pt x="149" y="429"/>
                  </a:lnTo>
                  <a:lnTo>
                    <a:pt x="145" y="415"/>
                  </a:lnTo>
                  <a:lnTo>
                    <a:pt x="142" y="404"/>
                  </a:lnTo>
                  <a:lnTo>
                    <a:pt x="134" y="390"/>
                  </a:lnTo>
                  <a:lnTo>
                    <a:pt x="117" y="351"/>
                  </a:lnTo>
                  <a:lnTo>
                    <a:pt x="110" y="333"/>
                  </a:lnTo>
                  <a:lnTo>
                    <a:pt x="99" y="319"/>
                  </a:lnTo>
                  <a:lnTo>
                    <a:pt x="85" y="283"/>
                  </a:lnTo>
                  <a:lnTo>
                    <a:pt x="67" y="244"/>
                  </a:lnTo>
                  <a:lnTo>
                    <a:pt x="60" y="230"/>
                  </a:lnTo>
                  <a:lnTo>
                    <a:pt x="56" y="216"/>
                  </a:lnTo>
                  <a:lnTo>
                    <a:pt x="49" y="202"/>
                  </a:lnTo>
                  <a:lnTo>
                    <a:pt x="46" y="188"/>
                  </a:lnTo>
                  <a:lnTo>
                    <a:pt x="42" y="177"/>
                  </a:lnTo>
                  <a:lnTo>
                    <a:pt x="39" y="163"/>
                  </a:lnTo>
                  <a:lnTo>
                    <a:pt x="32" y="138"/>
                  </a:lnTo>
                  <a:lnTo>
                    <a:pt x="25" y="113"/>
                  </a:lnTo>
                  <a:lnTo>
                    <a:pt x="17" y="88"/>
                  </a:lnTo>
                  <a:lnTo>
                    <a:pt x="14" y="74"/>
                  </a:lnTo>
                  <a:lnTo>
                    <a:pt x="10" y="60"/>
                  </a:lnTo>
                  <a:lnTo>
                    <a:pt x="7" y="46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01" name="Freeform 1377"/>
            <p:cNvSpPr>
              <a:spLocks/>
            </p:cNvSpPr>
            <p:nvPr/>
          </p:nvSpPr>
          <p:spPr bwMode="auto">
            <a:xfrm>
              <a:off x="3231" y="1770"/>
              <a:ext cx="138" cy="291"/>
            </a:xfrm>
            <a:custGeom>
              <a:avLst/>
              <a:gdLst/>
              <a:ahLst/>
              <a:cxnLst>
                <a:cxn ang="0">
                  <a:pos x="7" y="291"/>
                </a:cxn>
                <a:cxn ang="0">
                  <a:pos x="7" y="291"/>
                </a:cxn>
                <a:cxn ang="0">
                  <a:pos x="7" y="287"/>
                </a:cxn>
                <a:cxn ang="0">
                  <a:pos x="7" y="284"/>
                </a:cxn>
                <a:cxn ang="0">
                  <a:pos x="4" y="280"/>
                </a:cxn>
                <a:cxn ang="0">
                  <a:pos x="4" y="276"/>
                </a:cxn>
                <a:cxn ang="0">
                  <a:pos x="0" y="273"/>
                </a:cxn>
                <a:cxn ang="0">
                  <a:pos x="0" y="269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262"/>
                </a:cxn>
                <a:cxn ang="0">
                  <a:pos x="4" y="259"/>
                </a:cxn>
                <a:cxn ang="0">
                  <a:pos x="4" y="252"/>
                </a:cxn>
                <a:cxn ang="0">
                  <a:pos x="7" y="245"/>
                </a:cxn>
                <a:cxn ang="0">
                  <a:pos x="11" y="241"/>
                </a:cxn>
                <a:cxn ang="0">
                  <a:pos x="11" y="237"/>
                </a:cxn>
                <a:cxn ang="0">
                  <a:pos x="21" y="220"/>
                </a:cxn>
                <a:cxn ang="0">
                  <a:pos x="29" y="206"/>
                </a:cxn>
                <a:cxn ang="0">
                  <a:pos x="39" y="191"/>
                </a:cxn>
                <a:cxn ang="0">
                  <a:pos x="46" y="177"/>
                </a:cxn>
                <a:cxn ang="0">
                  <a:pos x="53" y="159"/>
                </a:cxn>
                <a:cxn ang="0">
                  <a:pos x="57" y="145"/>
                </a:cxn>
                <a:cxn ang="0">
                  <a:pos x="64" y="131"/>
                </a:cxn>
                <a:cxn ang="0">
                  <a:pos x="75" y="106"/>
                </a:cxn>
                <a:cxn ang="0">
                  <a:pos x="78" y="92"/>
                </a:cxn>
                <a:cxn ang="0">
                  <a:pos x="85" y="78"/>
                </a:cxn>
                <a:cxn ang="0">
                  <a:pos x="89" y="64"/>
                </a:cxn>
                <a:cxn ang="0">
                  <a:pos x="96" y="49"/>
                </a:cxn>
                <a:cxn ang="0">
                  <a:pos x="103" y="39"/>
                </a:cxn>
                <a:cxn ang="0">
                  <a:pos x="110" y="32"/>
                </a:cxn>
                <a:cxn ang="0">
                  <a:pos x="114" y="25"/>
                </a:cxn>
                <a:cxn ang="0">
                  <a:pos x="117" y="18"/>
                </a:cxn>
                <a:cxn ang="0">
                  <a:pos x="124" y="14"/>
                </a:cxn>
                <a:cxn ang="0">
                  <a:pos x="131" y="7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24" y="32"/>
                </a:cxn>
                <a:cxn ang="0">
                  <a:pos x="110" y="57"/>
                </a:cxn>
                <a:cxn ang="0">
                  <a:pos x="99" y="85"/>
                </a:cxn>
                <a:cxn ang="0">
                  <a:pos x="92" y="110"/>
                </a:cxn>
                <a:cxn ang="0">
                  <a:pos x="82" y="135"/>
                </a:cxn>
                <a:cxn ang="0">
                  <a:pos x="71" y="159"/>
                </a:cxn>
                <a:cxn ang="0">
                  <a:pos x="64" y="188"/>
                </a:cxn>
                <a:cxn ang="0">
                  <a:pos x="53" y="220"/>
                </a:cxn>
                <a:cxn ang="0">
                  <a:pos x="53" y="223"/>
                </a:cxn>
                <a:cxn ang="0">
                  <a:pos x="50" y="227"/>
                </a:cxn>
                <a:cxn ang="0">
                  <a:pos x="50" y="230"/>
                </a:cxn>
                <a:cxn ang="0">
                  <a:pos x="46" y="234"/>
                </a:cxn>
                <a:cxn ang="0">
                  <a:pos x="43" y="241"/>
                </a:cxn>
                <a:cxn ang="0">
                  <a:pos x="39" y="245"/>
                </a:cxn>
                <a:cxn ang="0">
                  <a:pos x="36" y="252"/>
                </a:cxn>
                <a:cxn ang="0">
                  <a:pos x="29" y="259"/>
                </a:cxn>
                <a:cxn ang="0">
                  <a:pos x="29" y="259"/>
                </a:cxn>
                <a:cxn ang="0">
                  <a:pos x="29" y="262"/>
                </a:cxn>
                <a:cxn ang="0">
                  <a:pos x="25" y="266"/>
                </a:cxn>
                <a:cxn ang="0">
                  <a:pos x="25" y="273"/>
                </a:cxn>
                <a:cxn ang="0">
                  <a:pos x="7" y="291"/>
                </a:cxn>
              </a:cxnLst>
              <a:rect l="0" t="0" r="r" b="b"/>
              <a:pathLst>
                <a:path w="138" h="291">
                  <a:moveTo>
                    <a:pt x="7" y="291"/>
                  </a:moveTo>
                  <a:lnTo>
                    <a:pt x="7" y="291"/>
                  </a:lnTo>
                  <a:lnTo>
                    <a:pt x="7" y="287"/>
                  </a:lnTo>
                  <a:lnTo>
                    <a:pt x="7" y="284"/>
                  </a:lnTo>
                  <a:lnTo>
                    <a:pt x="4" y="280"/>
                  </a:lnTo>
                  <a:lnTo>
                    <a:pt x="4" y="276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62"/>
                  </a:lnTo>
                  <a:lnTo>
                    <a:pt x="4" y="259"/>
                  </a:lnTo>
                  <a:lnTo>
                    <a:pt x="4" y="252"/>
                  </a:lnTo>
                  <a:lnTo>
                    <a:pt x="7" y="245"/>
                  </a:lnTo>
                  <a:lnTo>
                    <a:pt x="11" y="241"/>
                  </a:lnTo>
                  <a:lnTo>
                    <a:pt x="11" y="237"/>
                  </a:lnTo>
                  <a:lnTo>
                    <a:pt x="21" y="220"/>
                  </a:lnTo>
                  <a:lnTo>
                    <a:pt x="29" y="206"/>
                  </a:lnTo>
                  <a:lnTo>
                    <a:pt x="39" y="191"/>
                  </a:lnTo>
                  <a:lnTo>
                    <a:pt x="46" y="177"/>
                  </a:lnTo>
                  <a:lnTo>
                    <a:pt x="53" y="159"/>
                  </a:lnTo>
                  <a:lnTo>
                    <a:pt x="57" y="145"/>
                  </a:lnTo>
                  <a:lnTo>
                    <a:pt x="64" y="131"/>
                  </a:lnTo>
                  <a:lnTo>
                    <a:pt x="75" y="106"/>
                  </a:lnTo>
                  <a:lnTo>
                    <a:pt x="78" y="92"/>
                  </a:lnTo>
                  <a:lnTo>
                    <a:pt x="85" y="78"/>
                  </a:lnTo>
                  <a:lnTo>
                    <a:pt x="89" y="64"/>
                  </a:lnTo>
                  <a:lnTo>
                    <a:pt x="96" y="49"/>
                  </a:lnTo>
                  <a:lnTo>
                    <a:pt x="103" y="39"/>
                  </a:lnTo>
                  <a:lnTo>
                    <a:pt x="110" y="32"/>
                  </a:lnTo>
                  <a:lnTo>
                    <a:pt x="114" y="25"/>
                  </a:lnTo>
                  <a:lnTo>
                    <a:pt x="117" y="18"/>
                  </a:lnTo>
                  <a:lnTo>
                    <a:pt x="124" y="14"/>
                  </a:lnTo>
                  <a:lnTo>
                    <a:pt x="131" y="7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4" y="32"/>
                  </a:lnTo>
                  <a:lnTo>
                    <a:pt x="110" y="57"/>
                  </a:lnTo>
                  <a:lnTo>
                    <a:pt x="99" y="85"/>
                  </a:lnTo>
                  <a:lnTo>
                    <a:pt x="92" y="110"/>
                  </a:lnTo>
                  <a:lnTo>
                    <a:pt x="82" y="135"/>
                  </a:lnTo>
                  <a:lnTo>
                    <a:pt x="71" y="159"/>
                  </a:lnTo>
                  <a:lnTo>
                    <a:pt x="64" y="188"/>
                  </a:lnTo>
                  <a:lnTo>
                    <a:pt x="53" y="220"/>
                  </a:lnTo>
                  <a:lnTo>
                    <a:pt x="53" y="223"/>
                  </a:lnTo>
                  <a:lnTo>
                    <a:pt x="50" y="227"/>
                  </a:lnTo>
                  <a:lnTo>
                    <a:pt x="50" y="230"/>
                  </a:lnTo>
                  <a:lnTo>
                    <a:pt x="46" y="234"/>
                  </a:lnTo>
                  <a:lnTo>
                    <a:pt x="43" y="241"/>
                  </a:lnTo>
                  <a:lnTo>
                    <a:pt x="39" y="245"/>
                  </a:lnTo>
                  <a:lnTo>
                    <a:pt x="36" y="252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9" y="262"/>
                  </a:lnTo>
                  <a:lnTo>
                    <a:pt x="25" y="266"/>
                  </a:lnTo>
                  <a:lnTo>
                    <a:pt x="25" y="273"/>
                  </a:lnTo>
                  <a:lnTo>
                    <a:pt x="7" y="291"/>
                  </a:lnTo>
                  <a:close/>
                </a:path>
              </a:pathLst>
            </a:custGeom>
            <a:solidFill>
              <a:srgbClr val="006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02" name="Freeform 1378"/>
            <p:cNvSpPr>
              <a:spLocks/>
            </p:cNvSpPr>
            <p:nvPr/>
          </p:nvSpPr>
          <p:spPr bwMode="auto">
            <a:xfrm>
              <a:off x="3341" y="1819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03" name="Freeform 1379"/>
            <p:cNvSpPr>
              <a:spLocks/>
            </p:cNvSpPr>
            <p:nvPr/>
          </p:nvSpPr>
          <p:spPr bwMode="auto">
            <a:xfrm>
              <a:off x="3327" y="1834"/>
              <a:ext cx="8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0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04" name="Freeform 1380"/>
            <p:cNvSpPr>
              <a:spLocks/>
            </p:cNvSpPr>
            <p:nvPr/>
          </p:nvSpPr>
          <p:spPr bwMode="auto">
            <a:xfrm>
              <a:off x="3323" y="1830"/>
              <a:ext cx="15" cy="2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7" y="11"/>
                </a:cxn>
                <a:cxn ang="0">
                  <a:pos x="0" y="21"/>
                </a:cxn>
                <a:cxn ang="0">
                  <a:pos x="7" y="11"/>
                </a:cxn>
                <a:cxn ang="0">
                  <a:pos x="11" y="4"/>
                </a:cxn>
                <a:cxn ang="0">
                  <a:pos x="15" y="0"/>
                </a:cxn>
              </a:cxnLst>
              <a:rect l="0" t="0" r="r" b="b"/>
              <a:pathLst>
                <a:path w="15" h="21">
                  <a:moveTo>
                    <a:pt x="15" y="0"/>
                  </a:moveTo>
                  <a:lnTo>
                    <a:pt x="15" y="0"/>
                  </a:lnTo>
                  <a:lnTo>
                    <a:pt x="7" y="11"/>
                  </a:lnTo>
                  <a:lnTo>
                    <a:pt x="0" y="21"/>
                  </a:lnTo>
                  <a:lnTo>
                    <a:pt x="7" y="11"/>
                  </a:lnTo>
                  <a:lnTo>
                    <a:pt x="11" y="4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05" name="Freeform 1381"/>
            <p:cNvSpPr>
              <a:spLocks/>
            </p:cNvSpPr>
            <p:nvPr/>
          </p:nvSpPr>
          <p:spPr bwMode="auto">
            <a:xfrm>
              <a:off x="3334" y="1841"/>
              <a:ext cx="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4" y="0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06" name="Freeform 1382"/>
            <p:cNvSpPr>
              <a:spLocks/>
            </p:cNvSpPr>
            <p:nvPr/>
          </p:nvSpPr>
          <p:spPr bwMode="auto">
            <a:xfrm>
              <a:off x="3316" y="1858"/>
              <a:ext cx="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07" name="Freeform 1383"/>
            <p:cNvSpPr>
              <a:spLocks/>
            </p:cNvSpPr>
            <p:nvPr/>
          </p:nvSpPr>
          <p:spPr bwMode="auto">
            <a:xfrm>
              <a:off x="3313" y="1866"/>
              <a:ext cx="3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08" name="Freeform 1384"/>
            <p:cNvSpPr>
              <a:spLocks/>
            </p:cNvSpPr>
            <p:nvPr/>
          </p:nvSpPr>
          <p:spPr bwMode="auto">
            <a:xfrm>
              <a:off x="3313" y="1866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09" name="Freeform 1385"/>
            <p:cNvSpPr>
              <a:spLocks/>
            </p:cNvSpPr>
            <p:nvPr/>
          </p:nvSpPr>
          <p:spPr bwMode="auto">
            <a:xfrm>
              <a:off x="3306" y="1880"/>
              <a:ext cx="10" cy="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1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10" y="3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lnTo>
                    <a:pt x="3" y="1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1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10" name="Freeform 1386"/>
            <p:cNvSpPr>
              <a:spLocks/>
            </p:cNvSpPr>
            <p:nvPr/>
          </p:nvSpPr>
          <p:spPr bwMode="auto">
            <a:xfrm>
              <a:off x="3306" y="1873"/>
              <a:ext cx="14" cy="3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0" y="7"/>
                </a:cxn>
                <a:cxn ang="0">
                  <a:pos x="7" y="14"/>
                </a:cxn>
                <a:cxn ang="0">
                  <a:pos x="0" y="32"/>
                </a:cxn>
                <a:cxn ang="0">
                  <a:pos x="7" y="14"/>
                </a:cxn>
                <a:cxn ang="0">
                  <a:pos x="10" y="7"/>
                </a:cxn>
                <a:cxn ang="0">
                  <a:pos x="14" y="0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0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0" y="32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11" name="Freeform 1387"/>
            <p:cNvSpPr>
              <a:spLocks/>
            </p:cNvSpPr>
            <p:nvPr/>
          </p:nvSpPr>
          <p:spPr bwMode="auto">
            <a:xfrm>
              <a:off x="3302" y="1890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12" name="Freeform 1388"/>
            <p:cNvSpPr>
              <a:spLocks/>
            </p:cNvSpPr>
            <p:nvPr/>
          </p:nvSpPr>
          <p:spPr bwMode="auto">
            <a:xfrm>
              <a:off x="3295" y="1901"/>
              <a:ext cx="4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13" name="Freeform 1389"/>
            <p:cNvSpPr>
              <a:spLocks/>
            </p:cNvSpPr>
            <p:nvPr/>
          </p:nvSpPr>
          <p:spPr bwMode="auto">
            <a:xfrm>
              <a:off x="3284" y="1912"/>
              <a:ext cx="22" cy="4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8" y="10"/>
                </a:cxn>
                <a:cxn ang="0">
                  <a:pos x="0" y="49"/>
                </a:cxn>
                <a:cxn ang="0">
                  <a:pos x="4" y="32"/>
                </a:cxn>
                <a:cxn ang="0">
                  <a:pos x="11" y="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8" y="7"/>
                </a:cxn>
                <a:cxn ang="0">
                  <a:pos x="15" y="14"/>
                </a:cxn>
                <a:cxn ang="0">
                  <a:pos x="15" y="17"/>
                </a:cxn>
                <a:cxn ang="0">
                  <a:pos x="11" y="25"/>
                </a:cxn>
                <a:cxn ang="0">
                  <a:pos x="7" y="35"/>
                </a:cxn>
                <a:cxn ang="0">
                  <a:pos x="0" y="49"/>
                </a:cxn>
                <a:cxn ang="0">
                  <a:pos x="4" y="42"/>
                </a:cxn>
                <a:cxn ang="0">
                  <a:pos x="4" y="35"/>
                </a:cxn>
                <a:cxn ang="0">
                  <a:pos x="7" y="21"/>
                </a:cxn>
                <a:cxn ang="0">
                  <a:pos x="11" y="17"/>
                </a:cxn>
                <a:cxn ang="0">
                  <a:pos x="11" y="10"/>
                </a:cxn>
                <a:cxn ang="0">
                  <a:pos x="18" y="3"/>
                </a:cxn>
                <a:cxn ang="0">
                  <a:pos x="22" y="0"/>
                </a:cxn>
              </a:cxnLst>
              <a:rect l="0" t="0" r="r" b="b"/>
              <a:pathLst>
                <a:path w="22" h="49">
                  <a:moveTo>
                    <a:pt x="22" y="0"/>
                  </a:moveTo>
                  <a:lnTo>
                    <a:pt x="18" y="10"/>
                  </a:lnTo>
                  <a:lnTo>
                    <a:pt x="0" y="49"/>
                  </a:lnTo>
                  <a:lnTo>
                    <a:pt x="4" y="32"/>
                  </a:lnTo>
                  <a:lnTo>
                    <a:pt x="11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7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1" y="25"/>
                  </a:lnTo>
                  <a:lnTo>
                    <a:pt x="7" y="35"/>
                  </a:lnTo>
                  <a:lnTo>
                    <a:pt x="0" y="49"/>
                  </a:lnTo>
                  <a:lnTo>
                    <a:pt x="4" y="42"/>
                  </a:lnTo>
                  <a:lnTo>
                    <a:pt x="4" y="35"/>
                  </a:lnTo>
                  <a:lnTo>
                    <a:pt x="7" y="21"/>
                  </a:lnTo>
                  <a:lnTo>
                    <a:pt x="11" y="17"/>
                  </a:lnTo>
                  <a:lnTo>
                    <a:pt x="11" y="10"/>
                  </a:lnTo>
                  <a:lnTo>
                    <a:pt x="18" y="3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14" name="Freeform 1390"/>
            <p:cNvSpPr>
              <a:spLocks/>
            </p:cNvSpPr>
            <p:nvPr/>
          </p:nvSpPr>
          <p:spPr bwMode="auto">
            <a:xfrm>
              <a:off x="3224" y="2242"/>
              <a:ext cx="4" cy="1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4" y="49"/>
                </a:cxn>
                <a:cxn ang="0">
                  <a:pos x="4" y="67"/>
                </a:cxn>
                <a:cxn ang="0">
                  <a:pos x="4" y="78"/>
                </a:cxn>
                <a:cxn ang="0">
                  <a:pos x="4" y="95"/>
                </a:cxn>
                <a:cxn ang="0">
                  <a:pos x="4" y="106"/>
                </a:cxn>
                <a:cxn ang="0">
                  <a:pos x="4" y="110"/>
                </a:cxn>
                <a:cxn ang="0">
                  <a:pos x="4" y="113"/>
                </a:cxn>
                <a:cxn ang="0">
                  <a:pos x="4" y="120"/>
                </a:cxn>
                <a:cxn ang="0">
                  <a:pos x="4" y="124"/>
                </a:cxn>
                <a:cxn ang="0">
                  <a:pos x="4" y="127"/>
                </a:cxn>
              </a:cxnLst>
              <a:rect l="0" t="0" r="r" b="b"/>
              <a:pathLst>
                <a:path w="4" h="127">
                  <a:moveTo>
                    <a:pt x="0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4" y="49"/>
                  </a:lnTo>
                  <a:lnTo>
                    <a:pt x="4" y="67"/>
                  </a:lnTo>
                  <a:lnTo>
                    <a:pt x="4" y="78"/>
                  </a:lnTo>
                  <a:lnTo>
                    <a:pt x="4" y="95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113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7"/>
                  </a:lnTo>
                </a:path>
              </a:pathLst>
            </a:custGeom>
            <a:noFill/>
            <a:ln w="6350">
              <a:solidFill>
                <a:srgbClr val="5855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15" name="Freeform 1391"/>
            <p:cNvSpPr>
              <a:spLocks/>
            </p:cNvSpPr>
            <p:nvPr/>
          </p:nvSpPr>
          <p:spPr bwMode="auto">
            <a:xfrm>
              <a:off x="3224" y="2242"/>
              <a:ext cx="4" cy="1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5"/>
                </a:cxn>
                <a:cxn ang="0">
                  <a:pos x="0" y="42"/>
                </a:cxn>
                <a:cxn ang="0">
                  <a:pos x="4" y="56"/>
                </a:cxn>
                <a:cxn ang="0">
                  <a:pos x="4" y="71"/>
                </a:cxn>
                <a:cxn ang="0">
                  <a:pos x="4" y="81"/>
                </a:cxn>
                <a:cxn ang="0">
                  <a:pos x="4" y="95"/>
                </a:cxn>
                <a:cxn ang="0">
                  <a:pos x="4" y="106"/>
                </a:cxn>
                <a:cxn ang="0">
                  <a:pos x="4" y="113"/>
                </a:cxn>
                <a:cxn ang="0">
                  <a:pos x="4" y="117"/>
                </a:cxn>
                <a:cxn ang="0">
                  <a:pos x="4" y="120"/>
                </a:cxn>
                <a:cxn ang="0">
                  <a:pos x="4" y="124"/>
                </a:cxn>
                <a:cxn ang="0">
                  <a:pos x="4" y="124"/>
                </a:cxn>
                <a:cxn ang="0">
                  <a:pos x="4" y="127"/>
                </a:cxn>
              </a:cxnLst>
              <a:rect l="0" t="0" r="r" b="b"/>
              <a:pathLst>
                <a:path w="4" h="127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4" y="56"/>
                  </a:lnTo>
                  <a:lnTo>
                    <a:pt x="4" y="71"/>
                  </a:lnTo>
                  <a:lnTo>
                    <a:pt x="4" y="81"/>
                  </a:lnTo>
                  <a:lnTo>
                    <a:pt x="4" y="95"/>
                  </a:lnTo>
                  <a:lnTo>
                    <a:pt x="4" y="106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4" y="127"/>
                  </a:lnTo>
                </a:path>
              </a:pathLst>
            </a:custGeom>
            <a:noFill/>
            <a:ln w="6350">
              <a:solidFill>
                <a:srgbClr val="5855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16" name="Freeform 1392"/>
            <p:cNvSpPr>
              <a:spLocks/>
            </p:cNvSpPr>
            <p:nvPr/>
          </p:nvSpPr>
          <p:spPr bwMode="auto">
            <a:xfrm>
              <a:off x="3047" y="1905"/>
              <a:ext cx="241" cy="67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6"/>
                </a:cxn>
                <a:cxn ang="0">
                  <a:pos x="74" y="230"/>
                </a:cxn>
                <a:cxn ang="0">
                  <a:pos x="134" y="354"/>
                </a:cxn>
                <a:cxn ang="0">
                  <a:pos x="156" y="393"/>
                </a:cxn>
                <a:cxn ang="0">
                  <a:pos x="198" y="500"/>
                </a:cxn>
                <a:cxn ang="0">
                  <a:pos x="202" y="496"/>
                </a:cxn>
                <a:cxn ang="0">
                  <a:pos x="205" y="496"/>
                </a:cxn>
                <a:cxn ang="0">
                  <a:pos x="198" y="503"/>
                </a:cxn>
                <a:cxn ang="0">
                  <a:pos x="202" y="510"/>
                </a:cxn>
                <a:cxn ang="0">
                  <a:pos x="205" y="510"/>
                </a:cxn>
                <a:cxn ang="0">
                  <a:pos x="205" y="525"/>
                </a:cxn>
                <a:cxn ang="0">
                  <a:pos x="205" y="528"/>
                </a:cxn>
                <a:cxn ang="0">
                  <a:pos x="213" y="542"/>
                </a:cxn>
                <a:cxn ang="0">
                  <a:pos x="216" y="539"/>
                </a:cxn>
                <a:cxn ang="0">
                  <a:pos x="223" y="528"/>
                </a:cxn>
                <a:cxn ang="0">
                  <a:pos x="227" y="539"/>
                </a:cxn>
                <a:cxn ang="0">
                  <a:pos x="227" y="560"/>
                </a:cxn>
                <a:cxn ang="0">
                  <a:pos x="227" y="578"/>
                </a:cxn>
                <a:cxn ang="0">
                  <a:pos x="223" y="571"/>
                </a:cxn>
                <a:cxn ang="0">
                  <a:pos x="220" y="564"/>
                </a:cxn>
                <a:cxn ang="0">
                  <a:pos x="220" y="578"/>
                </a:cxn>
                <a:cxn ang="0">
                  <a:pos x="223" y="606"/>
                </a:cxn>
                <a:cxn ang="0">
                  <a:pos x="227" y="603"/>
                </a:cxn>
                <a:cxn ang="0">
                  <a:pos x="230" y="617"/>
                </a:cxn>
                <a:cxn ang="0">
                  <a:pos x="227" y="610"/>
                </a:cxn>
                <a:cxn ang="0">
                  <a:pos x="227" y="610"/>
                </a:cxn>
                <a:cxn ang="0">
                  <a:pos x="227" y="617"/>
                </a:cxn>
                <a:cxn ang="0">
                  <a:pos x="241" y="656"/>
                </a:cxn>
                <a:cxn ang="0">
                  <a:pos x="241" y="663"/>
                </a:cxn>
                <a:cxn ang="0">
                  <a:pos x="234" y="674"/>
                </a:cxn>
                <a:cxn ang="0">
                  <a:pos x="234" y="677"/>
                </a:cxn>
                <a:cxn ang="0">
                  <a:pos x="223" y="677"/>
                </a:cxn>
                <a:cxn ang="0">
                  <a:pos x="220" y="670"/>
                </a:cxn>
                <a:cxn ang="0">
                  <a:pos x="216" y="666"/>
                </a:cxn>
                <a:cxn ang="0">
                  <a:pos x="213" y="677"/>
                </a:cxn>
                <a:cxn ang="0">
                  <a:pos x="205" y="656"/>
                </a:cxn>
                <a:cxn ang="0">
                  <a:pos x="191" y="553"/>
                </a:cxn>
                <a:cxn ang="0">
                  <a:pos x="163" y="461"/>
                </a:cxn>
                <a:cxn ang="0">
                  <a:pos x="163" y="457"/>
                </a:cxn>
                <a:cxn ang="0">
                  <a:pos x="166" y="457"/>
                </a:cxn>
                <a:cxn ang="0">
                  <a:pos x="166" y="457"/>
                </a:cxn>
                <a:cxn ang="0">
                  <a:pos x="166" y="457"/>
                </a:cxn>
                <a:cxn ang="0">
                  <a:pos x="166" y="454"/>
                </a:cxn>
                <a:cxn ang="0">
                  <a:pos x="166" y="454"/>
                </a:cxn>
                <a:cxn ang="0">
                  <a:pos x="166" y="450"/>
                </a:cxn>
                <a:cxn ang="0">
                  <a:pos x="152" y="432"/>
                </a:cxn>
                <a:cxn ang="0">
                  <a:pos x="124" y="369"/>
                </a:cxn>
                <a:cxn ang="0">
                  <a:pos x="49" y="209"/>
                </a:cxn>
                <a:cxn ang="0">
                  <a:pos x="0" y="3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41" h="677">
                  <a:moveTo>
                    <a:pt x="3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1" y="117"/>
                  </a:lnTo>
                  <a:lnTo>
                    <a:pt x="74" y="230"/>
                  </a:lnTo>
                  <a:lnTo>
                    <a:pt x="92" y="273"/>
                  </a:lnTo>
                  <a:lnTo>
                    <a:pt x="134" y="354"/>
                  </a:lnTo>
                  <a:lnTo>
                    <a:pt x="156" y="393"/>
                  </a:lnTo>
                  <a:lnTo>
                    <a:pt x="156" y="393"/>
                  </a:lnTo>
                  <a:lnTo>
                    <a:pt x="177" y="447"/>
                  </a:lnTo>
                  <a:lnTo>
                    <a:pt x="198" y="500"/>
                  </a:lnTo>
                  <a:lnTo>
                    <a:pt x="198" y="500"/>
                  </a:lnTo>
                  <a:lnTo>
                    <a:pt x="202" y="496"/>
                  </a:lnTo>
                  <a:lnTo>
                    <a:pt x="205" y="496"/>
                  </a:lnTo>
                  <a:lnTo>
                    <a:pt x="205" y="496"/>
                  </a:lnTo>
                  <a:lnTo>
                    <a:pt x="198" y="503"/>
                  </a:lnTo>
                  <a:lnTo>
                    <a:pt x="198" y="503"/>
                  </a:lnTo>
                  <a:lnTo>
                    <a:pt x="198" y="503"/>
                  </a:lnTo>
                  <a:lnTo>
                    <a:pt x="202" y="510"/>
                  </a:lnTo>
                  <a:lnTo>
                    <a:pt x="205" y="510"/>
                  </a:lnTo>
                  <a:lnTo>
                    <a:pt x="205" y="510"/>
                  </a:lnTo>
                  <a:lnTo>
                    <a:pt x="205" y="514"/>
                  </a:lnTo>
                  <a:lnTo>
                    <a:pt x="205" y="525"/>
                  </a:lnTo>
                  <a:lnTo>
                    <a:pt x="205" y="525"/>
                  </a:lnTo>
                  <a:lnTo>
                    <a:pt x="205" y="528"/>
                  </a:lnTo>
                  <a:lnTo>
                    <a:pt x="209" y="539"/>
                  </a:lnTo>
                  <a:lnTo>
                    <a:pt x="213" y="542"/>
                  </a:lnTo>
                  <a:lnTo>
                    <a:pt x="213" y="542"/>
                  </a:lnTo>
                  <a:lnTo>
                    <a:pt x="216" y="539"/>
                  </a:lnTo>
                  <a:lnTo>
                    <a:pt x="220" y="535"/>
                  </a:lnTo>
                  <a:lnTo>
                    <a:pt x="223" y="528"/>
                  </a:lnTo>
                  <a:lnTo>
                    <a:pt x="223" y="528"/>
                  </a:lnTo>
                  <a:lnTo>
                    <a:pt x="227" y="539"/>
                  </a:lnTo>
                  <a:lnTo>
                    <a:pt x="227" y="549"/>
                  </a:lnTo>
                  <a:lnTo>
                    <a:pt x="227" y="560"/>
                  </a:lnTo>
                  <a:lnTo>
                    <a:pt x="227" y="578"/>
                  </a:lnTo>
                  <a:lnTo>
                    <a:pt x="227" y="578"/>
                  </a:lnTo>
                  <a:lnTo>
                    <a:pt x="227" y="578"/>
                  </a:lnTo>
                  <a:lnTo>
                    <a:pt x="223" y="571"/>
                  </a:lnTo>
                  <a:lnTo>
                    <a:pt x="220" y="564"/>
                  </a:lnTo>
                  <a:lnTo>
                    <a:pt x="220" y="564"/>
                  </a:lnTo>
                  <a:lnTo>
                    <a:pt x="220" y="567"/>
                  </a:lnTo>
                  <a:lnTo>
                    <a:pt x="220" y="578"/>
                  </a:lnTo>
                  <a:lnTo>
                    <a:pt x="223" y="603"/>
                  </a:lnTo>
                  <a:lnTo>
                    <a:pt x="223" y="606"/>
                  </a:lnTo>
                  <a:lnTo>
                    <a:pt x="223" y="606"/>
                  </a:lnTo>
                  <a:lnTo>
                    <a:pt x="227" y="603"/>
                  </a:lnTo>
                  <a:lnTo>
                    <a:pt x="230" y="603"/>
                  </a:lnTo>
                  <a:lnTo>
                    <a:pt x="230" y="617"/>
                  </a:lnTo>
                  <a:lnTo>
                    <a:pt x="230" y="613"/>
                  </a:lnTo>
                  <a:lnTo>
                    <a:pt x="227" y="610"/>
                  </a:lnTo>
                  <a:lnTo>
                    <a:pt x="227" y="610"/>
                  </a:lnTo>
                  <a:lnTo>
                    <a:pt x="227" y="610"/>
                  </a:lnTo>
                  <a:lnTo>
                    <a:pt x="227" y="613"/>
                  </a:lnTo>
                  <a:lnTo>
                    <a:pt x="227" y="617"/>
                  </a:lnTo>
                  <a:lnTo>
                    <a:pt x="230" y="635"/>
                  </a:lnTo>
                  <a:lnTo>
                    <a:pt x="241" y="656"/>
                  </a:lnTo>
                  <a:lnTo>
                    <a:pt x="241" y="663"/>
                  </a:lnTo>
                  <a:lnTo>
                    <a:pt x="241" y="663"/>
                  </a:lnTo>
                  <a:lnTo>
                    <a:pt x="241" y="666"/>
                  </a:lnTo>
                  <a:lnTo>
                    <a:pt x="234" y="674"/>
                  </a:lnTo>
                  <a:lnTo>
                    <a:pt x="234" y="677"/>
                  </a:lnTo>
                  <a:lnTo>
                    <a:pt x="234" y="677"/>
                  </a:lnTo>
                  <a:lnTo>
                    <a:pt x="223" y="677"/>
                  </a:lnTo>
                  <a:lnTo>
                    <a:pt x="223" y="677"/>
                  </a:lnTo>
                  <a:lnTo>
                    <a:pt x="223" y="677"/>
                  </a:lnTo>
                  <a:lnTo>
                    <a:pt x="220" y="670"/>
                  </a:lnTo>
                  <a:lnTo>
                    <a:pt x="216" y="666"/>
                  </a:lnTo>
                  <a:lnTo>
                    <a:pt x="216" y="666"/>
                  </a:lnTo>
                  <a:lnTo>
                    <a:pt x="213" y="674"/>
                  </a:lnTo>
                  <a:lnTo>
                    <a:pt x="213" y="677"/>
                  </a:lnTo>
                  <a:lnTo>
                    <a:pt x="213" y="677"/>
                  </a:lnTo>
                  <a:lnTo>
                    <a:pt x="205" y="656"/>
                  </a:lnTo>
                  <a:lnTo>
                    <a:pt x="198" y="585"/>
                  </a:lnTo>
                  <a:lnTo>
                    <a:pt x="191" y="553"/>
                  </a:lnTo>
                  <a:lnTo>
                    <a:pt x="163" y="486"/>
                  </a:lnTo>
                  <a:lnTo>
                    <a:pt x="163" y="461"/>
                  </a:lnTo>
                  <a:lnTo>
                    <a:pt x="163" y="457"/>
                  </a:lnTo>
                  <a:lnTo>
                    <a:pt x="163" y="457"/>
                  </a:lnTo>
                  <a:lnTo>
                    <a:pt x="166" y="457"/>
                  </a:lnTo>
                  <a:lnTo>
                    <a:pt x="166" y="457"/>
                  </a:lnTo>
                  <a:lnTo>
                    <a:pt x="166" y="457"/>
                  </a:lnTo>
                  <a:lnTo>
                    <a:pt x="166" y="457"/>
                  </a:lnTo>
                  <a:lnTo>
                    <a:pt x="166" y="457"/>
                  </a:lnTo>
                  <a:lnTo>
                    <a:pt x="166" y="457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0"/>
                  </a:lnTo>
                  <a:lnTo>
                    <a:pt x="159" y="443"/>
                  </a:lnTo>
                  <a:lnTo>
                    <a:pt x="152" y="432"/>
                  </a:lnTo>
                  <a:lnTo>
                    <a:pt x="138" y="397"/>
                  </a:lnTo>
                  <a:lnTo>
                    <a:pt x="124" y="369"/>
                  </a:lnTo>
                  <a:lnTo>
                    <a:pt x="74" y="255"/>
                  </a:lnTo>
                  <a:lnTo>
                    <a:pt x="49" y="209"/>
                  </a:lnTo>
                  <a:lnTo>
                    <a:pt x="7" y="5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17" name="Freeform 1393"/>
            <p:cNvSpPr>
              <a:spLocks/>
            </p:cNvSpPr>
            <p:nvPr/>
          </p:nvSpPr>
          <p:spPr bwMode="auto">
            <a:xfrm>
              <a:off x="3047" y="1905"/>
              <a:ext cx="241" cy="67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" y="49"/>
                </a:cxn>
                <a:cxn ang="0">
                  <a:pos x="14" y="92"/>
                </a:cxn>
                <a:cxn ang="0">
                  <a:pos x="28" y="131"/>
                </a:cxn>
                <a:cxn ang="0">
                  <a:pos x="60" y="202"/>
                </a:cxn>
                <a:cxn ang="0">
                  <a:pos x="85" y="255"/>
                </a:cxn>
                <a:cxn ang="0">
                  <a:pos x="131" y="351"/>
                </a:cxn>
                <a:cxn ang="0">
                  <a:pos x="166" y="422"/>
                </a:cxn>
                <a:cxn ang="0">
                  <a:pos x="181" y="461"/>
                </a:cxn>
                <a:cxn ang="0">
                  <a:pos x="191" y="493"/>
                </a:cxn>
                <a:cxn ang="0">
                  <a:pos x="202" y="496"/>
                </a:cxn>
                <a:cxn ang="0">
                  <a:pos x="198" y="507"/>
                </a:cxn>
                <a:cxn ang="0">
                  <a:pos x="205" y="510"/>
                </a:cxn>
                <a:cxn ang="0">
                  <a:pos x="205" y="525"/>
                </a:cxn>
                <a:cxn ang="0">
                  <a:pos x="205" y="532"/>
                </a:cxn>
                <a:cxn ang="0">
                  <a:pos x="216" y="535"/>
                </a:cxn>
                <a:cxn ang="0">
                  <a:pos x="227" y="542"/>
                </a:cxn>
                <a:cxn ang="0">
                  <a:pos x="227" y="574"/>
                </a:cxn>
                <a:cxn ang="0">
                  <a:pos x="220" y="564"/>
                </a:cxn>
                <a:cxn ang="0">
                  <a:pos x="220" y="585"/>
                </a:cxn>
                <a:cxn ang="0">
                  <a:pos x="227" y="603"/>
                </a:cxn>
                <a:cxn ang="0">
                  <a:pos x="230" y="617"/>
                </a:cxn>
                <a:cxn ang="0">
                  <a:pos x="227" y="606"/>
                </a:cxn>
                <a:cxn ang="0">
                  <a:pos x="227" y="613"/>
                </a:cxn>
                <a:cxn ang="0">
                  <a:pos x="227" y="620"/>
                </a:cxn>
                <a:cxn ang="0">
                  <a:pos x="230" y="638"/>
                </a:cxn>
                <a:cxn ang="0">
                  <a:pos x="237" y="652"/>
                </a:cxn>
                <a:cxn ang="0">
                  <a:pos x="241" y="663"/>
                </a:cxn>
                <a:cxn ang="0">
                  <a:pos x="237" y="670"/>
                </a:cxn>
                <a:cxn ang="0">
                  <a:pos x="234" y="677"/>
                </a:cxn>
                <a:cxn ang="0">
                  <a:pos x="220" y="670"/>
                </a:cxn>
                <a:cxn ang="0">
                  <a:pos x="213" y="674"/>
                </a:cxn>
                <a:cxn ang="0">
                  <a:pos x="209" y="663"/>
                </a:cxn>
                <a:cxn ang="0">
                  <a:pos x="202" y="635"/>
                </a:cxn>
                <a:cxn ang="0">
                  <a:pos x="202" y="599"/>
                </a:cxn>
                <a:cxn ang="0">
                  <a:pos x="195" y="571"/>
                </a:cxn>
                <a:cxn ang="0">
                  <a:pos x="184" y="539"/>
                </a:cxn>
                <a:cxn ang="0">
                  <a:pos x="170" y="500"/>
                </a:cxn>
                <a:cxn ang="0">
                  <a:pos x="163" y="471"/>
                </a:cxn>
                <a:cxn ang="0">
                  <a:pos x="163" y="457"/>
                </a:cxn>
                <a:cxn ang="0">
                  <a:pos x="166" y="454"/>
                </a:cxn>
                <a:cxn ang="0">
                  <a:pos x="166" y="454"/>
                </a:cxn>
                <a:cxn ang="0">
                  <a:pos x="163" y="447"/>
                </a:cxn>
                <a:cxn ang="0">
                  <a:pos x="156" y="443"/>
                </a:cxn>
                <a:cxn ang="0">
                  <a:pos x="145" y="415"/>
                </a:cxn>
                <a:cxn ang="0">
                  <a:pos x="117" y="351"/>
                </a:cxn>
                <a:cxn ang="0">
                  <a:pos x="85" y="283"/>
                </a:cxn>
                <a:cxn ang="0">
                  <a:pos x="56" y="216"/>
                </a:cxn>
                <a:cxn ang="0">
                  <a:pos x="42" y="177"/>
                </a:cxn>
                <a:cxn ang="0">
                  <a:pos x="25" y="113"/>
                </a:cxn>
                <a:cxn ang="0">
                  <a:pos x="10" y="60"/>
                </a:cxn>
                <a:cxn ang="0">
                  <a:pos x="0" y="0"/>
                </a:cxn>
              </a:cxnLst>
              <a:rect l="0" t="0" r="r" b="b"/>
              <a:pathLst>
                <a:path w="241" h="677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3" y="49"/>
                  </a:lnTo>
                  <a:lnTo>
                    <a:pt x="7" y="63"/>
                  </a:lnTo>
                  <a:lnTo>
                    <a:pt x="7" y="78"/>
                  </a:lnTo>
                  <a:lnTo>
                    <a:pt x="14" y="92"/>
                  </a:lnTo>
                  <a:lnTo>
                    <a:pt x="17" y="106"/>
                  </a:lnTo>
                  <a:lnTo>
                    <a:pt x="21" y="120"/>
                  </a:lnTo>
                  <a:lnTo>
                    <a:pt x="28" y="131"/>
                  </a:lnTo>
                  <a:lnTo>
                    <a:pt x="32" y="145"/>
                  </a:lnTo>
                  <a:lnTo>
                    <a:pt x="46" y="173"/>
                  </a:lnTo>
                  <a:lnTo>
                    <a:pt x="60" y="202"/>
                  </a:lnTo>
                  <a:lnTo>
                    <a:pt x="67" y="216"/>
                  </a:lnTo>
                  <a:lnTo>
                    <a:pt x="74" y="234"/>
                  </a:lnTo>
                  <a:lnTo>
                    <a:pt x="85" y="255"/>
                  </a:lnTo>
                  <a:lnTo>
                    <a:pt x="95" y="276"/>
                  </a:lnTo>
                  <a:lnTo>
                    <a:pt x="113" y="315"/>
                  </a:lnTo>
                  <a:lnTo>
                    <a:pt x="131" y="351"/>
                  </a:lnTo>
                  <a:lnTo>
                    <a:pt x="152" y="393"/>
                  </a:lnTo>
                  <a:lnTo>
                    <a:pt x="159" y="408"/>
                  </a:lnTo>
                  <a:lnTo>
                    <a:pt x="166" y="422"/>
                  </a:lnTo>
                  <a:lnTo>
                    <a:pt x="170" y="436"/>
                  </a:lnTo>
                  <a:lnTo>
                    <a:pt x="173" y="447"/>
                  </a:lnTo>
                  <a:lnTo>
                    <a:pt x="181" y="461"/>
                  </a:lnTo>
                  <a:lnTo>
                    <a:pt x="184" y="471"/>
                  </a:lnTo>
                  <a:lnTo>
                    <a:pt x="191" y="486"/>
                  </a:lnTo>
                  <a:lnTo>
                    <a:pt x="191" y="493"/>
                  </a:lnTo>
                  <a:lnTo>
                    <a:pt x="198" y="500"/>
                  </a:lnTo>
                  <a:lnTo>
                    <a:pt x="202" y="500"/>
                  </a:lnTo>
                  <a:lnTo>
                    <a:pt x="202" y="496"/>
                  </a:lnTo>
                  <a:lnTo>
                    <a:pt x="205" y="496"/>
                  </a:lnTo>
                  <a:lnTo>
                    <a:pt x="195" y="503"/>
                  </a:lnTo>
                  <a:lnTo>
                    <a:pt x="198" y="507"/>
                  </a:lnTo>
                  <a:lnTo>
                    <a:pt x="202" y="507"/>
                  </a:lnTo>
                  <a:lnTo>
                    <a:pt x="202" y="510"/>
                  </a:lnTo>
                  <a:lnTo>
                    <a:pt x="205" y="510"/>
                  </a:lnTo>
                  <a:lnTo>
                    <a:pt x="205" y="518"/>
                  </a:lnTo>
                  <a:lnTo>
                    <a:pt x="205" y="521"/>
                  </a:lnTo>
                  <a:lnTo>
                    <a:pt x="205" y="525"/>
                  </a:lnTo>
                  <a:lnTo>
                    <a:pt x="205" y="528"/>
                  </a:lnTo>
                  <a:lnTo>
                    <a:pt x="205" y="532"/>
                  </a:lnTo>
                  <a:lnTo>
                    <a:pt x="205" y="532"/>
                  </a:lnTo>
                  <a:lnTo>
                    <a:pt x="209" y="535"/>
                  </a:lnTo>
                  <a:lnTo>
                    <a:pt x="213" y="542"/>
                  </a:lnTo>
                  <a:lnTo>
                    <a:pt x="216" y="535"/>
                  </a:lnTo>
                  <a:lnTo>
                    <a:pt x="223" y="528"/>
                  </a:lnTo>
                  <a:lnTo>
                    <a:pt x="223" y="535"/>
                  </a:lnTo>
                  <a:lnTo>
                    <a:pt x="227" y="542"/>
                  </a:lnTo>
                  <a:lnTo>
                    <a:pt x="227" y="553"/>
                  </a:lnTo>
                  <a:lnTo>
                    <a:pt x="227" y="578"/>
                  </a:lnTo>
                  <a:lnTo>
                    <a:pt x="227" y="574"/>
                  </a:lnTo>
                  <a:lnTo>
                    <a:pt x="223" y="571"/>
                  </a:lnTo>
                  <a:lnTo>
                    <a:pt x="223" y="567"/>
                  </a:lnTo>
                  <a:lnTo>
                    <a:pt x="220" y="564"/>
                  </a:lnTo>
                  <a:lnTo>
                    <a:pt x="220" y="571"/>
                  </a:lnTo>
                  <a:lnTo>
                    <a:pt x="220" y="574"/>
                  </a:lnTo>
                  <a:lnTo>
                    <a:pt x="220" y="585"/>
                  </a:lnTo>
                  <a:lnTo>
                    <a:pt x="220" y="596"/>
                  </a:lnTo>
                  <a:lnTo>
                    <a:pt x="223" y="606"/>
                  </a:lnTo>
                  <a:lnTo>
                    <a:pt x="227" y="603"/>
                  </a:lnTo>
                  <a:lnTo>
                    <a:pt x="227" y="599"/>
                  </a:lnTo>
                  <a:lnTo>
                    <a:pt x="230" y="606"/>
                  </a:lnTo>
                  <a:lnTo>
                    <a:pt x="230" y="617"/>
                  </a:lnTo>
                  <a:lnTo>
                    <a:pt x="230" y="613"/>
                  </a:lnTo>
                  <a:lnTo>
                    <a:pt x="230" y="613"/>
                  </a:lnTo>
                  <a:lnTo>
                    <a:pt x="227" y="606"/>
                  </a:lnTo>
                  <a:lnTo>
                    <a:pt x="227" y="610"/>
                  </a:lnTo>
                  <a:lnTo>
                    <a:pt x="227" y="610"/>
                  </a:lnTo>
                  <a:lnTo>
                    <a:pt x="227" y="613"/>
                  </a:lnTo>
                  <a:lnTo>
                    <a:pt x="223" y="613"/>
                  </a:lnTo>
                  <a:lnTo>
                    <a:pt x="223" y="617"/>
                  </a:lnTo>
                  <a:lnTo>
                    <a:pt x="227" y="620"/>
                  </a:lnTo>
                  <a:lnTo>
                    <a:pt x="227" y="627"/>
                  </a:lnTo>
                  <a:lnTo>
                    <a:pt x="230" y="635"/>
                  </a:lnTo>
                  <a:lnTo>
                    <a:pt x="230" y="638"/>
                  </a:lnTo>
                  <a:lnTo>
                    <a:pt x="234" y="645"/>
                  </a:lnTo>
                  <a:lnTo>
                    <a:pt x="237" y="652"/>
                  </a:lnTo>
                  <a:lnTo>
                    <a:pt x="237" y="652"/>
                  </a:lnTo>
                  <a:lnTo>
                    <a:pt x="237" y="656"/>
                  </a:lnTo>
                  <a:lnTo>
                    <a:pt x="241" y="659"/>
                  </a:lnTo>
                  <a:lnTo>
                    <a:pt x="241" y="663"/>
                  </a:lnTo>
                  <a:lnTo>
                    <a:pt x="237" y="666"/>
                  </a:lnTo>
                  <a:lnTo>
                    <a:pt x="237" y="666"/>
                  </a:lnTo>
                  <a:lnTo>
                    <a:pt x="237" y="670"/>
                  </a:lnTo>
                  <a:lnTo>
                    <a:pt x="234" y="674"/>
                  </a:lnTo>
                  <a:lnTo>
                    <a:pt x="234" y="674"/>
                  </a:lnTo>
                  <a:lnTo>
                    <a:pt x="234" y="677"/>
                  </a:lnTo>
                  <a:lnTo>
                    <a:pt x="223" y="677"/>
                  </a:lnTo>
                  <a:lnTo>
                    <a:pt x="220" y="674"/>
                  </a:lnTo>
                  <a:lnTo>
                    <a:pt x="220" y="670"/>
                  </a:lnTo>
                  <a:lnTo>
                    <a:pt x="216" y="666"/>
                  </a:lnTo>
                  <a:lnTo>
                    <a:pt x="216" y="670"/>
                  </a:lnTo>
                  <a:lnTo>
                    <a:pt x="213" y="674"/>
                  </a:lnTo>
                  <a:lnTo>
                    <a:pt x="213" y="674"/>
                  </a:lnTo>
                  <a:lnTo>
                    <a:pt x="209" y="666"/>
                  </a:lnTo>
                  <a:lnTo>
                    <a:pt x="209" y="663"/>
                  </a:lnTo>
                  <a:lnTo>
                    <a:pt x="205" y="649"/>
                  </a:lnTo>
                  <a:lnTo>
                    <a:pt x="202" y="642"/>
                  </a:lnTo>
                  <a:lnTo>
                    <a:pt x="202" y="635"/>
                  </a:lnTo>
                  <a:lnTo>
                    <a:pt x="202" y="624"/>
                  </a:lnTo>
                  <a:lnTo>
                    <a:pt x="202" y="610"/>
                  </a:lnTo>
                  <a:lnTo>
                    <a:pt x="202" y="599"/>
                  </a:lnTo>
                  <a:lnTo>
                    <a:pt x="198" y="585"/>
                  </a:lnTo>
                  <a:lnTo>
                    <a:pt x="198" y="578"/>
                  </a:lnTo>
                  <a:lnTo>
                    <a:pt x="195" y="571"/>
                  </a:lnTo>
                  <a:lnTo>
                    <a:pt x="195" y="560"/>
                  </a:lnTo>
                  <a:lnTo>
                    <a:pt x="191" y="553"/>
                  </a:lnTo>
                  <a:lnTo>
                    <a:pt x="184" y="539"/>
                  </a:lnTo>
                  <a:lnTo>
                    <a:pt x="181" y="525"/>
                  </a:lnTo>
                  <a:lnTo>
                    <a:pt x="173" y="514"/>
                  </a:lnTo>
                  <a:lnTo>
                    <a:pt x="170" y="500"/>
                  </a:lnTo>
                  <a:lnTo>
                    <a:pt x="166" y="486"/>
                  </a:lnTo>
                  <a:lnTo>
                    <a:pt x="163" y="478"/>
                  </a:lnTo>
                  <a:lnTo>
                    <a:pt x="163" y="471"/>
                  </a:lnTo>
                  <a:lnTo>
                    <a:pt x="163" y="464"/>
                  </a:lnTo>
                  <a:lnTo>
                    <a:pt x="163" y="457"/>
                  </a:lnTo>
                  <a:lnTo>
                    <a:pt x="163" y="457"/>
                  </a:lnTo>
                  <a:lnTo>
                    <a:pt x="163" y="457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0"/>
                  </a:lnTo>
                  <a:lnTo>
                    <a:pt x="166" y="450"/>
                  </a:lnTo>
                  <a:lnTo>
                    <a:pt x="163" y="447"/>
                  </a:lnTo>
                  <a:lnTo>
                    <a:pt x="159" y="447"/>
                  </a:lnTo>
                  <a:lnTo>
                    <a:pt x="159" y="443"/>
                  </a:lnTo>
                  <a:lnTo>
                    <a:pt x="156" y="443"/>
                  </a:lnTo>
                  <a:lnTo>
                    <a:pt x="152" y="436"/>
                  </a:lnTo>
                  <a:lnTo>
                    <a:pt x="149" y="429"/>
                  </a:lnTo>
                  <a:lnTo>
                    <a:pt x="145" y="415"/>
                  </a:lnTo>
                  <a:lnTo>
                    <a:pt x="142" y="404"/>
                  </a:lnTo>
                  <a:lnTo>
                    <a:pt x="134" y="390"/>
                  </a:lnTo>
                  <a:lnTo>
                    <a:pt x="117" y="351"/>
                  </a:lnTo>
                  <a:lnTo>
                    <a:pt x="110" y="333"/>
                  </a:lnTo>
                  <a:lnTo>
                    <a:pt x="99" y="319"/>
                  </a:lnTo>
                  <a:lnTo>
                    <a:pt x="85" y="283"/>
                  </a:lnTo>
                  <a:lnTo>
                    <a:pt x="67" y="244"/>
                  </a:lnTo>
                  <a:lnTo>
                    <a:pt x="60" y="230"/>
                  </a:lnTo>
                  <a:lnTo>
                    <a:pt x="56" y="216"/>
                  </a:lnTo>
                  <a:lnTo>
                    <a:pt x="49" y="202"/>
                  </a:lnTo>
                  <a:lnTo>
                    <a:pt x="46" y="188"/>
                  </a:lnTo>
                  <a:lnTo>
                    <a:pt x="42" y="177"/>
                  </a:lnTo>
                  <a:lnTo>
                    <a:pt x="39" y="163"/>
                  </a:lnTo>
                  <a:lnTo>
                    <a:pt x="32" y="138"/>
                  </a:lnTo>
                  <a:lnTo>
                    <a:pt x="25" y="113"/>
                  </a:lnTo>
                  <a:lnTo>
                    <a:pt x="17" y="88"/>
                  </a:lnTo>
                  <a:lnTo>
                    <a:pt x="14" y="74"/>
                  </a:lnTo>
                  <a:lnTo>
                    <a:pt x="10" y="60"/>
                  </a:lnTo>
                  <a:lnTo>
                    <a:pt x="7" y="46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18" name="Freeform 1394"/>
            <p:cNvSpPr>
              <a:spLocks/>
            </p:cNvSpPr>
            <p:nvPr/>
          </p:nvSpPr>
          <p:spPr bwMode="auto">
            <a:xfrm>
              <a:off x="3277" y="1919"/>
              <a:ext cx="11" cy="3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7"/>
                </a:cxn>
                <a:cxn ang="0">
                  <a:pos x="7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11" y="7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10"/>
                </a:cxn>
                <a:cxn ang="0">
                  <a:pos x="7" y="18"/>
                </a:cxn>
                <a:cxn ang="0">
                  <a:pos x="4" y="21"/>
                </a:cxn>
                <a:cxn ang="0">
                  <a:pos x="4" y="25"/>
                </a:cxn>
                <a:cxn ang="0">
                  <a:pos x="0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7" y="10"/>
                </a:cxn>
                <a:cxn ang="0">
                  <a:pos x="11" y="0"/>
                </a:cxn>
              </a:cxnLst>
              <a:rect l="0" t="0" r="r" b="b"/>
              <a:pathLst>
                <a:path w="11" h="32">
                  <a:moveTo>
                    <a:pt x="11" y="0"/>
                  </a:moveTo>
                  <a:lnTo>
                    <a:pt x="11" y="7"/>
                  </a:lnTo>
                  <a:lnTo>
                    <a:pt x="7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0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7" y="1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19" name="Freeform 1395"/>
            <p:cNvSpPr>
              <a:spLocks/>
            </p:cNvSpPr>
            <p:nvPr/>
          </p:nvSpPr>
          <p:spPr bwMode="auto">
            <a:xfrm>
              <a:off x="3281" y="1965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20" name="Freeform 1396"/>
            <p:cNvSpPr>
              <a:spLocks/>
            </p:cNvSpPr>
            <p:nvPr/>
          </p:nvSpPr>
          <p:spPr bwMode="auto">
            <a:xfrm>
              <a:off x="3284" y="1968"/>
              <a:ext cx="4" cy="1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4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21" name="Freeform 1397"/>
            <p:cNvSpPr>
              <a:spLocks/>
            </p:cNvSpPr>
            <p:nvPr/>
          </p:nvSpPr>
          <p:spPr bwMode="auto">
            <a:xfrm>
              <a:off x="3284" y="1965"/>
              <a:ext cx="4" cy="2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1"/>
                </a:cxn>
                <a:cxn ang="0">
                  <a:pos x="0" y="21"/>
                </a:cxn>
                <a:cxn ang="0">
                  <a:pos x="0" y="11"/>
                </a:cxn>
                <a:cxn ang="0">
                  <a:pos x="4" y="0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22" name="Freeform 1398"/>
            <p:cNvSpPr>
              <a:spLocks/>
            </p:cNvSpPr>
            <p:nvPr/>
          </p:nvSpPr>
          <p:spPr bwMode="auto">
            <a:xfrm>
              <a:off x="3267" y="1968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23" name="Freeform 1399"/>
            <p:cNvSpPr>
              <a:spLocks/>
            </p:cNvSpPr>
            <p:nvPr/>
          </p:nvSpPr>
          <p:spPr bwMode="auto">
            <a:xfrm>
              <a:off x="3260" y="1983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24" name="Freeform 1400"/>
            <p:cNvSpPr>
              <a:spLocks/>
            </p:cNvSpPr>
            <p:nvPr/>
          </p:nvSpPr>
          <p:spPr bwMode="auto">
            <a:xfrm>
              <a:off x="3260" y="1979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25" name="Freeform 1401"/>
            <p:cNvSpPr>
              <a:spLocks/>
            </p:cNvSpPr>
            <p:nvPr/>
          </p:nvSpPr>
          <p:spPr bwMode="auto">
            <a:xfrm>
              <a:off x="3263" y="1993"/>
              <a:ext cx="14" cy="1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14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4" y="11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14" y="4"/>
                </a:cxn>
              </a:cxnLst>
              <a:rect l="0" t="0" r="r" b="b"/>
              <a:pathLst>
                <a:path w="14" h="18">
                  <a:moveTo>
                    <a:pt x="14" y="0"/>
                  </a:move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26" name="Freeform 1402"/>
            <p:cNvSpPr>
              <a:spLocks/>
            </p:cNvSpPr>
            <p:nvPr/>
          </p:nvSpPr>
          <p:spPr bwMode="auto">
            <a:xfrm>
              <a:off x="3263" y="1986"/>
              <a:ext cx="18" cy="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4" y="4"/>
                </a:cxn>
                <a:cxn ang="0">
                  <a:pos x="14" y="7"/>
                </a:cxn>
                <a:cxn ang="0">
                  <a:pos x="11" y="14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4" y="21"/>
                </a:cxn>
                <a:cxn ang="0">
                  <a:pos x="4" y="25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8"/>
                </a:cxn>
                <a:cxn ang="0">
                  <a:pos x="14" y="11"/>
                </a:cxn>
                <a:cxn ang="0">
                  <a:pos x="14" y="7"/>
                </a:cxn>
                <a:cxn ang="0">
                  <a:pos x="18" y="0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lnTo>
                    <a:pt x="18" y="0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1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27" name="Freeform 1403"/>
            <p:cNvSpPr>
              <a:spLocks/>
            </p:cNvSpPr>
            <p:nvPr/>
          </p:nvSpPr>
          <p:spPr bwMode="auto">
            <a:xfrm>
              <a:off x="3252" y="2029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28" name="Freeform 1404"/>
            <p:cNvSpPr>
              <a:spLocks/>
            </p:cNvSpPr>
            <p:nvPr/>
          </p:nvSpPr>
          <p:spPr bwMode="auto">
            <a:xfrm>
              <a:off x="3238" y="207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29" name="Freeform 1405"/>
            <p:cNvSpPr>
              <a:spLocks/>
            </p:cNvSpPr>
            <p:nvPr/>
          </p:nvSpPr>
          <p:spPr bwMode="auto">
            <a:xfrm>
              <a:off x="3238" y="2078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30" name="Freeform 1406"/>
            <p:cNvSpPr>
              <a:spLocks/>
            </p:cNvSpPr>
            <p:nvPr/>
          </p:nvSpPr>
          <p:spPr bwMode="auto">
            <a:xfrm>
              <a:off x="3235" y="2146"/>
              <a:ext cx="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h="28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31" name="Freeform 1407"/>
            <p:cNvSpPr>
              <a:spLocks/>
            </p:cNvSpPr>
            <p:nvPr/>
          </p:nvSpPr>
          <p:spPr bwMode="auto">
            <a:xfrm>
              <a:off x="3238" y="2078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32" name="Freeform 1408"/>
            <p:cNvSpPr>
              <a:spLocks/>
            </p:cNvSpPr>
            <p:nvPr/>
          </p:nvSpPr>
          <p:spPr bwMode="auto">
            <a:xfrm>
              <a:off x="3235" y="2146"/>
              <a:ext cx="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h="28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33" name="Freeform 1409"/>
            <p:cNvSpPr>
              <a:spLocks/>
            </p:cNvSpPr>
            <p:nvPr/>
          </p:nvSpPr>
          <p:spPr bwMode="auto">
            <a:xfrm>
              <a:off x="3128" y="2167"/>
              <a:ext cx="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4" y="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34" name="Freeform 1410"/>
            <p:cNvSpPr>
              <a:spLocks/>
            </p:cNvSpPr>
            <p:nvPr/>
          </p:nvSpPr>
          <p:spPr bwMode="auto">
            <a:xfrm>
              <a:off x="3235" y="2181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35" name="Freeform 1411"/>
            <p:cNvSpPr>
              <a:spLocks/>
            </p:cNvSpPr>
            <p:nvPr/>
          </p:nvSpPr>
          <p:spPr bwMode="auto">
            <a:xfrm>
              <a:off x="3235" y="2181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36" name="Freeform 1412"/>
            <p:cNvSpPr>
              <a:spLocks/>
            </p:cNvSpPr>
            <p:nvPr/>
          </p:nvSpPr>
          <p:spPr bwMode="auto">
            <a:xfrm>
              <a:off x="3135" y="2185"/>
              <a:ext cx="11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1" y="18"/>
                </a:cxn>
                <a:cxn ang="0">
                  <a:pos x="11" y="25"/>
                </a:cxn>
                <a:cxn ang="0">
                  <a:pos x="11" y="25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11" h="25">
                  <a:moveTo>
                    <a:pt x="4" y="0"/>
                  </a:moveTo>
                  <a:lnTo>
                    <a:pt x="11" y="1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1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37" name="Freeform 1413"/>
            <p:cNvSpPr>
              <a:spLocks/>
            </p:cNvSpPr>
            <p:nvPr/>
          </p:nvSpPr>
          <p:spPr bwMode="auto">
            <a:xfrm>
              <a:off x="3135" y="2181"/>
              <a:ext cx="11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7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11" y="25"/>
                </a:cxn>
                <a:cxn ang="0">
                  <a:pos x="7" y="18"/>
                </a:cxn>
                <a:cxn ang="0">
                  <a:pos x="7" y="14"/>
                </a:cxn>
                <a:cxn ang="0">
                  <a:pos x="4" y="7"/>
                </a:cxn>
                <a:cxn ang="0">
                  <a:pos x="0" y="0"/>
                </a:cxn>
              </a:cxnLst>
              <a:rect l="0" t="0" r="r" b="b"/>
              <a:pathLst>
                <a:path w="11" h="25">
                  <a:moveTo>
                    <a:pt x="0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11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38" name="Freeform 1414"/>
            <p:cNvSpPr>
              <a:spLocks/>
            </p:cNvSpPr>
            <p:nvPr/>
          </p:nvSpPr>
          <p:spPr bwMode="auto">
            <a:xfrm>
              <a:off x="3235" y="2195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39" name="Freeform 1415"/>
            <p:cNvSpPr>
              <a:spLocks/>
            </p:cNvSpPr>
            <p:nvPr/>
          </p:nvSpPr>
          <p:spPr bwMode="auto">
            <a:xfrm>
              <a:off x="3252" y="2210"/>
              <a:ext cx="15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8" y="3"/>
                </a:cxn>
                <a:cxn ang="0">
                  <a:pos x="11" y="3"/>
                </a:cxn>
                <a:cxn ang="0">
                  <a:pos x="15" y="142"/>
                </a:cxn>
                <a:cxn ang="0">
                  <a:pos x="15" y="134"/>
                </a:cxn>
                <a:cxn ang="0">
                  <a:pos x="15" y="131"/>
                </a:cxn>
                <a:cxn ang="0">
                  <a:pos x="15" y="127"/>
                </a:cxn>
                <a:cxn ang="0">
                  <a:pos x="11" y="127"/>
                </a:cxn>
                <a:cxn ang="0">
                  <a:pos x="11" y="124"/>
                </a:cxn>
                <a:cxn ang="0">
                  <a:pos x="11" y="120"/>
                </a:cxn>
                <a:cxn ang="0">
                  <a:pos x="8" y="117"/>
                </a:cxn>
                <a:cxn ang="0">
                  <a:pos x="8" y="117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5" y="110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5" y="88"/>
                </a:cxn>
                <a:cxn ang="0">
                  <a:pos x="11" y="78"/>
                </a:cxn>
                <a:cxn ang="0">
                  <a:pos x="11" y="67"/>
                </a:cxn>
                <a:cxn ang="0">
                  <a:pos x="11" y="60"/>
                </a:cxn>
                <a:cxn ang="0">
                  <a:pos x="8" y="49"/>
                </a:cxn>
                <a:cxn ang="0">
                  <a:pos x="8" y="39"/>
                </a:cxn>
                <a:cxn ang="0">
                  <a:pos x="8" y="28"/>
                </a:cxn>
                <a:cxn ang="0">
                  <a:pos x="8" y="24"/>
                </a:cxn>
                <a:cxn ang="0">
                  <a:pos x="8" y="21"/>
                </a:cxn>
                <a:cxn ang="0">
                  <a:pos x="8" y="17"/>
                </a:cxn>
                <a:cxn ang="0">
                  <a:pos x="8" y="14"/>
                </a:cxn>
                <a:cxn ang="0">
                  <a:pos x="4" y="7"/>
                </a:cxn>
                <a:cxn ang="0">
                  <a:pos x="0" y="0"/>
                </a:cxn>
              </a:cxnLst>
              <a:rect l="0" t="0" r="r" b="b"/>
              <a:pathLst>
                <a:path w="15" h="142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142"/>
                  </a:lnTo>
                  <a:lnTo>
                    <a:pt x="15" y="134"/>
                  </a:lnTo>
                  <a:lnTo>
                    <a:pt x="15" y="131"/>
                  </a:lnTo>
                  <a:lnTo>
                    <a:pt x="15" y="127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1" y="120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5" y="88"/>
                  </a:lnTo>
                  <a:lnTo>
                    <a:pt x="11" y="78"/>
                  </a:lnTo>
                  <a:lnTo>
                    <a:pt x="11" y="67"/>
                  </a:lnTo>
                  <a:lnTo>
                    <a:pt x="11" y="60"/>
                  </a:lnTo>
                  <a:lnTo>
                    <a:pt x="8" y="49"/>
                  </a:lnTo>
                  <a:lnTo>
                    <a:pt x="8" y="39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40" name="Freeform 1416"/>
            <p:cNvSpPr>
              <a:spLocks/>
            </p:cNvSpPr>
            <p:nvPr/>
          </p:nvSpPr>
          <p:spPr bwMode="auto">
            <a:xfrm>
              <a:off x="3235" y="2195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41" name="Freeform 1417"/>
            <p:cNvSpPr>
              <a:spLocks/>
            </p:cNvSpPr>
            <p:nvPr/>
          </p:nvSpPr>
          <p:spPr bwMode="auto">
            <a:xfrm>
              <a:off x="3252" y="2210"/>
              <a:ext cx="15" cy="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8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5" y="145"/>
                </a:cxn>
                <a:cxn ang="0">
                  <a:pos x="15" y="145"/>
                </a:cxn>
                <a:cxn ang="0">
                  <a:pos x="15" y="145"/>
                </a:cxn>
                <a:cxn ang="0">
                  <a:pos x="15" y="138"/>
                </a:cxn>
                <a:cxn ang="0">
                  <a:pos x="15" y="131"/>
                </a:cxn>
                <a:cxn ang="0">
                  <a:pos x="11" y="120"/>
                </a:cxn>
                <a:cxn ang="0">
                  <a:pos x="8" y="117"/>
                </a:cxn>
                <a:cxn ang="0">
                  <a:pos x="15" y="113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" y="67"/>
                </a:cxn>
                <a:cxn ang="0">
                  <a:pos x="8" y="39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24"/>
                </a:cxn>
                <a:cxn ang="0">
                  <a:pos x="8" y="17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8" y="3"/>
                </a:cxn>
                <a:cxn ang="0">
                  <a:pos x="11" y="3"/>
                </a:cxn>
                <a:cxn ang="0">
                  <a:pos x="15" y="142"/>
                </a:cxn>
                <a:cxn ang="0">
                  <a:pos x="15" y="134"/>
                </a:cxn>
                <a:cxn ang="0">
                  <a:pos x="15" y="131"/>
                </a:cxn>
                <a:cxn ang="0">
                  <a:pos x="15" y="127"/>
                </a:cxn>
                <a:cxn ang="0">
                  <a:pos x="11" y="127"/>
                </a:cxn>
                <a:cxn ang="0">
                  <a:pos x="11" y="124"/>
                </a:cxn>
                <a:cxn ang="0">
                  <a:pos x="11" y="120"/>
                </a:cxn>
                <a:cxn ang="0">
                  <a:pos x="8" y="117"/>
                </a:cxn>
                <a:cxn ang="0">
                  <a:pos x="8" y="117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5" y="110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5" y="88"/>
                </a:cxn>
                <a:cxn ang="0">
                  <a:pos x="11" y="78"/>
                </a:cxn>
                <a:cxn ang="0">
                  <a:pos x="11" y="67"/>
                </a:cxn>
                <a:cxn ang="0">
                  <a:pos x="11" y="60"/>
                </a:cxn>
                <a:cxn ang="0">
                  <a:pos x="8" y="49"/>
                </a:cxn>
                <a:cxn ang="0">
                  <a:pos x="8" y="39"/>
                </a:cxn>
                <a:cxn ang="0">
                  <a:pos x="8" y="28"/>
                </a:cxn>
                <a:cxn ang="0">
                  <a:pos x="8" y="24"/>
                </a:cxn>
                <a:cxn ang="0">
                  <a:pos x="8" y="21"/>
                </a:cxn>
                <a:cxn ang="0">
                  <a:pos x="8" y="17"/>
                </a:cxn>
                <a:cxn ang="0">
                  <a:pos x="8" y="14"/>
                </a:cxn>
                <a:cxn ang="0">
                  <a:pos x="4" y="7"/>
                </a:cxn>
                <a:cxn ang="0">
                  <a:pos x="0" y="0"/>
                </a:cxn>
              </a:cxnLst>
              <a:rect l="0" t="0" r="r" b="b"/>
              <a:pathLst>
                <a:path w="15" h="145">
                  <a:moveTo>
                    <a:pt x="0" y="0"/>
                  </a:moveTo>
                  <a:lnTo>
                    <a:pt x="4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5" y="145"/>
                  </a:lnTo>
                  <a:lnTo>
                    <a:pt x="15" y="145"/>
                  </a:lnTo>
                  <a:lnTo>
                    <a:pt x="15" y="145"/>
                  </a:lnTo>
                  <a:lnTo>
                    <a:pt x="15" y="138"/>
                  </a:lnTo>
                  <a:lnTo>
                    <a:pt x="15" y="131"/>
                  </a:lnTo>
                  <a:lnTo>
                    <a:pt x="11" y="120"/>
                  </a:lnTo>
                  <a:lnTo>
                    <a:pt x="8" y="117"/>
                  </a:lnTo>
                  <a:lnTo>
                    <a:pt x="15" y="113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" y="67"/>
                  </a:lnTo>
                  <a:lnTo>
                    <a:pt x="8" y="3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17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142"/>
                  </a:lnTo>
                  <a:lnTo>
                    <a:pt x="15" y="134"/>
                  </a:lnTo>
                  <a:lnTo>
                    <a:pt x="15" y="131"/>
                  </a:lnTo>
                  <a:lnTo>
                    <a:pt x="15" y="127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1" y="120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5" y="88"/>
                  </a:lnTo>
                  <a:lnTo>
                    <a:pt x="11" y="78"/>
                  </a:lnTo>
                  <a:lnTo>
                    <a:pt x="11" y="67"/>
                  </a:lnTo>
                  <a:lnTo>
                    <a:pt x="11" y="60"/>
                  </a:lnTo>
                  <a:lnTo>
                    <a:pt x="8" y="49"/>
                  </a:lnTo>
                  <a:lnTo>
                    <a:pt x="8" y="39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42" name="Freeform 1418"/>
            <p:cNvSpPr>
              <a:spLocks/>
            </p:cNvSpPr>
            <p:nvPr/>
          </p:nvSpPr>
          <p:spPr bwMode="auto">
            <a:xfrm>
              <a:off x="3150" y="2210"/>
              <a:ext cx="14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10" y="24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10" y="21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7" y="14"/>
                </a:cxn>
                <a:cxn ang="0">
                  <a:pos x="10" y="21"/>
                </a:cxn>
                <a:cxn ang="0">
                  <a:pos x="14" y="32"/>
                </a:cxn>
                <a:cxn ang="0">
                  <a:pos x="10" y="24"/>
                </a:cxn>
                <a:cxn ang="0">
                  <a:pos x="7" y="21"/>
                </a:cxn>
                <a:cxn ang="0">
                  <a:pos x="7" y="17"/>
                </a:cxn>
                <a:cxn ang="0">
                  <a:pos x="3" y="10"/>
                </a:cxn>
                <a:cxn ang="0">
                  <a:pos x="0" y="0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3" y="3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21"/>
                  </a:lnTo>
                  <a:lnTo>
                    <a:pt x="3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10" y="21"/>
                  </a:lnTo>
                  <a:lnTo>
                    <a:pt x="14" y="32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7" y="17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43" name="Freeform 1419"/>
            <p:cNvSpPr>
              <a:spLocks/>
            </p:cNvSpPr>
            <p:nvPr/>
          </p:nvSpPr>
          <p:spPr bwMode="auto">
            <a:xfrm>
              <a:off x="3235" y="2227"/>
              <a:ext cx="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3" y="18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18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3" y="18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44" name="Freeform 1420"/>
            <p:cNvSpPr>
              <a:spLocks/>
            </p:cNvSpPr>
            <p:nvPr/>
          </p:nvSpPr>
          <p:spPr bwMode="auto">
            <a:xfrm>
              <a:off x="3235" y="2227"/>
              <a:ext cx="3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5"/>
                </a:cxn>
                <a:cxn ang="0">
                  <a:pos x="3" y="11"/>
                </a:cxn>
                <a:cxn ang="0">
                  <a:pos x="0" y="4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3" y="15"/>
                  </a:lnTo>
                  <a:lnTo>
                    <a:pt x="3" y="11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45" name="Freeform 1421"/>
            <p:cNvSpPr>
              <a:spLocks/>
            </p:cNvSpPr>
            <p:nvPr/>
          </p:nvSpPr>
          <p:spPr bwMode="auto">
            <a:xfrm>
              <a:off x="3235" y="2227"/>
              <a:ext cx="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3" y="18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18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3" y="18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46" name="Freeform 1422"/>
            <p:cNvSpPr>
              <a:spLocks/>
            </p:cNvSpPr>
            <p:nvPr/>
          </p:nvSpPr>
          <p:spPr bwMode="auto">
            <a:xfrm>
              <a:off x="3238" y="2256"/>
              <a:ext cx="1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47" name="Freeform 1423"/>
            <p:cNvSpPr>
              <a:spLocks/>
            </p:cNvSpPr>
            <p:nvPr/>
          </p:nvSpPr>
          <p:spPr bwMode="auto">
            <a:xfrm>
              <a:off x="3181" y="2270"/>
              <a:ext cx="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48" name="Freeform 1424"/>
            <p:cNvSpPr>
              <a:spLocks/>
            </p:cNvSpPr>
            <p:nvPr/>
          </p:nvSpPr>
          <p:spPr bwMode="auto">
            <a:xfrm>
              <a:off x="3238" y="2277"/>
              <a:ext cx="1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49" name="Freeform 1425"/>
            <p:cNvSpPr>
              <a:spLocks/>
            </p:cNvSpPr>
            <p:nvPr/>
          </p:nvSpPr>
          <p:spPr bwMode="auto">
            <a:xfrm>
              <a:off x="3238" y="2274"/>
              <a:ext cx="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h="17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50" name="Freeform 1426"/>
            <p:cNvSpPr>
              <a:spLocks/>
            </p:cNvSpPr>
            <p:nvPr/>
          </p:nvSpPr>
          <p:spPr bwMode="auto">
            <a:xfrm>
              <a:off x="3189" y="2298"/>
              <a:ext cx="17" cy="25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10" y="11"/>
                </a:cxn>
              </a:cxnLst>
              <a:rect l="0" t="0" r="r" b="b"/>
              <a:pathLst>
                <a:path w="17" h="25">
                  <a:moveTo>
                    <a:pt x="17" y="25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4"/>
                  </a:lnTo>
                  <a:lnTo>
                    <a:pt x="1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51" name="Freeform 1427"/>
            <p:cNvSpPr>
              <a:spLocks/>
            </p:cNvSpPr>
            <p:nvPr/>
          </p:nvSpPr>
          <p:spPr bwMode="auto">
            <a:xfrm>
              <a:off x="3189" y="2298"/>
              <a:ext cx="17" cy="28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7" y="29"/>
                </a:cxn>
                <a:cxn ang="0">
                  <a:pos x="10" y="15"/>
                </a:cxn>
                <a:cxn ang="0">
                  <a:pos x="7" y="7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7"/>
                </a:cxn>
                <a:cxn ang="0">
                  <a:pos x="10" y="11"/>
                </a:cxn>
                <a:cxn ang="0">
                  <a:pos x="10" y="15"/>
                </a:cxn>
                <a:cxn ang="0">
                  <a:pos x="14" y="22"/>
                </a:cxn>
                <a:cxn ang="0">
                  <a:pos x="17" y="29"/>
                </a:cxn>
              </a:cxnLst>
              <a:rect l="0" t="0" r="r" b="b"/>
              <a:pathLst>
                <a:path w="17" h="29">
                  <a:moveTo>
                    <a:pt x="17" y="29"/>
                  </a:moveTo>
                  <a:lnTo>
                    <a:pt x="17" y="29"/>
                  </a:lnTo>
                  <a:lnTo>
                    <a:pt x="10" y="15"/>
                  </a:lnTo>
                  <a:lnTo>
                    <a:pt x="7" y="7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4" y="22"/>
                  </a:lnTo>
                  <a:lnTo>
                    <a:pt x="17" y="2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52" name="Freeform 1428"/>
            <p:cNvSpPr>
              <a:spLocks/>
            </p:cNvSpPr>
            <p:nvPr/>
          </p:nvSpPr>
          <p:spPr bwMode="auto">
            <a:xfrm>
              <a:off x="3242" y="2305"/>
              <a:ext cx="3" cy="5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0" y="47"/>
                </a:cxn>
                <a:cxn ang="0">
                  <a:pos x="0" y="50"/>
                </a:cxn>
                <a:cxn ang="0">
                  <a:pos x="0" y="57"/>
                </a:cxn>
                <a:cxn ang="0">
                  <a:pos x="0" y="39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3" h="57">
                  <a:moveTo>
                    <a:pt x="3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39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635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53" name="Freeform 1429"/>
            <p:cNvSpPr>
              <a:spLocks/>
            </p:cNvSpPr>
            <p:nvPr/>
          </p:nvSpPr>
          <p:spPr bwMode="auto">
            <a:xfrm>
              <a:off x="3263" y="2359"/>
              <a:ext cx="11" cy="6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11" y="32"/>
                </a:cxn>
                <a:cxn ang="0">
                  <a:pos x="11" y="49"/>
                </a:cxn>
                <a:cxn ang="0">
                  <a:pos x="7" y="60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4" y="64"/>
                </a:cxn>
                <a:cxn ang="0">
                  <a:pos x="7" y="56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7" y="46"/>
                </a:cxn>
                <a:cxn ang="0">
                  <a:pos x="7" y="39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14"/>
                </a:cxn>
                <a:cxn ang="0">
                  <a:pos x="7" y="28"/>
                </a:cxn>
                <a:cxn ang="0">
                  <a:pos x="7" y="32"/>
                </a:cxn>
                <a:cxn ang="0">
                  <a:pos x="7" y="39"/>
                </a:cxn>
                <a:cxn ang="0">
                  <a:pos x="7" y="46"/>
                </a:cxn>
                <a:cxn ang="0">
                  <a:pos x="7" y="53"/>
                </a:cxn>
                <a:cxn ang="0">
                  <a:pos x="7" y="56"/>
                </a:cxn>
                <a:cxn ang="0">
                  <a:pos x="7" y="60"/>
                </a:cxn>
                <a:cxn ang="0">
                  <a:pos x="7" y="64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0" y="67"/>
                </a:cxn>
                <a:cxn ang="0">
                  <a:pos x="4" y="64"/>
                </a:cxn>
                <a:cxn ang="0">
                  <a:pos x="7" y="60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7" y="53"/>
                </a:cxn>
                <a:cxn ang="0">
                  <a:pos x="7" y="49"/>
                </a:cxn>
                <a:cxn ang="0">
                  <a:pos x="7" y="46"/>
                </a:cxn>
                <a:cxn ang="0">
                  <a:pos x="7" y="42"/>
                </a:cxn>
                <a:cxn ang="0">
                  <a:pos x="7" y="39"/>
                </a:cxn>
                <a:cxn ang="0">
                  <a:pos x="4" y="35"/>
                </a:cxn>
                <a:cxn ang="0">
                  <a:pos x="0" y="28"/>
                </a:cxn>
                <a:cxn ang="0">
                  <a:pos x="4" y="0"/>
                </a:cxn>
              </a:cxnLst>
              <a:rect l="0" t="0" r="r" b="b"/>
              <a:pathLst>
                <a:path w="11" h="67">
                  <a:moveTo>
                    <a:pt x="4" y="0"/>
                  </a:moveTo>
                  <a:lnTo>
                    <a:pt x="4" y="3"/>
                  </a:lnTo>
                  <a:lnTo>
                    <a:pt x="11" y="32"/>
                  </a:lnTo>
                  <a:lnTo>
                    <a:pt x="11" y="49"/>
                  </a:lnTo>
                  <a:lnTo>
                    <a:pt x="7" y="60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7" y="46"/>
                  </a:lnTo>
                  <a:lnTo>
                    <a:pt x="7" y="3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1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7" y="39"/>
                  </a:lnTo>
                  <a:lnTo>
                    <a:pt x="7" y="46"/>
                  </a:lnTo>
                  <a:lnTo>
                    <a:pt x="7" y="53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64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4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3"/>
                  </a:lnTo>
                  <a:lnTo>
                    <a:pt x="7" y="49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4" y="35"/>
                  </a:lnTo>
                  <a:lnTo>
                    <a:pt x="0" y="28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635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54" name="Freeform 1430"/>
            <p:cNvSpPr>
              <a:spLocks/>
            </p:cNvSpPr>
            <p:nvPr/>
          </p:nvSpPr>
          <p:spPr bwMode="auto">
            <a:xfrm>
              <a:off x="3245" y="2366"/>
              <a:ext cx="7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7"/>
                </a:cxn>
                <a:cxn ang="0">
                  <a:pos x="4" y="17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7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4"/>
                </a:cxn>
                <a:cxn ang="0">
                  <a:pos x="4" y="17"/>
                </a:cxn>
                <a:cxn ang="0">
                  <a:pos x="4" y="21"/>
                </a:cxn>
                <a:cxn ang="0">
                  <a:pos x="4" y="25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7" y="0"/>
                </a:cxn>
              </a:cxnLst>
              <a:rect l="0" t="0" r="r" b="b"/>
              <a:pathLst>
                <a:path w="7" h="25">
                  <a:moveTo>
                    <a:pt x="7" y="0"/>
                  </a:moveTo>
                  <a:lnTo>
                    <a:pt x="4" y="7"/>
                  </a:lnTo>
                  <a:lnTo>
                    <a:pt x="4" y="1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35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55" name="Freeform 1431"/>
            <p:cNvSpPr>
              <a:spLocks/>
            </p:cNvSpPr>
            <p:nvPr/>
          </p:nvSpPr>
          <p:spPr bwMode="auto">
            <a:xfrm>
              <a:off x="3228" y="2383"/>
              <a:ext cx="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8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3" y="4"/>
                </a:cxn>
                <a:cxn ang="0">
                  <a:pos x="0" y="0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4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56" name="Freeform 1432"/>
            <p:cNvSpPr>
              <a:spLocks/>
            </p:cNvSpPr>
            <p:nvPr/>
          </p:nvSpPr>
          <p:spPr bwMode="auto">
            <a:xfrm>
              <a:off x="3235" y="2412"/>
              <a:ext cx="28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7"/>
                </a:cxn>
                <a:cxn ang="0">
                  <a:pos x="21" y="92"/>
                </a:cxn>
                <a:cxn ang="0">
                  <a:pos x="28" y="120"/>
                </a:cxn>
                <a:cxn ang="0">
                  <a:pos x="28" y="142"/>
                </a:cxn>
                <a:cxn ang="0">
                  <a:pos x="25" y="156"/>
                </a:cxn>
                <a:cxn ang="0">
                  <a:pos x="25" y="156"/>
                </a:cxn>
                <a:cxn ang="0">
                  <a:pos x="25" y="149"/>
                </a:cxn>
                <a:cxn ang="0">
                  <a:pos x="25" y="131"/>
                </a:cxn>
                <a:cxn ang="0">
                  <a:pos x="25" y="89"/>
                </a:cxn>
                <a:cxn ang="0">
                  <a:pos x="7" y="25"/>
                </a:cxn>
              </a:cxnLst>
              <a:rect l="0" t="0" r="r" b="b"/>
              <a:pathLst>
                <a:path w="28" h="156">
                  <a:moveTo>
                    <a:pt x="0" y="0"/>
                  </a:moveTo>
                  <a:lnTo>
                    <a:pt x="14" y="67"/>
                  </a:lnTo>
                  <a:lnTo>
                    <a:pt x="21" y="92"/>
                  </a:lnTo>
                  <a:lnTo>
                    <a:pt x="28" y="120"/>
                  </a:lnTo>
                  <a:lnTo>
                    <a:pt x="28" y="142"/>
                  </a:lnTo>
                  <a:lnTo>
                    <a:pt x="25" y="156"/>
                  </a:lnTo>
                  <a:lnTo>
                    <a:pt x="25" y="156"/>
                  </a:lnTo>
                  <a:lnTo>
                    <a:pt x="25" y="149"/>
                  </a:lnTo>
                  <a:lnTo>
                    <a:pt x="25" y="131"/>
                  </a:lnTo>
                  <a:lnTo>
                    <a:pt x="25" y="89"/>
                  </a:lnTo>
                  <a:lnTo>
                    <a:pt x="7" y="2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57" name="Freeform 1433"/>
            <p:cNvSpPr>
              <a:spLocks/>
            </p:cNvSpPr>
            <p:nvPr/>
          </p:nvSpPr>
          <p:spPr bwMode="auto">
            <a:xfrm>
              <a:off x="3224" y="2391"/>
              <a:ext cx="39" cy="1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1" y="24"/>
                </a:cxn>
                <a:cxn ang="0">
                  <a:pos x="14" y="49"/>
                </a:cxn>
                <a:cxn ang="0">
                  <a:pos x="21" y="74"/>
                </a:cxn>
                <a:cxn ang="0">
                  <a:pos x="21" y="88"/>
                </a:cxn>
                <a:cxn ang="0">
                  <a:pos x="25" y="102"/>
                </a:cxn>
                <a:cxn ang="0">
                  <a:pos x="32" y="120"/>
                </a:cxn>
                <a:cxn ang="0">
                  <a:pos x="36" y="131"/>
                </a:cxn>
                <a:cxn ang="0">
                  <a:pos x="36" y="138"/>
                </a:cxn>
                <a:cxn ang="0">
                  <a:pos x="39" y="145"/>
                </a:cxn>
                <a:cxn ang="0">
                  <a:pos x="39" y="156"/>
                </a:cxn>
                <a:cxn ang="0">
                  <a:pos x="36" y="159"/>
                </a:cxn>
                <a:cxn ang="0">
                  <a:pos x="36" y="166"/>
                </a:cxn>
                <a:cxn ang="0">
                  <a:pos x="36" y="170"/>
                </a:cxn>
                <a:cxn ang="0">
                  <a:pos x="36" y="173"/>
                </a:cxn>
                <a:cxn ang="0">
                  <a:pos x="36" y="149"/>
                </a:cxn>
                <a:cxn ang="0">
                  <a:pos x="36" y="138"/>
                </a:cxn>
                <a:cxn ang="0">
                  <a:pos x="36" y="127"/>
                </a:cxn>
                <a:cxn ang="0">
                  <a:pos x="32" y="117"/>
                </a:cxn>
                <a:cxn ang="0">
                  <a:pos x="32" y="106"/>
                </a:cxn>
                <a:cxn ang="0">
                  <a:pos x="32" y="95"/>
                </a:cxn>
                <a:cxn ang="0">
                  <a:pos x="28" y="85"/>
                </a:cxn>
                <a:cxn ang="0">
                  <a:pos x="25" y="74"/>
                </a:cxn>
                <a:cxn ang="0">
                  <a:pos x="25" y="67"/>
                </a:cxn>
                <a:cxn ang="0">
                  <a:pos x="21" y="56"/>
                </a:cxn>
                <a:cxn ang="0">
                  <a:pos x="18" y="46"/>
                </a:cxn>
                <a:cxn ang="0">
                  <a:pos x="14" y="35"/>
                </a:cxn>
                <a:cxn ang="0">
                  <a:pos x="11" y="24"/>
                </a:cxn>
                <a:cxn ang="0">
                  <a:pos x="0" y="0"/>
                </a:cxn>
              </a:cxnLst>
              <a:rect l="0" t="0" r="r" b="b"/>
              <a:pathLst>
                <a:path w="39" h="173">
                  <a:moveTo>
                    <a:pt x="0" y="0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1" y="24"/>
                  </a:lnTo>
                  <a:lnTo>
                    <a:pt x="14" y="49"/>
                  </a:lnTo>
                  <a:lnTo>
                    <a:pt x="21" y="74"/>
                  </a:lnTo>
                  <a:lnTo>
                    <a:pt x="21" y="88"/>
                  </a:lnTo>
                  <a:lnTo>
                    <a:pt x="25" y="102"/>
                  </a:lnTo>
                  <a:lnTo>
                    <a:pt x="32" y="120"/>
                  </a:lnTo>
                  <a:lnTo>
                    <a:pt x="36" y="131"/>
                  </a:lnTo>
                  <a:lnTo>
                    <a:pt x="36" y="138"/>
                  </a:lnTo>
                  <a:lnTo>
                    <a:pt x="39" y="145"/>
                  </a:lnTo>
                  <a:lnTo>
                    <a:pt x="39" y="156"/>
                  </a:lnTo>
                  <a:lnTo>
                    <a:pt x="36" y="159"/>
                  </a:lnTo>
                  <a:lnTo>
                    <a:pt x="36" y="166"/>
                  </a:lnTo>
                  <a:lnTo>
                    <a:pt x="36" y="170"/>
                  </a:lnTo>
                  <a:lnTo>
                    <a:pt x="36" y="173"/>
                  </a:lnTo>
                  <a:lnTo>
                    <a:pt x="36" y="149"/>
                  </a:lnTo>
                  <a:lnTo>
                    <a:pt x="36" y="138"/>
                  </a:lnTo>
                  <a:lnTo>
                    <a:pt x="36" y="127"/>
                  </a:lnTo>
                  <a:lnTo>
                    <a:pt x="32" y="117"/>
                  </a:lnTo>
                  <a:lnTo>
                    <a:pt x="32" y="106"/>
                  </a:lnTo>
                  <a:lnTo>
                    <a:pt x="32" y="95"/>
                  </a:lnTo>
                  <a:lnTo>
                    <a:pt x="28" y="85"/>
                  </a:lnTo>
                  <a:lnTo>
                    <a:pt x="25" y="74"/>
                  </a:lnTo>
                  <a:lnTo>
                    <a:pt x="25" y="67"/>
                  </a:lnTo>
                  <a:lnTo>
                    <a:pt x="21" y="56"/>
                  </a:lnTo>
                  <a:lnTo>
                    <a:pt x="18" y="46"/>
                  </a:lnTo>
                  <a:lnTo>
                    <a:pt x="14" y="35"/>
                  </a:lnTo>
                  <a:lnTo>
                    <a:pt x="11" y="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58" name="Freeform 1434"/>
            <p:cNvSpPr>
              <a:spLocks/>
            </p:cNvSpPr>
            <p:nvPr/>
          </p:nvSpPr>
          <p:spPr bwMode="auto">
            <a:xfrm>
              <a:off x="3235" y="2398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59" name="Freeform 1435"/>
            <p:cNvSpPr>
              <a:spLocks/>
            </p:cNvSpPr>
            <p:nvPr/>
          </p:nvSpPr>
          <p:spPr bwMode="auto">
            <a:xfrm>
              <a:off x="3242" y="2412"/>
              <a:ext cx="7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14"/>
                </a:cxn>
                <a:cxn ang="0">
                  <a:pos x="3" y="18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11"/>
                </a:cxn>
                <a:cxn ang="0">
                  <a:pos x="7" y="21"/>
                </a:cxn>
                <a:cxn ang="0">
                  <a:pos x="3" y="11"/>
                </a:cxn>
                <a:cxn ang="0">
                  <a:pos x="0" y="0"/>
                </a:cxn>
              </a:cxnLst>
              <a:rect l="0" t="0" r="r" b="b"/>
              <a:pathLst>
                <a:path w="7" h="21">
                  <a:moveTo>
                    <a:pt x="0" y="0"/>
                  </a:moveTo>
                  <a:lnTo>
                    <a:pt x="3" y="7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60" name="Freeform 1436"/>
            <p:cNvSpPr>
              <a:spLocks/>
            </p:cNvSpPr>
            <p:nvPr/>
          </p:nvSpPr>
          <p:spPr bwMode="auto">
            <a:xfrm>
              <a:off x="3263" y="2440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61" name="Freeform 1437"/>
            <p:cNvSpPr>
              <a:spLocks/>
            </p:cNvSpPr>
            <p:nvPr/>
          </p:nvSpPr>
          <p:spPr bwMode="auto">
            <a:xfrm>
              <a:off x="3260" y="2444"/>
              <a:ext cx="10" cy="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7"/>
                </a:cxn>
                <a:cxn ang="0">
                  <a:pos x="7" y="21"/>
                </a:cxn>
                <a:cxn ang="0">
                  <a:pos x="7" y="18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7" y="3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7" y="18"/>
                </a:cxn>
                <a:cxn ang="0">
                  <a:pos x="7" y="21"/>
                </a:cxn>
                <a:cxn ang="0">
                  <a:pos x="7" y="25"/>
                </a:cxn>
                <a:cxn ang="0">
                  <a:pos x="7" y="14"/>
                </a:cxn>
                <a:cxn ang="0">
                  <a:pos x="10" y="7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10" y="0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lnTo>
                    <a:pt x="10" y="7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0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62" name="Freeform 1438"/>
            <p:cNvSpPr>
              <a:spLocks/>
            </p:cNvSpPr>
            <p:nvPr/>
          </p:nvSpPr>
          <p:spPr bwMode="auto">
            <a:xfrm>
              <a:off x="3270" y="2547"/>
              <a:ext cx="11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14"/>
                </a:cxn>
                <a:cxn ang="0">
                  <a:pos x="11" y="24"/>
                </a:cxn>
                <a:cxn ang="0">
                  <a:pos x="11" y="24"/>
                </a:cxn>
                <a:cxn ang="0">
                  <a:pos x="7" y="21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4" y="1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1" h="24">
                  <a:moveTo>
                    <a:pt x="0" y="3"/>
                  </a:moveTo>
                  <a:lnTo>
                    <a:pt x="4" y="1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63" name="Freeform 1439"/>
            <p:cNvSpPr>
              <a:spLocks/>
            </p:cNvSpPr>
            <p:nvPr/>
          </p:nvSpPr>
          <p:spPr bwMode="auto">
            <a:xfrm>
              <a:off x="3270" y="2540"/>
              <a:ext cx="11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4" y="17"/>
                </a:cxn>
                <a:cxn ang="0">
                  <a:pos x="7" y="24"/>
                </a:cxn>
                <a:cxn ang="0">
                  <a:pos x="11" y="31"/>
                </a:cxn>
                <a:cxn ang="0">
                  <a:pos x="7" y="28"/>
                </a:cxn>
                <a:cxn ang="0">
                  <a:pos x="4" y="28"/>
                </a:cxn>
                <a:cxn ang="0">
                  <a:pos x="4" y="21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11" h="31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7" y="24"/>
                  </a:lnTo>
                  <a:lnTo>
                    <a:pt x="11" y="3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64" name="Freeform 1440"/>
            <p:cNvSpPr>
              <a:spLocks/>
            </p:cNvSpPr>
            <p:nvPr/>
          </p:nvSpPr>
          <p:spPr bwMode="auto">
            <a:xfrm>
              <a:off x="3267" y="2344"/>
              <a:ext cx="21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47"/>
                </a:cxn>
                <a:cxn ang="0">
                  <a:pos x="3" y="47"/>
                </a:cxn>
                <a:cxn ang="0">
                  <a:pos x="3" y="47"/>
                </a:cxn>
                <a:cxn ang="0">
                  <a:pos x="7" y="57"/>
                </a:cxn>
                <a:cxn ang="0">
                  <a:pos x="7" y="107"/>
                </a:cxn>
                <a:cxn ang="0">
                  <a:pos x="10" y="139"/>
                </a:cxn>
                <a:cxn ang="0">
                  <a:pos x="14" y="157"/>
                </a:cxn>
                <a:cxn ang="0">
                  <a:pos x="14" y="160"/>
                </a:cxn>
                <a:cxn ang="0">
                  <a:pos x="14" y="171"/>
                </a:cxn>
                <a:cxn ang="0">
                  <a:pos x="14" y="171"/>
                </a:cxn>
                <a:cxn ang="0">
                  <a:pos x="14" y="171"/>
                </a:cxn>
                <a:cxn ang="0">
                  <a:pos x="14" y="178"/>
                </a:cxn>
                <a:cxn ang="0">
                  <a:pos x="14" y="188"/>
                </a:cxn>
                <a:cxn ang="0">
                  <a:pos x="17" y="203"/>
                </a:cxn>
                <a:cxn ang="0">
                  <a:pos x="21" y="213"/>
                </a:cxn>
              </a:cxnLst>
              <a:rect l="0" t="0" r="r" b="b"/>
              <a:pathLst>
                <a:path w="21" h="213">
                  <a:moveTo>
                    <a:pt x="0" y="0"/>
                  </a:move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7" y="57"/>
                  </a:lnTo>
                  <a:lnTo>
                    <a:pt x="7" y="107"/>
                  </a:lnTo>
                  <a:lnTo>
                    <a:pt x="10" y="139"/>
                  </a:lnTo>
                  <a:lnTo>
                    <a:pt x="14" y="157"/>
                  </a:lnTo>
                  <a:lnTo>
                    <a:pt x="14" y="160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4" y="178"/>
                  </a:lnTo>
                  <a:lnTo>
                    <a:pt x="14" y="188"/>
                  </a:lnTo>
                  <a:lnTo>
                    <a:pt x="17" y="203"/>
                  </a:lnTo>
                  <a:lnTo>
                    <a:pt x="21" y="213"/>
                  </a:lnTo>
                </a:path>
              </a:pathLst>
            </a:custGeom>
            <a:noFill/>
            <a:ln w="6350">
              <a:solidFill>
                <a:srgbClr val="4C4C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65" name="Freeform 1441"/>
            <p:cNvSpPr>
              <a:spLocks/>
            </p:cNvSpPr>
            <p:nvPr/>
          </p:nvSpPr>
          <p:spPr bwMode="auto">
            <a:xfrm>
              <a:off x="3267" y="2344"/>
              <a:ext cx="21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15"/>
                </a:cxn>
                <a:cxn ang="0">
                  <a:pos x="3" y="47"/>
                </a:cxn>
                <a:cxn ang="0">
                  <a:pos x="7" y="68"/>
                </a:cxn>
                <a:cxn ang="0">
                  <a:pos x="7" y="89"/>
                </a:cxn>
                <a:cxn ang="0">
                  <a:pos x="7" y="110"/>
                </a:cxn>
                <a:cxn ang="0">
                  <a:pos x="7" y="132"/>
                </a:cxn>
                <a:cxn ang="0">
                  <a:pos x="10" y="135"/>
                </a:cxn>
                <a:cxn ang="0">
                  <a:pos x="10" y="139"/>
                </a:cxn>
                <a:cxn ang="0">
                  <a:pos x="10" y="146"/>
                </a:cxn>
                <a:cxn ang="0">
                  <a:pos x="14" y="153"/>
                </a:cxn>
                <a:cxn ang="0">
                  <a:pos x="14" y="160"/>
                </a:cxn>
                <a:cxn ang="0">
                  <a:pos x="14" y="174"/>
                </a:cxn>
                <a:cxn ang="0">
                  <a:pos x="14" y="185"/>
                </a:cxn>
                <a:cxn ang="0">
                  <a:pos x="14" y="192"/>
                </a:cxn>
                <a:cxn ang="0">
                  <a:pos x="17" y="199"/>
                </a:cxn>
                <a:cxn ang="0">
                  <a:pos x="17" y="206"/>
                </a:cxn>
                <a:cxn ang="0">
                  <a:pos x="21" y="213"/>
                </a:cxn>
              </a:cxnLst>
              <a:rect l="0" t="0" r="r" b="b"/>
              <a:pathLst>
                <a:path w="21" h="213">
                  <a:moveTo>
                    <a:pt x="0" y="0"/>
                  </a:moveTo>
                  <a:lnTo>
                    <a:pt x="0" y="0"/>
                  </a:lnTo>
                  <a:lnTo>
                    <a:pt x="3" y="15"/>
                  </a:lnTo>
                  <a:lnTo>
                    <a:pt x="3" y="47"/>
                  </a:lnTo>
                  <a:lnTo>
                    <a:pt x="7" y="68"/>
                  </a:lnTo>
                  <a:lnTo>
                    <a:pt x="7" y="89"/>
                  </a:lnTo>
                  <a:lnTo>
                    <a:pt x="7" y="110"/>
                  </a:lnTo>
                  <a:lnTo>
                    <a:pt x="7" y="132"/>
                  </a:lnTo>
                  <a:lnTo>
                    <a:pt x="10" y="135"/>
                  </a:lnTo>
                  <a:lnTo>
                    <a:pt x="10" y="139"/>
                  </a:lnTo>
                  <a:lnTo>
                    <a:pt x="10" y="146"/>
                  </a:lnTo>
                  <a:lnTo>
                    <a:pt x="14" y="153"/>
                  </a:lnTo>
                  <a:lnTo>
                    <a:pt x="14" y="160"/>
                  </a:lnTo>
                  <a:lnTo>
                    <a:pt x="14" y="174"/>
                  </a:lnTo>
                  <a:lnTo>
                    <a:pt x="14" y="185"/>
                  </a:lnTo>
                  <a:lnTo>
                    <a:pt x="14" y="192"/>
                  </a:lnTo>
                  <a:lnTo>
                    <a:pt x="17" y="199"/>
                  </a:lnTo>
                  <a:lnTo>
                    <a:pt x="17" y="206"/>
                  </a:lnTo>
                  <a:lnTo>
                    <a:pt x="21" y="213"/>
                  </a:lnTo>
                </a:path>
              </a:pathLst>
            </a:custGeom>
            <a:noFill/>
            <a:ln w="6350">
              <a:solidFill>
                <a:srgbClr val="4C4C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66" name="Freeform 1442"/>
            <p:cNvSpPr>
              <a:spLocks/>
            </p:cNvSpPr>
            <p:nvPr/>
          </p:nvSpPr>
          <p:spPr bwMode="auto">
            <a:xfrm>
              <a:off x="3238" y="2004"/>
              <a:ext cx="28" cy="42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3"/>
                </a:cxn>
                <a:cxn ang="0">
                  <a:pos x="14" y="0"/>
                </a:cxn>
                <a:cxn ang="0">
                  <a:pos x="25" y="3"/>
                </a:cxn>
                <a:cxn ang="0">
                  <a:pos x="25" y="7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22" y="18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5" y="21"/>
                </a:cxn>
                <a:cxn ang="0">
                  <a:pos x="18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1" y="35"/>
                </a:cxn>
                <a:cxn ang="0">
                  <a:pos x="14" y="39"/>
                </a:cxn>
                <a:cxn ang="0">
                  <a:pos x="14" y="39"/>
                </a:cxn>
                <a:cxn ang="0">
                  <a:pos x="7" y="39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4" y="39"/>
                </a:cxn>
                <a:cxn ang="0">
                  <a:pos x="7" y="35"/>
                </a:cxn>
                <a:cxn ang="0">
                  <a:pos x="7" y="32"/>
                </a:cxn>
                <a:cxn ang="0">
                  <a:pos x="7" y="32"/>
                </a:cxn>
                <a:cxn ang="0">
                  <a:pos x="4" y="3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4" y="32"/>
                </a:cxn>
                <a:cxn ang="0">
                  <a:pos x="7" y="28"/>
                </a:cxn>
                <a:cxn ang="0">
                  <a:pos x="7" y="25"/>
                </a:cxn>
                <a:cxn ang="0">
                  <a:pos x="7" y="18"/>
                </a:cxn>
                <a:cxn ang="0">
                  <a:pos x="7" y="11"/>
                </a:cxn>
                <a:cxn ang="0">
                  <a:pos x="7" y="3"/>
                </a:cxn>
              </a:cxnLst>
              <a:rect l="0" t="0" r="r" b="b"/>
              <a:pathLst>
                <a:path w="29" h="42">
                  <a:moveTo>
                    <a:pt x="7" y="7"/>
                  </a:moveTo>
                  <a:lnTo>
                    <a:pt x="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25" y="3"/>
                  </a:lnTo>
                  <a:lnTo>
                    <a:pt x="25" y="7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5" y="21"/>
                  </a:lnTo>
                  <a:lnTo>
                    <a:pt x="18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5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7" y="39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4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67" name="Freeform 1443"/>
            <p:cNvSpPr>
              <a:spLocks/>
            </p:cNvSpPr>
            <p:nvPr/>
          </p:nvSpPr>
          <p:spPr bwMode="auto">
            <a:xfrm>
              <a:off x="3238" y="2004"/>
              <a:ext cx="28" cy="42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2" y="7"/>
                </a:cxn>
                <a:cxn ang="0">
                  <a:pos x="22" y="7"/>
                </a:cxn>
                <a:cxn ang="0">
                  <a:pos x="22" y="11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22" y="14"/>
                </a:cxn>
                <a:cxn ang="0">
                  <a:pos x="29" y="14"/>
                </a:cxn>
                <a:cxn ang="0">
                  <a:pos x="25" y="21"/>
                </a:cxn>
                <a:cxn ang="0">
                  <a:pos x="25" y="25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4" y="39"/>
                </a:cxn>
                <a:cxn ang="0">
                  <a:pos x="11" y="39"/>
                </a:cxn>
                <a:cxn ang="0">
                  <a:pos x="7" y="39"/>
                </a:cxn>
                <a:cxn ang="0">
                  <a:pos x="0" y="42"/>
                </a:cxn>
                <a:cxn ang="0">
                  <a:pos x="4" y="35"/>
                </a:cxn>
                <a:cxn ang="0">
                  <a:pos x="7" y="32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7" y="25"/>
                </a:cxn>
                <a:cxn ang="0">
                  <a:pos x="7" y="14"/>
                </a:cxn>
                <a:cxn ang="0">
                  <a:pos x="7" y="0"/>
                </a:cxn>
              </a:cxnLst>
              <a:rect l="0" t="0" r="r" b="b"/>
              <a:pathLst>
                <a:path w="29" h="42">
                  <a:moveTo>
                    <a:pt x="7" y="7"/>
                  </a:moveTo>
                  <a:lnTo>
                    <a:pt x="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22" y="14"/>
                  </a:lnTo>
                  <a:lnTo>
                    <a:pt x="29" y="14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7" y="39"/>
                  </a:lnTo>
                  <a:lnTo>
                    <a:pt x="0" y="42"/>
                  </a:lnTo>
                  <a:lnTo>
                    <a:pt x="4" y="35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4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68" name="Freeform 1444"/>
            <p:cNvSpPr>
              <a:spLocks/>
            </p:cNvSpPr>
            <p:nvPr/>
          </p:nvSpPr>
          <p:spPr bwMode="auto">
            <a:xfrm>
              <a:off x="3348" y="1788"/>
              <a:ext cx="14" cy="1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69" name="Freeform 1445"/>
            <p:cNvSpPr>
              <a:spLocks/>
            </p:cNvSpPr>
            <p:nvPr/>
          </p:nvSpPr>
          <p:spPr bwMode="auto">
            <a:xfrm>
              <a:off x="3348" y="1788"/>
              <a:ext cx="14" cy="1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70" name="Freeform 1446"/>
            <p:cNvSpPr>
              <a:spLocks/>
            </p:cNvSpPr>
            <p:nvPr/>
          </p:nvSpPr>
          <p:spPr bwMode="auto">
            <a:xfrm>
              <a:off x="3203" y="2352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71" name="Freeform 1447"/>
            <p:cNvSpPr>
              <a:spLocks/>
            </p:cNvSpPr>
            <p:nvPr/>
          </p:nvSpPr>
          <p:spPr bwMode="auto">
            <a:xfrm>
              <a:off x="3203" y="2352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72" name="Freeform 1448"/>
            <p:cNvSpPr>
              <a:spLocks/>
            </p:cNvSpPr>
            <p:nvPr/>
          </p:nvSpPr>
          <p:spPr bwMode="auto">
            <a:xfrm>
              <a:off x="3231" y="1770"/>
              <a:ext cx="138" cy="291"/>
            </a:xfrm>
            <a:custGeom>
              <a:avLst/>
              <a:gdLst/>
              <a:ahLst/>
              <a:cxnLst>
                <a:cxn ang="0">
                  <a:pos x="7" y="287"/>
                </a:cxn>
                <a:cxn ang="0">
                  <a:pos x="0" y="269"/>
                </a:cxn>
                <a:cxn ang="0">
                  <a:pos x="0" y="262"/>
                </a:cxn>
                <a:cxn ang="0">
                  <a:pos x="11" y="237"/>
                </a:cxn>
                <a:cxn ang="0">
                  <a:pos x="21" y="220"/>
                </a:cxn>
                <a:cxn ang="0">
                  <a:pos x="21" y="220"/>
                </a:cxn>
                <a:cxn ang="0">
                  <a:pos x="85" y="71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71" y="159"/>
                </a:cxn>
                <a:cxn ang="0">
                  <a:pos x="25" y="262"/>
                </a:cxn>
                <a:cxn ang="0">
                  <a:pos x="25" y="273"/>
                </a:cxn>
                <a:cxn ang="0">
                  <a:pos x="7" y="291"/>
                </a:cxn>
                <a:cxn ang="0">
                  <a:pos x="7" y="291"/>
                </a:cxn>
                <a:cxn ang="0">
                  <a:pos x="7" y="291"/>
                </a:cxn>
                <a:cxn ang="0">
                  <a:pos x="7" y="284"/>
                </a:cxn>
                <a:cxn ang="0">
                  <a:pos x="4" y="276"/>
                </a:cxn>
                <a:cxn ang="0">
                  <a:pos x="0" y="269"/>
                </a:cxn>
                <a:cxn ang="0">
                  <a:pos x="0" y="266"/>
                </a:cxn>
                <a:cxn ang="0">
                  <a:pos x="4" y="259"/>
                </a:cxn>
                <a:cxn ang="0">
                  <a:pos x="7" y="245"/>
                </a:cxn>
                <a:cxn ang="0">
                  <a:pos x="11" y="237"/>
                </a:cxn>
                <a:cxn ang="0">
                  <a:pos x="29" y="206"/>
                </a:cxn>
                <a:cxn ang="0">
                  <a:pos x="46" y="177"/>
                </a:cxn>
                <a:cxn ang="0">
                  <a:pos x="57" y="145"/>
                </a:cxn>
                <a:cxn ang="0">
                  <a:pos x="75" y="106"/>
                </a:cxn>
                <a:cxn ang="0">
                  <a:pos x="85" y="78"/>
                </a:cxn>
                <a:cxn ang="0">
                  <a:pos x="96" y="49"/>
                </a:cxn>
                <a:cxn ang="0">
                  <a:pos x="110" y="32"/>
                </a:cxn>
                <a:cxn ang="0">
                  <a:pos x="117" y="18"/>
                </a:cxn>
                <a:cxn ang="0">
                  <a:pos x="131" y="7"/>
                </a:cxn>
                <a:cxn ang="0">
                  <a:pos x="138" y="0"/>
                </a:cxn>
                <a:cxn ang="0">
                  <a:pos x="110" y="57"/>
                </a:cxn>
                <a:cxn ang="0">
                  <a:pos x="92" y="110"/>
                </a:cxn>
                <a:cxn ang="0">
                  <a:pos x="71" y="159"/>
                </a:cxn>
                <a:cxn ang="0">
                  <a:pos x="53" y="220"/>
                </a:cxn>
                <a:cxn ang="0">
                  <a:pos x="50" y="227"/>
                </a:cxn>
                <a:cxn ang="0">
                  <a:pos x="46" y="234"/>
                </a:cxn>
                <a:cxn ang="0">
                  <a:pos x="39" y="245"/>
                </a:cxn>
                <a:cxn ang="0">
                  <a:pos x="29" y="259"/>
                </a:cxn>
                <a:cxn ang="0">
                  <a:pos x="29" y="262"/>
                </a:cxn>
                <a:cxn ang="0">
                  <a:pos x="25" y="273"/>
                </a:cxn>
              </a:cxnLst>
              <a:rect l="0" t="0" r="r" b="b"/>
              <a:pathLst>
                <a:path w="138" h="291">
                  <a:moveTo>
                    <a:pt x="7" y="291"/>
                  </a:moveTo>
                  <a:lnTo>
                    <a:pt x="7" y="287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62"/>
                  </a:lnTo>
                  <a:lnTo>
                    <a:pt x="11" y="245"/>
                  </a:lnTo>
                  <a:lnTo>
                    <a:pt x="11" y="237"/>
                  </a:lnTo>
                  <a:lnTo>
                    <a:pt x="11" y="237"/>
                  </a:lnTo>
                  <a:lnTo>
                    <a:pt x="21" y="220"/>
                  </a:lnTo>
                  <a:lnTo>
                    <a:pt x="21" y="220"/>
                  </a:lnTo>
                  <a:lnTo>
                    <a:pt x="21" y="220"/>
                  </a:lnTo>
                  <a:lnTo>
                    <a:pt x="43" y="188"/>
                  </a:lnTo>
                  <a:lnTo>
                    <a:pt x="85" y="71"/>
                  </a:lnTo>
                  <a:lnTo>
                    <a:pt x="107" y="28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7" y="64"/>
                  </a:lnTo>
                  <a:lnTo>
                    <a:pt x="71" y="159"/>
                  </a:lnTo>
                  <a:lnTo>
                    <a:pt x="53" y="227"/>
                  </a:lnTo>
                  <a:lnTo>
                    <a:pt x="25" y="262"/>
                  </a:lnTo>
                  <a:lnTo>
                    <a:pt x="25" y="273"/>
                  </a:lnTo>
                  <a:lnTo>
                    <a:pt x="25" y="273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87"/>
                  </a:lnTo>
                  <a:lnTo>
                    <a:pt x="7" y="284"/>
                  </a:lnTo>
                  <a:lnTo>
                    <a:pt x="4" y="280"/>
                  </a:lnTo>
                  <a:lnTo>
                    <a:pt x="4" y="276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62"/>
                  </a:lnTo>
                  <a:lnTo>
                    <a:pt x="4" y="259"/>
                  </a:lnTo>
                  <a:lnTo>
                    <a:pt x="4" y="252"/>
                  </a:lnTo>
                  <a:lnTo>
                    <a:pt x="7" y="245"/>
                  </a:lnTo>
                  <a:lnTo>
                    <a:pt x="11" y="241"/>
                  </a:lnTo>
                  <a:lnTo>
                    <a:pt x="11" y="237"/>
                  </a:lnTo>
                  <a:lnTo>
                    <a:pt x="21" y="220"/>
                  </a:lnTo>
                  <a:lnTo>
                    <a:pt x="29" y="206"/>
                  </a:lnTo>
                  <a:lnTo>
                    <a:pt x="39" y="191"/>
                  </a:lnTo>
                  <a:lnTo>
                    <a:pt x="46" y="177"/>
                  </a:lnTo>
                  <a:lnTo>
                    <a:pt x="53" y="159"/>
                  </a:lnTo>
                  <a:lnTo>
                    <a:pt x="57" y="145"/>
                  </a:lnTo>
                  <a:lnTo>
                    <a:pt x="64" y="131"/>
                  </a:lnTo>
                  <a:lnTo>
                    <a:pt x="75" y="106"/>
                  </a:lnTo>
                  <a:lnTo>
                    <a:pt x="78" y="92"/>
                  </a:lnTo>
                  <a:lnTo>
                    <a:pt x="85" y="78"/>
                  </a:lnTo>
                  <a:lnTo>
                    <a:pt x="89" y="64"/>
                  </a:lnTo>
                  <a:lnTo>
                    <a:pt x="96" y="49"/>
                  </a:lnTo>
                  <a:lnTo>
                    <a:pt x="103" y="39"/>
                  </a:lnTo>
                  <a:lnTo>
                    <a:pt x="110" y="32"/>
                  </a:lnTo>
                  <a:lnTo>
                    <a:pt x="114" y="25"/>
                  </a:lnTo>
                  <a:lnTo>
                    <a:pt x="117" y="18"/>
                  </a:lnTo>
                  <a:lnTo>
                    <a:pt x="124" y="14"/>
                  </a:lnTo>
                  <a:lnTo>
                    <a:pt x="131" y="7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4" y="32"/>
                  </a:lnTo>
                  <a:lnTo>
                    <a:pt x="110" y="57"/>
                  </a:lnTo>
                  <a:lnTo>
                    <a:pt x="99" y="85"/>
                  </a:lnTo>
                  <a:lnTo>
                    <a:pt x="92" y="110"/>
                  </a:lnTo>
                  <a:lnTo>
                    <a:pt x="82" y="135"/>
                  </a:lnTo>
                  <a:lnTo>
                    <a:pt x="71" y="159"/>
                  </a:lnTo>
                  <a:lnTo>
                    <a:pt x="64" y="188"/>
                  </a:lnTo>
                  <a:lnTo>
                    <a:pt x="53" y="220"/>
                  </a:lnTo>
                  <a:lnTo>
                    <a:pt x="53" y="223"/>
                  </a:lnTo>
                  <a:lnTo>
                    <a:pt x="50" y="227"/>
                  </a:lnTo>
                  <a:lnTo>
                    <a:pt x="50" y="230"/>
                  </a:lnTo>
                  <a:lnTo>
                    <a:pt x="46" y="234"/>
                  </a:lnTo>
                  <a:lnTo>
                    <a:pt x="43" y="241"/>
                  </a:lnTo>
                  <a:lnTo>
                    <a:pt x="39" y="245"/>
                  </a:lnTo>
                  <a:lnTo>
                    <a:pt x="36" y="252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9" y="262"/>
                  </a:lnTo>
                  <a:lnTo>
                    <a:pt x="25" y="266"/>
                  </a:lnTo>
                  <a:lnTo>
                    <a:pt x="25" y="273"/>
                  </a:lnTo>
                  <a:lnTo>
                    <a:pt x="7" y="29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73" name="Freeform 1449"/>
            <p:cNvSpPr>
              <a:spLocks/>
            </p:cNvSpPr>
            <p:nvPr/>
          </p:nvSpPr>
          <p:spPr bwMode="auto">
            <a:xfrm>
              <a:off x="3256" y="2043"/>
              <a:ext cx="7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7" y="11"/>
                </a:cxn>
                <a:cxn ang="0">
                  <a:pos x="7" y="28"/>
                </a:cxn>
                <a:cxn ang="0">
                  <a:pos x="7" y="46"/>
                </a:cxn>
                <a:cxn ang="0">
                  <a:pos x="7" y="64"/>
                </a:cxn>
                <a:cxn ang="0">
                  <a:pos x="7" y="74"/>
                </a:cxn>
                <a:cxn ang="0">
                  <a:pos x="7" y="89"/>
                </a:cxn>
              </a:cxnLst>
              <a:rect l="0" t="0" r="r" b="b"/>
              <a:pathLst>
                <a:path w="7" h="89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1"/>
                  </a:lnTo>
                  <a:lnTo>
                    <a:pt x="7" y="28"/>
                  </a:lnTo>
                  <a:lnTo>
                    <a:pt x="7" y="46"/>
                  </a:lnTo>
                  <a:lnTo>
                    <a:pt x="7" y="64"/>
                  </a:lnTo>
                  <a:lnTo>
                    <a:pt x="7" y="74"/>
                  </a:lnTo>
                  <a:lnTo>
                    <a:pt x="7" y="89"/>
                  </a:lnTo>
                </a:path>
              </a:pathLst>
            </a:custGeom>
            <a:noFill/>
            <a:ln w="635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74" name="Freeform 1450"/>
            <p:cNvSpPr>
              <a:spLocks/>
            </p:cNvSpPr>
            <p:nvPr/>
          </p:nvSpPr>
          <p:spPr bwMode="auto">
            <a:xfrm>
              <a:off x="3256" y="2043"/>
              <a:ext cx="7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4" y="11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7" y="53"/>
                </a:cxn>
                <a:cxn ang="0">
                  <a:pos x="7" y="89"/>
                </a:cxn>
              </a:cxnLst>
              <a:rect l="0" t="0" r="r" b="b"/>
              <a:pathLst>
                <a:path w="7" h="8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53"/>
                  </a:lnTo>
                  <a:lnTo>
                    <a:pt x="7" y="89"/>
                  </a:lnTo>
                </a:path>
              </a:pathLst>
            </a:custGeom>
            <a:noFill/>
            <a:ln w="635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75" name="Freeform 1451"/>
            <p:cNvSpPr>
              <a:spLocks/>
            </p:cNvSpPr>
            <p:nvPr/>
          </p:nvSpPr>
          <p:spPr bwMode="auto">
            <a:xfrm>
              <a:off x="3256" y="2114"/>
              <a:ext cx="7" cy="92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7" y="28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4" y="74"/>
                </a:cxn>
                <a:cxn ang="0">
                  <a:pos x="4" y="71"/>
                </a:cxn>
                <a:cxn ang="0">
                  <a:pos x="4" y="67"/>
                </a:cxn>
                <a:cxn ang="0">
                  <a:pos x="4" y="64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4" y="21"/>
                </a:cxn>
                <a:cxn ang="0">
                  <a:pos x="4" y="14"/>
                </a:cxn>
                <a:cxn ang="0">
                  <a:pos x="7" y="3"/>
                </a:cxn>
                <a:cxn ang="0">
                  <a:pos x="7" y="0"/>
                </a:cxn>
              </a:cxnLst>
              <a:rect l="0" t="0" r="r" b="b"/>
              <a:pathLst>
                <a:path w="7" h="92">
                  <a:moveTo>
                    <a:pt x="7" y="18"/>
                  </a:moveTo>
                  <a:lnTo>
                    <a:pt x="7" y="2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4" y="64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1"/>
                  </a:lnTo>
                  <a:lnTo>
                    <a:pt x="4" y="14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76" name="Freeform 1452"/>
            <p:cNvSpPr>
              <a:spLocks/>
            </p:cNvSpPr>
            <p:nvPr/>
          </p:nvSpPr>
          <p:spPr bwMode="auto">
            <a:xfrm>
              <a:off x="3256" y="2114"/>
              <a:ext cx="7" cy="96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7" y="18"/>
                </a:cxn>
                <a:cxn ang="0">
                  <a:pos x="4" y="53"/>
                </a:cxn>
                <a:cxn ang="0">
                  <a:pos x="4" y="96"/>
                </a:cxn>
                <a:cxn ang="0">
                  <a:pos x="4" y="92"/>
                </a:cxn>
                <a:cxn ang="0">
                  <a:pos x="4" y="89"/>
                </a:cxn>
                <a:cxn ang="0">
                  <a:pos x="0" y="85"/>
                </a:cxn>
                <a:cxn ang="0">
                  <a:pos x="0" y="81"/>
                </a:cxn>
                <a:cxn ang="0">
                  <a:pos x="0" y="78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4" y="74"/>
                </a:cxn>
                <a:cxn ang="0">
                  <a:pos x="4" y="74"/>
                </a:cxn>
                <a:cxn ang="0">
                  <a:pos x="4" y="71"/>
                </a:cxn>
                <a:cxn ang="0">
                  <a:pos x="4" y="71"/>
                </a:cxn>
                <a:cxn ang="0">
                  <a:pos x="4" y="67"/>
                </a:cxn>
                <a:cxn ang="0">
                  <a:pos x="4" y="60"/>
                </a:cxn>
                <a:cxn ang="0">
                  <a:pos x="0" y="53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0" y="25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4" y="18"/>
                </a:cxn>
                <a:cxn ang="0">
                  <a:pos x="7" y="0"/>
                </a:cxn>
              </a:cxnLst>
              <a:rect l="0" t="0" r="r" b="b"/>
              <a:pathLst>
                <a:path w="7" h="96">
                  <a:moveTo>
                    <a:pt x="7" y="18"/>
                  </a:moveTo>
                  <a:lnTo>
                    <a:pt x="7" y="18"/>
                  </a:lnTo>
                  <a:lnTo>
                    <a:pt x="4" y="53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4" y="89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4" y="60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77" name="Freeform 1453"/>
            <p:cNvSpPr>
              <a:spLocks/>
            </p:cNvSpPr>
            <p:nvPr/>
          </p:nvSpPr>
          <p:spPr bwMode="auto">
            <a:xfrm>
              <a:off x="3238" y="2043"/>
              <a:ext cx="25" cy="71"/>
            </a:xfrm>
            <a:custGeom>
              <a:avLst/>
              <a:gdLst/>
              <a:ahLst/>
              <a:cxnLst>
                <a:cxn ang="0">
                  <a:pos x="25" y="71"/>
                </a:cxn>
                <a:cxn ang="0">
                  <a:pos x="25" y="64"/>
                </a:cxn>
                <a:cxn ang="0">
                  <a:pos x="25" y="53"/>
                </a:cxn>
                <a:cxn ang="0">
                  <a:pos x="25" y="35"/>
                </a:cxn>
                <a:cxn ang="0">
                  <a:pos x="22" y="18"/>
                </a:cxn>
                <a:cxn ang="0">
                  <a:pos x="18" y="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4" y="7"/>
                </a:cxn>
                <a:cxn ang="0">
                  <a:pos x="0" y="18"/>
                </a:cxn>
              </a:cxnLst>
              <a:rect l="0" t="0" r="r" b="b"/>
              <a:pathLst>
                <a:path w="25" h="71">
                  <a:moveTo>
                    <a:pt x="25" y="71"/>
                  </a:moveTo>
                  <a:lnTo>
                    <a:pt x="25" y="64"/>
                  </a:lnTo>
                  <a:lnTo>
                    <a:pt x="25" y="53"/>
                  </a:lnTo>
                  <a:lnTo>
                    <a:pt x="25" y="35"/>
                  </a:lnTo>
                  <a:lnTo>
                    <a:pt x="22" y="18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18"/>
                  </a:lnTo>
                </a:path>
              </a:pathLst>
            </a:custGeom>
            <a:noFill/>
            <a:ln w="6350">
              <a:solidFill>
                <a:srgbClr val="4C4C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78" name="Freeform 1454"/>
            <p:cNvSpPr>
              <a:spLocks/>
            </p:cNvSpPr>
            <p:nvPr/>
          </p:nvSpPr>
          <p:spPr bwMode="auto">
            <a:xfrm>
              <a:off x="3238" y="2043"/>
              <a:ext cx="25" cy="71"/>
            </a:xfrm>
            <a:custGeom>
              <a:avLst/>
              <a:gdLst/>
              <a:ahLst/>
              <a:cxnLst>
                <a:cxn ang="0">
                  <a:pos x="25" y="71"/>
                </a:cxn>
                <a:cxn ang="0">
                  <a:pos x="25" y="71"/>
                </a:cxn>
                <a:cxn ang="0">
                  <a:pos x="25" y="60"/>
                </a:cxn>
                <a:cxn ang="0">
                  <a:pos x="25" y="50"/>
                </a:cxn>
                <a:cxn ang="0">
                  <a:pos x="25" y="35"/>
                </a:cxn>
                <a:cxn ang="0">
                  <a:pos x="25" y="28"/>
                </a:cxn>
                <a:cxn ang="0">
                  <a:pos x="25" y="25"/>
                </a:cxn>
                <a:cxn ang="0">
                  <a:pos x="22" y="18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11"/>
                </a:cxn>
                <a:cxn ang="0">
                  <a:pos x="4" y="14"/>
                </a:cxn>
                <a:cxn ang="0">
                  <a:pos x="0" y="18"/>
                </a:cxn>
              </a:cxnLst>
              <a:rect l="0" t="0" r="r" b="b"/>
              <a:pathLst>
                <a:path w="25" h="71">
                  <a:moveTo>
                    <a:pt x="25" y="71"/>
                  </a:moveTo>
                  <a:lnTo>
                    <a:pt x="25" y="71"/>
                  </a:lnTo>
                  <a:lnTo>
                    <a:pt x="25" y="60"/>
                  </a:lnTo>
                  <a:lnTo>
                    <a:pt x="25" y="50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</a:path>
              </a:pathLst>
            </a:custGeom>
            <a:noFill/>
            <a:ln w="6350">
              <a:solidFill>
                <a:srgbClr val="4C4C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79" name="Freeform 1455"/>
            <p:cNvSpPr>
              <a:spLocks/>
            </p:cNvSpPr>
            <p:nvPr/>
          </p:nvSpPr>
          <p:spPr bwMode="auto">
            <a:xfrm>
              <a:off x="3263" y="2107"/>
              <a:ext cx="11" cy="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35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0" y="60"/>
                </a:cxn>
                <a:cxn ang="0">
                  <a:pos x="0" y="81"/>
                </a:cxn>
                <a:cxn ang="0">
                  <a:pos x="0" y="92"/>
                </a:cxn>
                <a:cxn ang="0">
                  <a:pos x="0" y="120"/>
                </a:cxn>
                <a:cxn ang="0">
                  <a:pos x="0" y="149"/>
                </a:cxn>
                <a:cxn ang="0">
                  <a:pos x="0" y="159"/>
                </a:cxn>
                <a:cxn ang="0">
                  <a:pos x="0" y="159"/>
                </a:cxn>
                <a:cxn ang="0">
                  <a:pos x="0" y="159"/>
                </a:cxn>
                <a:cxn ang="0">
                  <a:pos x="0" y="159"/>
                </a:cxn>
                <a:cxn ang="0">
                  <a:pos x="0" y="170"/>
                </a:cxn>
                <a:cxn ang="0">
                  <a:pos x="4" y="191"/>
                </a:cxn>
                <a:cxn ang="0">
                  <a:pos x="4" y="195"/>
                </a:cxn>
                <a:cxn ang="0">
                  <a:pos x="4" y="202"/>
                </a:cxn>
                <a:cxn ang="0">
                  <a:pos x="4" y="202"/>
                </a:cxn>
                <a:cxn ang="0">
                  <a:pos x="4" y="202"/>
                </a:cxn>
                <a:cxn ang="0">
                  <a:pos x="11" y="323"/>
                </a:cxn>
                <a:cxn ang="0">
                  <a:pos x="11" y="323"/>
                </a:cxn>
              </a:cxnLst>
              <a:rect l="0" t="0" r="r" b="b"/>
              <a:pathLst>
                <a:path w="11" h="323">
                  <a:moveTo>
                    <a:pt x="4" y="0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60"/>
                  </a:lnTo>
                  <a:lnTo>
                    <a:pt x="0" y="81"/>
                  </a:lnTo>
                  <a:lnTo>
                    <a:pt x="0" y="92"/>
                  </a:lnTo>
                  <a:lnTo>
                    <a:pt x="0" y="120"/>
                  </a:lnTo>
                  <a:lnTo>
                    <a:pt x="0" y="14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70"/>
                  </a:lnTo>
                  <a:lnTo>
                    <a:pt x="4" y="191"/>
                  </a:lnTo>
                  <a:lnTo>
                    <a:pt x="4" y="195"/>
                  </a:lnTo>
                  <a:lnTo>
                    <a:pt x="4" y="202"/>
                  </a:lnTo>
                  <a:lnTo>
                    <a:pt x="4" y="202"/>
                  </a:lnTo>
                  <a:lnTo>
                    <a:pt x="4" y="202"/>
                  </a:lnTo>
                  <a:lnTo>
                    <a:pt x="11" y="323"/>
                  </a:lnTo>
                  <a:lnTo>
                    <a:pt x="11" y="3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80" name="Freeform 1456"/>
            <p:cNvSpPr>
              <a:spLocks/>
            </p:cNvSpPr>
            <p:nvPr/>
          </p:nvSpPr>
          <p:spPr bwMode="auto">
            <a:xfrm>
              <a:off x="3263" y="2107"/>
              <a:ext cx="11" cy="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0" y="28"/>
                </a:cxn>
                <a:cxn ang="0">
                  <a:pos x="0" y="35"/>
                </a:cxn>
                <a:cxn ang="0">
                  <a:pos x="0" y="46"/>
                </a:cxn>
                <a:cxn ang="0">
                  <a:pos x="0" y="78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0" y="117"/>
                </a:cxn>
                <a:cxn ang="0">
                  <a:pos x="0" y="127"/>
                </a:cxn>
                <a:cxn ang="0">
                  <a:pos x="0" y="138"/>
                </a:cxn>
                <a:cxn ang="0">
                  <a:pos x="0" y="145"/>
                </a:cxn>
                <a:cxn ang="0">
                  <a:pos x="0" y="159"/>
                </a:cxn>
                <a:cxn ang="0">
                  <a:pos x="0" y="163"/>
                </a:cxn>
                <a:cxn ang="0">
                  <a:pos x="0" y="170"/>
                </a:cxn>
                <a:cxn ang="0">
                  <a:pos x="4" y="181"/>
                </a:cxn>
                <a:cxn ang="0">
                  <a:pos x="4" y="184"/>
                </a:cxn>
                <a:cxn ang="0">
                  <a:pos x="4" y="191"/>
                </a:cxn>
                <a:cxn ang="0">
                  <a:pos x="4" y="195"/>
                </a:cxn>
                <a:cxn ang="0">
                  <a:pos x="4" y="202"/>
                </a:cxn>
                <a:cxn ang="0">
                  <a:pos x="11" y="323"/>
                </a:cxn>
              </a:cxnLst>
              <a:rect l="0" t="0" r="r" b="b"/>
              <a:pathLst>
                <a:path w="11" h="32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0" y="138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81"/>
                  </a:lnTo>
                  <a:lnTo>
                    <a:pt x="4" y="184"/>
                  </a:lnTo>
                  <a:lnTo>
                    <a:pt x="4" y="191"/>
                  </a:lnTo>
                  <a:lnTo>
                    <a:pt x="4" y="195"/>
                  </a:lnTo>
                  <a:lnTo>
                    <a:pt x="4" y="202"/>
                  </a:lnTo>
                  <a:lnTo>
                    <a:pt x="11" y="3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81" name="Freeform 1457"/>
            <p:cNvSpPr>
              <a:spLocks/>
            </p:cNvSpPr>
            <p:nvPr/>
          </p:nvSpPr>
          <p:spPr bwMode="auto">
            <a:xfrm>
              <a:off x="3224" y="2054"/>
              <a:ext cx="11" cy="30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3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28"/>
                </a:cxn>
                <a:cxn ang="0">
                  <a:pos x="7" y="39"/>
                </a:cxn>
                <a:cxn ang="0">
                  <a:pos x="4" y="71"/>
                </a:cxn>
                <a:cxn ang="0">
                  <a:pos x="4" y="85"/>
                </a:cxn>
                <a:cxn ang="0">
                  <a:pos x="0" y="102"/>
                </a:cxn>
                <a:cxn ang="0">
                  <a:pos x="0" y="113"/>
                </a:cxn>
                <a:cxn ang="0">
                  <a:pos x="4" y="120"/>
                </a:cxn>
                <a:cxn ang="0">
                  <a:pos x="4" y="120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9"/>
                </a:cxn>
                <a:cxn ang="0">
                  <a:pos x="0" y="166"/>
                </a:cxn>
                <a:cxn ang="0">
                  <a:pos x="0" y="180"/>
                </a:cxn>
                <a:cxn ang="0">
                  <a:pos x="0" y="184"/>
                </a:cxn>
                <a:cxn ang="0">
                  <a:pos x="0" y="188"/>
                </a:cxn>
                <a:cxn ang="0">
                  <a:pos x="0" y="191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4" y="273"/>
                </a:cxn>
                <a:cxn ang="0">
                  <a:pos x="4" y="276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0" y="301"/>
                </a:cxn>
              </a:cxnLst>
              <a:rect l="0" t="0" r="r" b="b"/>
              <a:pathLst>
                <a:path w="11" h="301">
                  <a:moveTo>
                    <a:pt x="11" y="0"/>
                  </a:moveTo>
                  <a:lnTo>
                    <a:pt x="11" y="3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28"/>
                  </a:lnTo>
                  <a:lnTo>
                    <a:pt x="7" y="39"/>
                  </a:lnTo>
                  <a:lnTo>
                    <a:pt x="4" y="71"/>
                  </a:lnTo>
                  <a:lnTo>
                    <a:pt x="4" y="85"/>
                  </a:lnTo>
                  <a:lnTo>
                    <a:pt x="0" y="102"/>
                  </a:lnTo>
                  <a:lnTo>
                    <a:pt x="0" y="113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66"/>
                  </a:lnTo>
                  <a:lnTo>
                    <a:pt x="0" y="180"/>
                  </a:lnTo>
                  <a:lnTo>
                    <a:pt x="0" y="184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" y="273"/>
                  </a:lnTo>
                  <a:lnTo>
                    <a:pt x="4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0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82" name="Freeform 1458"/>
            <p:cNvSpPr>
              <a:spLocks/>
            </p:cNvSpPr>
            <p:nvPr/>
          </p:nvSpPr>
          <p:spPr bwMode="auto">
            <a:xfrm>
              <a:off x="3224" y="2054"/>
              <a:ext cx="11" cy="30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1" y="7"/>
                </a:cxn>
                <a:cxn ang="0">
                  <a:pos x="11" y="14"/>
                </a:cxn>
                <a:cxn ang="0">
                  <a:pos x="7" y="28"/>
                </a:cxn>
                <a:cxn ang="0">
                  <a:pos x="7" y="42"/>
                </a:cxn>
                <a:cxn ang="0">
                  <a:pos x="7" y="53"/>
                </a:cxn>
                <a:cxn ang="0">
                  <a:pos x="4" y="63"/>
                </a:cxn>
                <a:cxn ang="0">
                  <a:pos x="4" y="74"/>
                </a:cxn>
                <a:cxn ang="0">
                  <a:pos x="4" y="81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0" y="110"/>
                </a:cxn>
                <a:cxn ang="0">
                  <a:pos x="0" y="113"/>
                </a:cxn>
                <a:cxn ang="0">
                  <a:pos x="4" y="120"/>
                </a:cxn>
                <a:cxn ang="0">
                  <a:pos x="0" y="152"/>
                </a:cxn>
                <a:cxn ang="0">
                  <a:pos x="0" y="173"/>
                </a:cxn>
                <a:cxn ang="0">
                  <a:pos x="0" y="184"/>
                </a:cxn>
                <a:cxn ang="0">
                  <a:pos x="0" y="188"/>
                </a:cxn>
                <a:cxn ang="0">
                  <a:pos x="0" y="191"/>
                </a:cxn>
                <a:cxn ang="0">
                  <a:pos x="0" y="195"/>
                </a:cxn>
                <a:cxn ang="0">
                  <a:pos x="0" y="198"/>
                </a:cxn>
                <a:cxn ang="0">
                  <a:pos x="4" y="273"/>
                </a:cxn>
                <a:cxn ang="0">
                  <a:pos x="0" y="287"/>
                </a:cxn>
                <a:cxn ang="0">
                  <a:pos x="0" y="301"/>
                </a:cxn>
              </a:cxnLst>
              <a:rect l="0" t="0" r="r" b="b"/>
              <a:pathLst>
                <a:path w="11" h="301">
                  <a:moveTo>
                    <a:pt x="11" y="0"/>
                  </a:moveTo>
                  <a:lnTo>
                    <a:pt x="11" y="0"/>
                  </a:lnTo>
                  <a:lnTo>
                    <a:pt x="11" y="7"/>
                  </a:lnTo>
                  <a:lnTo>
                    <a:pt x="11" y="14"/>
                  </a:lnTo>
                  <a:lnTo>
                    <a:pt x="7" y="28"/>
                  </a:lnTo>
                  <a:lnTo>
                    <a:pt x="7" y="42"/>
                  </a:lnTo>
                  <a:lnTo>
                    <a:pt x="7" y="53"/>
                  </a:lnTo>
                  <a:lnTo>
                    <a:pt x="4" y="63"/>
                  </a:lnTo>
                  <a:lnTo>
                    <a:pt x="4" y="74"/>
                  </a:lnTo>
                  <a:lnTo>
                    <a:pt x="4" y="81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4" y="120"/>
                  </a:lnTo>
                  <a:lnTo>
                    <a:pt x="0" y="152"/>
                  </a:lnTo>
                  <a:lnTo>
                    <a:pt x="0" y="173"/>
                  </a:lnTo>
                  <a:lnTo>
                    <a:pt x="0" y="184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4" y="273"/>
                  </a:lnTo>
                  <a:lnTo>
                    <a:pt x="0" y="287"/>
                  </a:lnTo>
                  <a:lnTo>
                    <a:pt x="0" y="30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8" name="Group 1459"/>
          <p:cNvGrpSpPr>
            <a:grpSpLocks/>
          </p:cNvGrpSpPr>
          <p:nvPr/>
        </p:nvGrpSpPr>
        <p:grpSpPr bwMode="auto">
          <a:xfrm>
            <a:off x="3514725" y="990600"/>
            <a:ext cx="668338" cy="1295400"/>
            <a:chOff x="1522" y="624"/>
            <a:chExt cx="273" cy="596"/>
          </a:xfrm>
        </p:grpSpPr>
        <p:sp>
          <p:nvSpPr>
            <p:cNvPr id="872884" name="Freeform 1460"/>
            <p:cNvSpPr>
              <a:spLocks/>
            </p:cNvSpPr>
            <p:nvPr/>
          </p:nvSpPr>
          <p:spPr bwMode="auto">
            <a:xfrm>
              <a:off x="1522" y="1153"/>
              <a:ext cx="223" cy="67"/>
            </a:xfrm>
            <a:custGeom>
              <a:avLst/>
              <a:gdLst/>
              <a:ahLst/>
              <a:cxnLst>
                <a:cxn ang="0">
                  <a:pos x="195" y="7"/>
                </a:cxn>
                <a:cxn ang="0">
                  <a:pos x="205" y="24"/>
                </a:cxn>
                <a:cxn ang="0">
                  <a:pos x="219" y="42"/>
                </a:cxn>
                <a:cxn ang="0">
                  <a:pos x="216" y="39"/>
                </a:cxn>
                <a:cxn ang="0">
                  <a:pos x="205" y="21"/>
                </a:cxn>
                <a:cxn ang="0">
                  <a:pos x="191" y="21"/>
                </a:cxn>
                <a:cxn ang="0">
                  <a:pos x="191" y="35"/>
                </a:cxn>
                <a:cxn ang="0">
                  <a:pos x="198" y="42"/>
                </a:cxn>
                <a:cxn ang="0">
                  <a:pos x="198" y="53"/>
                </a:cxn>
                <a:cxn ang="0">
                  <a:pos x="198" y="56"/>
                </a:cxn>
                <a:cxn ang="0">
                  <a:pos x="202" y="49"/>
                </a:cxn>
                <a:cxn ang="0">
                  <a:pos x="198" y="39"/>
                </a:cxn>
                <a:cxn ang="0">
                  <a:pos x="188" y="21"/>
                </a:cxn>
                <a:cxn ang="0">
                  <a:pos x="177" y="14"/>
                </a:cxn>
                <a:cxn ang="0">
                  <a:pos x="170" y="14"/>
                </a:cxn>
                <a:cxn ang="0">
                  <a:pos x="159" y="28"/>
                </a:cxn>
                <a:cxn ang="0">
                  <a:pos x="149" y="60"/>
                </a:cxn>
                <a:cxn ang="0">
                  <a:pos x="152" y="42"/>
                </a:cxn>
                <a:cxn ang="0">
                  <a:pos x="163" y="14"/>
                </a:cxn>
                <a:cxn ang="0">
                  <a:pos x="156" y="10"/>
                </a:cxn>
                <a:cxn ang="0">
                  <a:pos x="149" y="14"/>
                </a:cxn>
                <a:cxn ang="0">
                  <a:pos x="131" y="24"/>
                </a:cxn>
                <a:cxn ang="0">
                  <a:pos x="120" y="35"/>
                </a:cxn>
                <a:cxn ang="0">
                  <a:pos x="113" y="49"/>
                </a:cxn>
                <a:cxn ang="0">
                  <a:pos x="127" y="63"/>
                </a:cxn>
                <a:cxn ang="0">
                  <a:pos x="127" y="67"/>
                </a:cxn>
                <a:cxn ang="0">
                  <a:pos x="110" y="53"/>
                </a:cxn>
                <a:cxn ang="0">
                  <a:pos x="113" y="39"/>
                </a:cxn>
                <a:cxn ang="0">
                  <a:pos x="120" y="31"/>
                </a:cxn>
                <a:cxn ang="0">
                  <a:pos x="127" y="21"/>
                </a:cxn>
                <a:cxn ang="0">
                  <a:pos x="127" y="14"/>
                </a:cxn>
                <a:cxn ang="0">
                  <a:pos x="120" y="14"/>
                </a:cxn>
                <a:cxn ang="0">
                  <a:pos x="102" y="17"/>
                </a:cxn>
                <a:cxn ang="0">
                  <a:pos x="95" y="21"/>
                </a:cxn>
                <a:cxn ang="0">
                  <a:pos x="95" y="31"/>
                </a:cxn>
                <a:cxn ang="0">
                  <a:pos x="81" y="53"/>
                </a:cxn>
                <a:cxn ang="0">
                  <a:pos x="81" y="49"/>
                </a:cxn>
                <a:cxn ang="0">
                  <a:pos x="92" y="28"/>
                </a:cxn>
                <a:cxn ang="0">
                  <a:pos x="92" y="21"/>
                </a:cxn>
                <a:cxn ang="0">
                  <a:pos x="92" y="17"/>
                </a:cxn>
                <a:cxn ang="0">
                  <a:pos x="81" y="17"/>
                </a:cxn>
                <a:cxn ang="0">
                  <a:pos x="60" y="17"/>
                </a:cxn>
                <a:cxn ang="0">
                  <a:pos x="53" y="24"/>
                </a:cxn>
                <a:cxn ang="0">
                  <a:pos x="39" y="42"/>
                </a:cxn>
                <a:cxn ang="0">
                  <a:pos x="46" y="28"/>
                </a:cxn>
                <a:cxn ang="0">
                  <a:pos x="49" y="21"/>
                </a:cxn>
                <a:cxn ang="0">
                  <a:pos x="46" y="17"/>
                </a:cxn>
                <a:cxn ang="0">
                  <a:pos x="17" y="14"/>
                </a:cxn>
                <a:cxn ang="0">
                  <a:pos x="31" y="10"/>
                </a:cxn>
                <a:cxn ang="0">
                  <a:pos x="74" y="14"/>
                </a:cxn>
                <a:cxn ang="0">
                  <a:pos x="92" y="10"/>
                </a:cxn>
                <a:cxn ang="0">
                  <a:pos x="124" y="10"/>
                </a:cxn>
                <a:cxn ang="0">
                  <a:pos x="141" y="7"/>
                </a:cxn>
                <a:cxn ang="0">
                  <a:pos x="156" y="7"/>
                </a:cxn>
                <a:cxn ang="0">
                  <a:pos x="166" y="3"/>
                </a:cxn>
                <a:cxn ang="0">
                  <a:pos x="195" y="0"/>
                </a:cxn>
              </a:cxnLst>
              <a:rect l="0" t="0" r="r" b="b"/>
              <a:pathLst>
                <a:path w="223" h="67">
                  <a:moveTo>
                    <a:pt x="195" y="0"/>
                  </a:moveTo>
                  <a:lnTo>
                    <a:pt x="195" y="0"/>
                  </a:lnTo>
                  <a:lnTo>
                    <a:pt x="195" y="3"/>
                  </a:lnTo>
                  <a:lnTo>
                    <a:pt x="195" y="7"/>
                  </a:lnTo>
                  <a:lnTo>
                    <a:pt x="195" y="7"/>
                  </a:lnTo>
                  <a:lnTo>
                    <a:pt x="195" y="10"/>
                  </a:lnTo>
                  <a:lnTo>
                    <a:pt x="198" y="14"/>
                  </a:lnTo>
                  <a:lnTo>
                    <a:pt x="198" y="17"/>
                  </a:lnTo>
                  <a:lnTo>
                    <a:pt x="202" y="17"/>
                  </a:lnTo>
                  <a:lnTo>
                    <a:pt x="205" y="24"/>
                  </a:lnTo>
                  <a:lnTo>
                    <a:pt x="209" y="28"/>
                  </a:lnTo>
                  <a:lnTo>
                    <a:pt x="216" y="31"/>
                  </a:lnTo>
                  <a:lnTo>
                    <a:pt x="216" y="35"/>
                  </a:lnTo>
                  <a:lnTo>
                    <a:pt x="219" y="39"/>
                  </a:lnTo>
                  <a:lnTo>
                    <a:pt x="219" y="42"/>
                  </a:lnTo>
                  <a:lnTo>
                    <a:pt x="223" y="46"/>
                  </a:lnTo>
                  <a:lnTo>
                    <a:pt x="219" y="42"/>
                  </a:lnTo>
                  <a:lnTo>
                    <a:pt x="219" y="42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12" y="35"/>
                  </a:lnTo>
                  <a:lnTo>
                    <a:pt x="212" y="28"/>
                  </a:lnTo>
                  <a:lnTo>
                    <a:pt x="209" y="24"/>
                  </a:lnTo>
                  <a:lnTo>
                    <a:pt x="205" y="21"/>
                  </a:lnTo>
                  <a:lnTo>
                    <a:pt x="205" y="21"/>
                  </a:lnTo>
                  <a:lnTo>
                    <a:pt x="205" y="17"/>
                  </a:lnTo>
                  <a:lnTo>
                    <a:pt x="202" y="17"/>
                  </a:lnTo>
                  <a:lnTo>
                    <a:pt x="202" y="14"/>
                  </a:lnTo>
                  <a:lnTo>
                    <a:pt x="191" y="14"/>
                  </a:lnTo>
                  <a:lnTo>
                    <a:pt x="191" y="21"/>
                  </a:lnTo>
                  <a:lnTo>
                    <a:pt x="191" y="24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31"/>
                  </a:lnTo>
                  <a:lnTo>
                    <a:pt x="191" y="35"/>
                  </a:lnTo>
                  <a:lnTo>
                    <a:pt x="195" y="35"/>
                  </a:lnTo>
                  <a:lnTo>
                    <a:pt x="195" y="39"/>
                  </a:lnTo>
                  <a:lnTo>
                    <a:pt x="198" y="39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198" y="46"/>
                  </a:lnTo>
                  <a:lnTo>
                    <a:pt x="202" y="46"/>
                  </a:lnTo>
                  <a:lnTo>
                    <a:pt x="202" y="49"/>
                  </a:lnTo>
                  <a:lnTo>
                    <a:pt x="202" y="49"/>
                  </a:lnTo>
                  <a:lnTo>
                    <a:pt x="198" y="53"/>
                  </a:lnTo>
                  <a:lnTo>
                    <a:pt x="198" y="53"/>
                  </a:lnTo>
                  <a:lnTo>
                    <a:pt x="198" y="56"/>
                  </a:lnTo>
                  <a:lnTo>
                    <a:pt x="195" y="56"/>
                  </a:lnTo>
                  <a:lnTo>
                    <a:pt x="195" y="56"/>
                  </a:lnTo>
                  <a:lnTo>
                    <a:pt x="198" y="56"/>
                  </a:lnTo>
                  <a:lnTo>
                    <a:pt x="198" y="53"/>
                  </a:lnTo>
                  <a:lnTo>
                    <a:pt x="198" y="53"/>
                  </a:lnTo>
                  <a:lnTo>
                    <a:pt x="198" y="53"/>
                  </a:lnTo>
                  <a:lnTo>
                    <a:pt x="202" y="49"/>
                  </a:lnTo>
                  <a:lnTo>
                    <a:pt x="202" y="49"/>
                  </a:lnTo>
                  <a:lnTo>
                    <a:pt x="202" y="46"/>
                  </a:lnTo>
                  <a:lnTo>
                    <a:pt x="198" y="46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198" y="39"/>
                  </a:lnTo>
                  <a:lnTo>
                    <a:pt x="195" y="35"/>
                  </a:lnTo>
                  <a:lnTo>
                    <a:pt x="191" y="31"/>
                  </a:lnTo>
                  <a:lnTo>
                    <a:pt x="191" y="28"/>
                  </a:lnTo>
                  <a:lnTo>
                    <a:pt x="191" y="24"/>
                  </a:lnTo>
                  <a:lnTo>
                    <a:pt x="188" y="21"/>
                  </a:lnTo>
                  <a:lnTo>
                    <a:pt x="188" y="21"/>
                  </a:lnTo>
                  <a:lnTo>
                    <a:pt x="188" y="17"/>
                  </a:lnTo>
                  <a:lnTo>
                    <a:pt x="184" y="17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66" y="17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59" y="28"/>
                  </a:lnTo>
                  <a:lnTo>
                    <a:pt x="156" y="35"/>
                  </a:lnTo>
                  <a:lnTo>
                    <a:pt x="152" y="46"/>
                  </a:lnTo>
                  <a:lnTo>
                    <a:pt x="149" y="53"/>
                  </a:lnTo>
                  <a:lnTo>
                    <a:pt x="149" y="56"/>
                  </a:lnTo>
                  <a:lnTo>
                    <a:pt x="149" y="60"/>
                  </a:lnTo>
                  <a:lnTo>
                    <a:pt x="149" y="56"/>
                  </a:lnTo>
                  <a:lnTo>
                    <a:pt x="149" y="53"/>
                  </a:lnTo>
                  <a:lnTo>
                    <a:pt x="149" y="49"/>
                  </a:lnTo>
                  <a:lnTo>
                    <a:pt x="149" y="46"/>
                  </a:lnTo>
                  <a:lnTo>
                    <a:pt x="152" y="42"/>
                  </a:lnTo>
                  <a:lnTo>
                    <a:pt x="156" y="35"/>
                  </a:lnTo>
                  <a:lnTo>
                    <a:pt x="156" y="28"/>
                  </a:lnTo>
                  <a:lnTo>
                    <a:pt x="159" y="24"/>
                  </a:lnTo>
                  <a:lnTo>
                    <a:pt x="166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49" y="10"/>
                  </a:lnTo>
                  <a:lnTo>
                    <a:pt x="149" y="10"/>
                  </a:lnTo>
                  <a:lnTo>
                    <a:pt x="149" y="14"/>
                  </a:lnTo>
                  <a:lnTo>
                    <a:pt x="145" y="14"/>
                  </a:lnTo>
                  <a:lnTo>
                    <a:pt x="141" y="14"/>
                  </a:lnTo>
                  <a:lnTo>
                    <a:pt x="138" y="21"/>
                  </a:lnTo>
                  <a:lnTo>
                    <a:pt x="134" y="21"/>
                  </a:lnTo>
                  <a:lnTo>
                    <a:pt x="131" y="24"/>
                  </a:lnTo>
                  <a:lnTo>
                    <a:pt x="127" y="24"/>
                  </a:lnTo>
                  <a:lnTo>
                    <a:pt x="127" y="28"/>
                  </a:lnTo>
                  <a:lnTo>
                    <a:pt x="124" y="31"/>
                  </a:lnTo>
                  <a:lnTo>
                    <a:pt x="120" y="35"/>
                  </a:lnTo>
                  <a:lnTo>
                    <a:pt x="120" y="35"/>
                  </a:lnTo>
                  <a:lnTo>
                    <a:pt x="117" y="39"/>
                  </a:lnTo>
                  <a:lnTo>
                    <a:pt x="113" y="46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20" y="56"/>
                  </a:lnTo>
                  <a:lnTo>
                    <a:pt x="124" y="60"/>
                  </a:lnTo>
                  <a:lnTo>
                    <a:pt x="127" y="63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4" y="63"/>
                  </a:lnTo>
                  <a:lnTo>
                    <a:pt x="120" y="60"/>
                  </a:lnTo>
                  <a:lnTo>
                    <a:pt x="113" y="56"/>
                  </a:lnTo>
                  <a:lnTo>
                    <a:pt x="113" y="53"/>
                  </a:lnTo>
                  <a:lnTo>
                    <a:pt x="110" y="53"/>
                  </a:lnTo>
                  <a:lnTo>
                    <a:pt x="110" y="53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3" y="39"/>
                  </a:lnTo>
                  <a:lnTo>
                    <a:pt x="113" y="39"/>
                  </a:lnTo>
                  <a:lnTo>
                    <a:pt x="113" y="39"/>
                  </a:lnTo>
                  <a:lnTo>
                    <a:pt x="117" y="35"/>
                  </a:lnTo>
                  <a:lnTo>
                    <a:pt x="117" y="31"/>
                  </a:lnTo>
                  <a:lnTo>
                    <a:pt x="120" y="31"/>
                  </a:lnTo>
                  <a:lnTo>
                    <a:pt x="120" y="28"/>
                  </a:lnTo>
                  <a:lnTo>
                    <a:pt x="124" y="28"/>
                  </a:lnTo>
                  <a:lnTo>
                    <a:pt x="124" y="24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7" y="17"/>
                  </a:lnTo>
                  <a:lnTo>
                    <a:pt x="127" y="17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0" y="14"/>
                  </a:lnTo>
                  <a:lnTo>
                    <a:pt x="117" y="14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06" y="14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4"/>
                  </a:lnTo>
                  <a:lnTo>
                    <a:pt x="95" y="28"/>
                  </a:lnTo>
                  <a:lnTo>
                    <a:pt x="95" y="31"/>
                  </a:lnTo>
                  <a:lnTo>
                    <a:pt x="92" y="31"/>
                  </a:lnTo>
                  <a:lnTo>
                    <a:pt x="88" y="39"/>
                  </a:lnTo>
                  <a:lnTo>
                    <a:pt x="88" y="42"/>
                  </a:lnTo>
                  <a:lnTo>
                    <a:pt x="85" y="49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78" y="53"/>
                  </a:lnTo>
                  <a:lnTo>
                    <a:pt x="78" y="49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6"/>
                  </a:lnTo>
                  <a:lnTo>
                    <a:pt x="85" y="39"/>
                  </a:lnTo>
                  <a:lnTo>
                    <a:pt x="88" y="31"/>
                  </a:lnTo>
                  <a:lnTo>
                    <a:pt x="92" y="31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1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88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4" y="17"/>
                  </a:lnTo>
                  <a:lnTo>
                    <a:pt x="71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21"/>
                  </a:lnTo>
                  <a:lnTo>
                    <a:pt x="53" y="24"/>
                  </a:lnTo>
                  <a:lnTo>
                    <a:pt x="49" y="28"/>
                  </a:lnTo>
                  <a:lnTo>
                    <a:pt x="46" y="31"/>
                  </a:lnTo>
                  <a:lnTo>
                    <a:pt x="42" y="35"/>
                  </a:lnTo>
                  <a:lnTo>
                    <a:pt x="39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42" y="39"/>
                  </a:lnTo>
                  <a:lnTo>
                    <a:pt x="42" y="35"/>
                  </a:lnTo>
                  <a:lnTo>
                    <a:pt x="46" y="31"/>
                  </a:lnTo>
                  <a:lnTo>
                    <a:pt x="46" y="28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1" y="17"/>
                  </a:lnTo>
                  <a:lnTo>
                    <a:pt x="24" y="14"/>
                  </a:lnTo>
                  <a:lnTo>
                    <a:pt x="17" y="14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7" y="10"/>
                  </a:lnTo>
                  <a:lnTo>
                    <a:pt x="28" y="10"/>
                  </a:lnTo>
                  <a:lnTo>
                    <a:pt x="31" y="10"/>
                  </a:lnTo>
                  <a:lnTo>
                    <a:pt x="39" y="10"/>
                  </a:lnTo>
                  <a:lnTo>
                    <a:pt x="46" y="10"/>
                  </a:lnTo>
                  <a:lnTo>
                    <a:pt x="56" y="14"/>
                  </a:lnTo>
                  <a:lnTo>
                    <a:pt x="63" y="14"/>
                  </a:lnTo>
                  <a:lnTo>
                    <a:pt x="74" y="14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5" y="10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113" y="10"/>
                  </a:lnTo>
                  <a:lnTo>
                    <a:pt x="120" y="10"/>
                  </a:lnTo>
                  <a:lnTo>
                    <a:pt x="124" y="10"/>
                  </a:lnTo>
                  <a:lnTo>
                    <a:pt x="127" y="10"/>
                  </a:lnTo>
                  <a:lnTo>
                    <a:pt x="131" y="10"/>
                  </a:lnTo>
                  <a:lnTo>
                    <a:pt x="134" y="7"/>
                  </a:lnTo>
                  <a:lnTo>
                    <a:pt x="138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9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9" y="7"/>
                  </a:lnTo>
                  <a:lnTo>
                    <a:pt x="163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70" y="3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A7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885" name="Freeform 1461"/>
            <p:cNvSpPr>
              <a:spLocks/>
            </p:cNvSpPr>
            <p:nvPr/>
          </p:nvSpPr>
          <p:spPr bwMode="auto">
            <a:xfrm>
              <a:off x="1522" y="1153"/>
              <a:ext cx="223" cy="67"/>
            </a:xfrm>
            <a:custGeom>
              <a:avLst/>
              <a:gdLst/>
              <a:ahLst/>
              <a:cxnLst>
                <a:cxn ang="0">
                  <a:pos x="202" y="14"/>
                </a:cxn>
                <a:cxn ang="0">
                  <a:pos x="202" y="46"/>
                </a:cxn>
                <a:cxn ang="0">
                  <a:pos x="188" y="17"/>
                </a:cxn>
                <a:cxn ang="0">
                  <a:pos x="177" y="14"/>
                </a:cxn>
                <a:cxn ang="0">
                  <a:pos x="149" y="60"/>
                </a:cxn>
                <a:cxn ang="0">
                  <a:pos x="149" y="10"/>
                </a:cxn>
                <a:cxn ang="0">
                  <a:pos x="127" y="67"/>
                </a:cxn>
                <a:cxn ang="0">
                  <a:pos x="110" y="53"/>
                </a:cxn>
                <a:cxn ang="0">
                  <a:pos x="117" y="14"/>
                </a:cxn>
                <a:cxn ang="0">
                  <a:pos x="81" y="53"/>
                </a:cxn>
                <a:cxn ang="0">
                  <a:pos x="85" y="17"/>
                </a:cxn>
                <a:cxn ang="0">
                  <a:pos x="35" y="46"/>
                </a:cxn>
                <a:cxn ang="0">
                  <a:pos x="35" y="17"/>
                </a:cxn>
                <a:cxn ang="0">
                  <a:pos x="3" y="14"/>
                </a:cxn>
                <a:cxn ang="0">
                  <a:pos x="60" y="14"/>
                </a:cxn>
                <a:cxn ang="0">
                  <a:pos x="141" y="7"/>
                </a:cxn>
                <a:cxn ang="0">
                  <a:pos x="195" y="0"/>
                </a:cxn>
                <a:cxn ang="0">
                  <a:pos x="195" y="7"/>
                </a:cxn>
                <a:cxn ang="0">
                  <a:pos x="209" y="28"/>
                </a:cxn>
                <a:cxn ang="0">
                  <a:pos x="219" y="42"/>
                </a:cxn>
                <a:cxn ang="0">
                  <a:pos x="205" y="21"/>
                </a:cxn>
                <a:cxn ang="0">
                  <a:pos x="191" y="28"/>
                </a:cxn>
                <a:cxn ang="0">
                  <a:pos x="198" y="42"/>
                </a:cxn>
                <a:cxn ang="0">
                  <a:pos x="198" y="53"/>
                </a:cxn>
                <a:cxn ang="0">
                  <a:pos x="198" y="53"/>
                </a:cxn>
                <a:cxn ang="0">
                  <a:pos x="198" y="39"/>
                </a:cxn>
                <a:cxn ang="0">
                  <a:pos x="188" y="17"/>
                </a:cxn>
                <a:cxn ang="0">
                  <a:pos x="173" y="14"/>
                </a:cxn>
                <a:cxn ang="0">
                  <a:pos x="156" y="35"/>
                </a:cxn>
                <a:cxn ang="0">
                  <a:pos x="149" y="49"/>
                </a:cxn>
                <a:cxn ang="0">
                  <a:pos x="163" y="14"/>
                </a:cxn>
                <a:cxn ang="0">
                  <a:pos x="152" y="10"/>
                </a:cxn>
                <a:cxn ang="0">
                  <a:pos x="134" y="21"/>
                </a:cxn>
                <a:cxn ang="0">
                  <a:pos x="117" y="39"/>
                </a:cxn>
                <a:cxn ang="0">
                  <a:pos x="120" y="56"/>
                </a:cxn>
                <a:cxn ang="0">
                  <a:pos x="127" y="67"/>
                </a:cxn>
                <a:cxn ang="0">
                  <a:pos x="110" y="46"/>
                </a:cxn>
                <a:cxn ang="0">
                  <a:pos x="117" y="31"/>
                </a:cxn>
                <a:cxn ang="0">
                  <a:pos x="127" y="21"/>
                </a:cxn>
                <a:cxn ang="0">
                  <a:pos x="124" y="14"/>
                </a:cxn>
                <a:cxn ang="0">
                  <a:pos x="102" y="17"/>
                </a:cxn>
                <a:cxn ang="0">
                  <a:pos x="95" y="21"/>
                </a:cxn>
                <a:cxn ang="0">
                  <a:pos x="85" y="49"/>
                </a:cxn>
                <a:cxn ang="0">
                  <a:pos x="81" y="46"/>
                </a:cxn>
                <a:cxn ang="0">
                  <a:pos x="92" y="24"/>
                </a:cxn>
                <a:cxn ang="0">
                  <a:pos x="92" y="17"/>
                </a:cxn>
                <a:cxn ang="0">
                  <a:pos x="71" y="17"/>
                </a:cxn>
                <a:cxn ang="0">
                  <a:pos x="56" y="21"/>
                </a:cxn>
                <a:cxn ang="0">
                  <a:pos x="35" y="42"/>
                </a:cxn>
                <a:cxn ang="0">
                  <a:pos x="49" y="24"/>
                </a:cxn>
                <a:cxn ang="0">
                  <a:pos x="46" y="17"/>
                </a:cxn>
                <a:cxn ang="0">
                  <a:pos x="10" y="14"/>
                </a:cxn>
                <a:cxn ang="0">
                  <a:pos x="63" y="14"/>
                </a:cxn>
                <a:cxn ang="0">
                  <a:pos x="92" y="10"/>
                </a:cxn>
                <a:cxn ang="0">
                  <a:pos x="134" y="7"/>
                </a:cxn>
                <a:cxn ang="0">
                  <a:pos x="156" y="7"/>
                </a:cxn>
                <a:cxn ang="0">
                  <a:pos x="170" y="0"/>
                </a:cxn>
              </a:cxnLst>
              <a:rect l="0" t="0" r="r" b="b"/>
              <a:pathLst>
                <a:path w="223" h="67">
                  <a:moveTo>
                    <a:pt x="195" y="0"/>
                  </a:moveTo>
                  <a:lnTo>
                    <a:pt x="195" y="10"/>
                  </a:lnTo>
                  <a:lnTo>
                    <a:pt x="223" y="42"/>
                  </a:lnTo>
                  <a:lnTo>
                    <a:pt x="216" y="39"/>
                  </a:lnTo>
                  <a:lnTo>
                    <a:pt x="205" y="21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191" y="14"/>
                  </a:lnTo>
                  <a:lnTo>
                    <a:pt x="191" y="14"/>
                  </a:lnTo>
                  <a:lnTo>
                    <a:pt x="191" y="14"/>
                  </a:lnTo>
                  <a:lnTo>
                    <a:pt x="191" y="17"/>
                  </a:lnTo>
                  <a:lnTo>
                    <a:pt x="191" y="24"/>
                  </a:lnTo>
                  <a:lnTo>
                    <a:pt x="191" y="31"/>
                  </a:lnTo>
                  <a:lnTo>
                    <a:pt x="202" y="46"/>
                  </a:lnTo>
                  <a:lnTo>
                    <a:pt x="202" y="53"/>
                  </a:lnTo>
                  <a:lnTo>
                    <a:pt x="198" y="56"/>
                  </a:lnTo>
                  <a:lnTo>
                    <a:pt x="195" y="56"/>
                  </a:lnTo>
                  <a:lnTo>
                    <a:pt x="202" y="53"/>
                  </a:lnTo>
                  <a:lnTo>
                    <a:pt x="202" y="42"/>
                  </a:lnTo>
                  <a:lnTo>
                    <a:pt x="188" y="24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80" y="17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7"/>
                  </a:lnTo>
                  <a:lnTo>
                    <a:pt x="173" y="14"/>
                  </a:lnTo>
                  <a:lnTo>
                    <a:pt x="170" y="14"/>
                  </a:lnTo>
                  <a:lnTo>
                    <a:pt x="163" y="17"/>
                  </a:lnTo>
                  <a:lnTo>
                    <a:pt x="152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49"/>
                  </a:lnTo>
                  <a:lnTo>
                    <a:pt x="152" y="35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9" y="10"/>
                  </a:lnTo>
                  <a:lnTo>
                    <a:pt x="149" y="10"/>
                  </a:lnTo>
                  <a:lnTo>
                    <a:pt x="134" y="21"/>
                  </a:lnTo>
                  <a:lnTo>
                    <a:pt x="124" y="28"/>
                  </a:lnTo>
                  <a:lnTo>
                    <a:pt x="117" y="42"/>
                  </a:lnTo>
                  <a:lnTo>
                    <a:pt x="113" y="46"/>
                  </a:lnTo>
                  <a:lnTo>
                    <a:pt x="113" y="49"/>
                  </a:lnTo>
                  <a:lnTo>
                    <a:pt x="120" y="5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4" y="63"/>
                  </a:lnTo>
                  <a:lnTo>
                    <a:pt x="110" y="53"/>
                  </a:lnTo>
                  <a:lnTo>
                    <a:pt x="110" y="49"/>
                  </a:lnTo>
                  <a:lnTo>
                    <a:pt x="110" y="42"/>
                  </a:lnTo>
                  <a:lnTo>
                    <a:pt x="117" y="35"/>
                  </a:lnTo>
                  <a:lnTo>
                    <a:pt x="120" y="28"/>
                  </a:lnTo>
                  <a:lnTo>
                    <a:pt x="127" y="21"/>
                  </a:lnTo>
                  <a:lnTo>
                    <a:pt x="127" y="14"/>
                  </a:lnTo>
                  <a:lnTo>
                    <a:pt x="117" y="14"/>
                  </a:lnTo>
                  <a:lnTo>
                    <a:pt x="102" y="14"/>
                  </a:lnTo>
                  <a:lnTo>
                    <a:pt x="95" y="17"/>
                  </a:lnTo>
                  <a:lnTo>
                    <a:pt x="95" y="24"/>
                  </a:lnTo>
                  <a:lnTo>
                    <a:pt x="92" y="35"/>
                  </a:lnTo>
                  <a:lnTo>
                    <a:pt x="85" y="49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78" y="49"/>
                  </a:lnTo>
                  <a:lnTo>
                    <a:pt x="92" y="28"/>
                  </a:lnTo>
                  <a:lnTo>
                    <a:pt x="92" y="24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85" y="17"/>
                  </a:lnTo>
                  <a:lnTo>
                    <a:pt x="78" y="17"/>
                  </a:lnTo>
                  <a:lnTo>
                    <a:pt x="67" y="17"/>
                  </a:lnTo>
                  <a:lnTo>
                    <a:pt x="63" y="17"/>
                  </a:lnTo>
                  <a:lnTo>
                    <a:pt x="60" y="17"/>
                  </a:lnTo>
                  <a:lnTo>
                    <a:pt x="56" y="17"/>
                  </a:lnTo>
                  <a:lnTo>
                    <a:pt x="42" y="39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42" y="35"/>
                  </a:lnTo>
                  <a:lnTo>
                    <a:pt x="49" y="28"/>
                  </a:lnTo>
                  <a:lnTo>
                    <a:pt x="49" y="17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5" y="17"/>
                  </a:lnTo>
                  <a:lnTo>
                    <a:pt x="24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0" y="14"/>
                  </a:lnTo>
                  <a:lnTo>
                    <a:pt x="28" y="10"/>
                  </a:lnTo>
                  <a:lnTo>
                    <a:pt x="31" y="10"/>
                  </a:lnTo>
                  <a:lnTo>
                    <a:pt x="39" y="10"/>
                  </a:lnTo>
                  <a:lnTo>
                    <a:pt x="42" y="10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74" y="14"/>
                  </a:lnTo>
                  <a:lnTo>
                    <a:pt x="78" y="14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113" y="10"/>
                  </a:lnTo>
                  <a:lnTo>
                    <a:pt x="127" y="10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9" y="7"/>
                  </a:lnTo>
                  <a:lnTo>
                    <a:pt x="159" y="7"/>
                  </a:lnTo>
                  <a:lnTo>
                    <a:pt x="170" y="3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3"/>
                  </a:lnTo>
                  <a:lnTo>
                    <a:pt x="195" y="7"/>
                  </a:lnTo>
                  <a:lnTo>
                    <a:pt x="195" y="7"/>
                  </a:lnTo>
                  <a:lnTo>
                    <a:pt x="195" y="10"/>
                  </a:lnTo>
                  <a:lnTo>
                    <a:pt x="198" y="14"/>
                  </a:lnTo>
                  <a:lnTo>
                    <a:pt x="198" y="17"/>
                  </a:lnTo>
                  <a:lnTo>
                    <a:pt x="202" y="17"/>
                  </a:lnTo>
                  <a:lnTo>
                    <a:pt x="205" y="24"/>
                  </a:lnTo>
                  <a:lnTo>
                    <a:pt x="209" y="28"/>
                  </a:lnTo>
                  <a:lnTo>
                    <a:pt x="216" y="31"/>
                  </a:lnTo>
                  <a:lnTo>
                    <a:pt x="216" y="35"/>
                  </a:lnTo>
                  <a:lnTo>
                    <a:pt x="219" y="39"/>
                  </a:lnTo>
                  <a:lnTo>
                    <a:pt x="219" y="42"/>
                  </a:lnTo>
                  <a:lnTo>
                    <a:pt x="223" y="46"/>
                  </a:lnTo>
                  <a:lnTo>
                    <a:pt x="219" y="42"/>
                  </a:lnTo>
                  <a:lnTo>
                    <a:pt x="219" y="42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12" y="35"/>
                  </a:lnTo>
                  <a:lnTo>
                    <a:pt x="212" y="28"/>
                  </a:lnTo>
                  <a:lnTo>
                    <a:pt x="209" y="24"/>
                  </a:lnTo>
                  <a:lnTo>
                    <a:pt x="205" y="21"/>
                  </a:lnTo>
                  <a:lnTo>
                    <a:pt x="205" y="21"/>
                  </a:lnTo>
                  <a:lnTo>
                    <a:pt x="205" y="17"/>
                  </a:lnTo>
                  <a:lnTo>
                    <a:pt x="202" y="17"/>
                  </a:lnTo>
                  <a:lnTo>
                    <a:pt x="202" y="14"/>
                  </a:lnTo>
                  <a:lnTo>
                    <a:pt x="191" y="14"/>
                  </a:lnTo>
                  <a:lnTo>
                    <a:pt x="191" y="21"/>
                  </a:lnTo>
                  <a:lnTo>
                    <a:pt x="191" y="24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31"/>
                  </a:lnTo>
                  <a:lnTo>
                    <a:pt x="191" y="35"/>
                  </a:lnTo>
                  <a:lnTo>
                    <a:pt x="195" y="35"/>
                  </a:lnTo>
                  <a:lnTo>
                    <a:pt x="195" y="39"/>
                  </a:lnTo>
                  <a:lnTo>
                    <a:pt x="198" y="39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198" y="46"/>
                  </a:lnTo>
                  <a:lnTo>
                    <a:pt x="202" y="46"/>
                  </a:lnTo>
                  <a:lnTo>
                    <a:pt x="202" y="49"/>
                  </a:lnTo>
                  <a:lnTo>
                    <a:pt x="202" y="49"/>
                  </a:lnTo>
                  <a:lnTo>
                    <a:pt x="198" y="53"/>
                  </a:lnTo>
                  <a:lnTo>
                    <a:pt x="198" y="53"/>
                  </a:lnTo>
                  <a:lnTo>
                    <a:pt x="198" y="56"/>
                  </a:lnTo>
                  <a:lnTo>
                    <a:pt x="195" y="56"/>
                  </a:lnTo>
                  <a:lnTo>
                    <a:pt x="195" y="56"/>
                  </a:lnTo>
                  <a:lnTo>
                    <a:pt x="198" y="56"/>
                  </a:lnTo>
                  <a:lnTo>
                    <a:pt x="198" y="53"/>
                  </a:lnTo>
                  <a:lnTo>
                    <a:pt x="198" y="53"/>
                  </a:lnTo>
                  <a:lnTo>
                    <a:pt x="198" y="53"/>
                  </a:lnTo>
                  <a:lnTo>
                    <a:pt x="202" y="49"/>
                  </a:lnTo>
                  <a:lnTo>
                    <a:pt x="202" y="49"/>
                  </a:lnTo>
                  <a:lnTo>
                    <a:pt x="202" y="46"/>
                  </a:lnTo>
                  <a:lnTo>
                    <a:pt x="198" y="46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198" y="39"/>
                  </a:lnTo>
                  <a:lnTo>
                    <a:pt x="195" y="35"/>
                  </a:lnTo>
                  <a:lnTo>
                    <a:pt x="191" y="31"/>
                  </a:lnTo>
                  <a:lnTo>
                    <a:pt x="191" y="28"/>
                  </a:lnTo>
                  <a:lnTo>
                    <a:pt x="191" y="24"/>
                  </a:lnTo>
                  <a:lnTo>
                    <a:pt x="188" y="21"/>
                  </a:lnTo>
                  <a:lnTo>
                    <a:pt x="188" y="21"/>
                  </a:lnTo>
                  <a:lnTo>
                    <a:pt x="188" y="17"/>
                  </a:lnTo>
                  <a:lnTo>
                    <a:pt x="184" y="17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66" y="17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59" y="28"/>
                  </a:lnTo>
                  <a:lnTo>
                    <a:pt x="156" y="35"/>
                  </a:lnTo>
                  <a:lnTo>
                    <a:pt x="152" y="46"/>
                  </a:lnTo>
                  <a:lnTo>
                    <a:pt x="149" y="53"/>
                  </a:lnTo>
                  <a:lnTo>
                    <a:pt x="149" y="56"/>
                  </a:lnTo>
                  <a:lnTo>
                    <a:pt x="149" y="60"/>
                  </a:lnTo>
                  <a:lnTo>
                    <a:pt x="149" y="56"/>
                  </a:lnTo>
                  <a:lnTo>
                    <a:pt x="149" y="53"/>
                  </a:lnTo>
                  <a:lnTo>
                    <a:pt x="149" y="49"/>
                  </a:lnTo>
                  <a:lnTo>
                    <a:pt x="149" y="46"/>
                  </a:lnTo>
                  <a:lnTo>
                    <a:pt x="152" y="42"/>
                  </a:lnTo>
                  <a:lnTo>
                    <a:pt x="156" y="35"/>
                  </a:lnTo>
                  <a:lnTo>
                    <a:pt x="156" y="28"/>
                  </a:lnTo>
                  <a:lnTo>
                    <a:pt x="159" y="24"/>
                  </a:lnTo>
                  <a:lnTo>
                    <a:pt x="166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49" y="10"/>
                  </a:lnTo>
                  <a:lnTo>
                    <a:pt x="149" y="10"/>
                  </a:lnTo>
                  <a:lnTo>
                    <a:pt x="149" y="14"/>
                  </a:lnTo>
                  <a:lnTo>
                    <a:pt x="145" y="14"/>
                  </a:lnTo>
                  <a:lnTo>
                    <a:pt x="141" y="14"/>
                  </a:lnTo>
                  <a:lnTo>
                    <a:pt x="138" y="21"/>
                  </a:lnTo>
                  <a:lnTo>
                    <a:pt x="134" y="21"/>
                  </a:lnTo>
                  <a:lnTo>
                    <a:pt x="131" y="24"/>
                  </a:lnTo>
                  <a:lnTo>
                    <a:pt x="127" y="24"/>
                  </a:lnTo>
                  <a:lnTo>
                    <a:pt x="127" y="28"/>
                  </a:lnTo>
                  <a:lnTo>
                    <a:pt x="124" y="31"/>
                  </a:lnTo>
                  <a:lnTo>
                    <a:pt x="120" y="35"/>
                  </a:lnTo>
                  <a:lnTo>
                    <a:pt x="120" y="35"/>
                  </a:lnTo>
                  <a:lnTo>
                    <a:pt x="117" y="39"/>
                  </a:lnTo>
                  <a:lnTo>
                    <a:pt x="113" y="46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20" y="56"/>
                  </a:lnTo>
                  <a:lnTo>
                    <a:pt x="124" y="60"/>
                  </a:lnTo>
                  <a:lnTo>
                    <a:pt x="127" y="63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4" y="63"/>
                  </a:lnTo>
                  <a:lnTo>
                    <a:pt x="120" y="60"/>
                  </a:lnTo>
                  <a:lnTo>
                    <a:pt x="113" y="56"/>
                  </a:lnTo>
                  <a:lnTo>
                    <a:pt x="113" y="53"/>
                  </a:lnTo>
                  <a:lnTo>
                    <a:pt x="110" y="53"/>
                  </a:lnTo>
                  <a:lnTo>
                    <a:pt x="110" y="53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3" y="39"/>
                  </a:lnTo>
                  <a:lnTo>
                    <a:pt x="113" y="39"/>
                  </a:lnTo>
                  <a:lnTo>
                    <a:pt x="113" y="39"/>
                  </a:lnTo>
                  <a:lnTo>
                    <a:pt x="117" y="35"/>
                  </a:lnTo>
                  <a:lnTo>
                    <a:pt x="117" y="31"/>
                  </a:lnTo>
                  <a:lnTo>
                    <a:pt x="120" y="31"/>
                  </a:lnTo>
                  <a:lnTo>
                    <a:pt x="120" y="28"/>
                  </a:lnTo>
                  <a:lnTo>
                    <a:pt x="124" y="28"/>
                  </a:lnTo>
                  <a:lnTo>
                    <a:pt x="124" y="24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7" y="17"/>
                  </a:lnTo>
                  <a:lnTo>
                    <a:pt x="127" y="17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0" y="14"/>
                  </a:lnTo>
                  <a:lnTo>
                    <a:pt x="117" y="14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06" y="14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4"/>
                  </a:lnTo>
                  <a:lnTo>
                    <a:pt x="95" y="28"/>
                  </a:lnTo>
                  <a:lnTo>
                    <a:pt x="95" y="31"/>
                  </a:lnTo>
                  <a:lnTo>
                    <a:pt x="92" y="31"/>
                  </a:lnTo>
                  <a:lnTo>
                    <a:pt x="88" y="39"/>
                  </a:lnTo>
                  <a:lnTo>
                    <a:pt x="88" y="42"/>
                  </a:lnTo>
                  <a:lnTo>
                    <a:pt x="85" y="49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78" y="53"/>
                  </a:lnTo>
                  <a:lnTo>
                    <a:pt x="78" y="49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6"/>
                  </a:lnTo>
                  <a:lnTo>
                    <a:pt x="85" y="39"/>
                  </a:lnTo>
                  <a:lnTo>
                    <a:pt x="88" y="31"/>
                  </a:lnTo>
                  <a:lnTo>
                    <a:pt x="92" y="31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1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88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4" y="17"/>
                  </a:lnTo>
                  <a:lnTo>
                    <a:pt x="71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21"/>
                  </a:lnTo>
                  <a:lnTo>
                    <a:pt x="53" y="24"/>
                  </a:lnTo>
                  <a:lnTo>
                    <a:pt x="49" y="28"/>
                  </a:lnTo>
                  <a:lnTo>
                    <a:pt x="46" y="31"/>
                  </a:lnTo>
                  <a:lnTo>
                    <a:pt x="42" y="35"/>
                  </a:lnTo>
                  <a:lnTo>
                    <a:pt x="39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42" y="39"/>
                  </a:lnTo>
                  <a:lnTo>
                    <a:pt x="42" y="35"/>
                  </a:lnTo>
                  <a:lnTo>
                    <a:pt x="46" y="31"/>
                  </a:lnTo>
                  <a:lnTo>
                    <a:pt x="46" y="28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1" y="17"/>
                  </a:lnTo>
                  <a:lnTo>
                    <a:pt x="24" y="14"/>
                  </a:lnTo>
                  <a:lnTo>
                    <a:pt x="17" y="14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7" y="10"/>
                  </a:lnTo>
                  <a:lnTo>
                    <a:pt x="28" y="10"/>
                  </a:lnTo>
                  <a:lnTo>
                    <a:pt x="31" y="10"/>
                  </a:lnTo>
                  <a:lnTo>
                    <a:pt x="39" y="10"/>
                  </a:lnTo>
                  <a:lnTo>
                    <a:pt x="46" y="10"/>
                  </a:lnTo>
                  <a:lnTo>
                    <a:pt x="56" y="14"/>
                  </a:lnTo>
                  <a:lnTo>
                    <a:pt x="63" y="14"/>
                  </a:lnTo>
                  <a:lnTo>
                    <a:pt x="74" y="14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5" y="10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102" y="10"/>
                  </a:lnTo>
                  <a:lnTo>
                    <a:pt x="113" y="10"/>
                  </a:lnTo>
                  <a:lnTo>
                    <a:pt x="120" y="10"/>
                  </a:lnTo>
                  <a:lnTo>
                    <a:pt x="124" y="10"/>
                  </a:lnTo>
                  <a:lnTo>
                    <a:pt x="127" y="10"/>
                  </a:lnTo>
                  <a:lnTo>
                    <a:pt x="131" y="10"/>
                  </a:lnTo>
                  <a:lnTo>
                    <a:pt x="134" y="7"/>
                  </a:lnTo>
                  <a:lnTo>
                    <a:pt x="138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9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9" y="7"/>
                  </a:lnTo>
                  <a:lnTo>
                    <a:pt x="163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70" y="3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grpSp>
          <p:nvGrpSpPr>
            <p:cNvPr id="9" name="Group 1462"/>
            <p:cNvGrpSpPr>
              <a:grpSpLocks/>
            </p:cNvGrpSpPr>
            <p:nvPr/>
          </p:nvGrpSpPr>
          <p:grpSpPr bwMode="auto">
            <a:xfrm>
              <a:off x="1582" y="730"/>
              <a:ext cx="203" cy="433"/>
              <a:chOff x="1582" y="730"/>
              <a:chExt cx="203" cy="433"/>
            </a:xfrm>
          </p:grpSpPr>
          <p:sp>
            <p:nvSpPr>
              <p:cNvPr id="872887" name="Freeform 1463"/>
              <p:cNvSpPr>
                <a:spLocks/>
              </p:cNvSpPr>
              <p:nvPr/>
            </p:nvSpPr>
            <p:spPr bwMode="auto">
              <a:xfrm>
                <a:off x="1784" y="734"/>
                <a:ext cx="1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0" y="0"/>
                  </a:cxn>
                </a:cxnLst>
                <a:rect l="0" t="0" r="r" b="b"/>
                <a:pathLst>
                  <a:path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888" name="Freeform 1464"/>
              <p:cNvSpPr>
                <a:spLocks/>
              </p:cNvSpPr>
              <p:nvPr/>
            </p:nvSpPr>
            <p:spPr bwMode="auto">
              <a:xfrm>
                <a:off x="1717" y="769"/>
                <a:ext cx="63" cy="27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3" y="29"/>
                  </a:cxn>
                  <a:cxn ang="0">
                    <a:pos x="63" y="47"/>
                  </a:cxn>
                  <a:cxn ang="0">
                    <a:pos x="63" y="61"/>
                  </a:cxn>
                  <a:cxn ang="0">
                    <a:pos x="60" y="78"/>
                  </a:cxn>
                  <a:cxn ang="0">
                    <a:pos x="56" y="110"/>
                  </a:cxn>
                  <a:cxn ang="0">
                    <a:pos x="53" y="142"/>
                  </a:cxn>
                  <a:cxn ang="0">
                    <a:pos x="49" y="157"/>
                  </a:cxn>
                  <a:cxn ang="0">
                    <a:pos x="46" y="174"/>
                  </a:cxn>
                  <a:cxn ang="0">
                    <a:pos x="39" y="192"/>
                  </a:cxn>
                  <a:cxn ang="0">
                    <a:pos x="35" y="203"/>
                  </a:cxn>
                  <a:cxn ang="0">
                    <a:pos x="21" y="231"/>
                  </a:cxn>
                  <a:cxn ang="0">
                    <a:pos x="10" y="249"/>
                  </a:cxn>
                  <a:cxn ang="0">
                    <a:pos x="7" y="259"/>
                  </a:cxn>
                  <a:cxn ang="0">
                    <a:pos x="3" y="270"/>
                  </a:cxn>
                  <a:cxn ang="0">
                    <a:pos x="0" y="263"/>
                  </a:cxn>
                  <a:cxn ang="0">
                    <a:pos x="0" y="259"/>
                  </a:cxn>
                  <a:cxn ang="0">
                    <a:pos x="0" y="256"/>
                  </a:cxn>
                  <a:cxn ang="0">
                    <a:pos x="3" y="245"/>
                  </a:cxn>
                  <a:cxn ang="0">
                    <a:pos x="7" y="242"/>
                  </a:cxn>
                  <a:cxn ang="0">
                    <a:pos x="10" y="235"/>
                  </a:cxn>
                  <a:cxn ang="0">
                    <a:pos x="17" y="227"/>
                  </a:cxn>
                  <a:cxn ang="0">
                    <a:pos x="24" y="220"/>
                  </a:cxn>
                  <a:cxn ang="0">
                    <a:pos x="28" y="213"/>
                  </a:cxn>
                  <a:cxn ang="0">
                    <a:pos x="35" y="199"/>
                  </a:cxn>
                  <a:cxn ang="0">
                    <a:pos x="42" y="178"/>
                  </a:cxn>
                  <a:cxn ang="0">
                    <a:pos x="46" y="160"/>
                  </a:cxn>
                  <a:cxn ang="0">
                    <a:pos x="49" y="142"/>
                  </a:cxn>
                  <a:cxn ang="0">
                    <a:pos x="53" y="125"/>
                  </a:cxn>
                  <a:cxn ang="0">
                    <a:pos x="56" y="93"/>
                  </a:cxn>
                  <a:cxn ang="0">
                    <a:pos x="63" y="36"/>
                  </a:cxn>
                  <a:cxn ang="0">
                    <a:pos x="63" y="25"/>
                  </a:cxn>
                  <a:cxn ang="0">
                    <a:pos x="63" y="18"/>
                  </a:cxn>
                  <a:cxn ang="0">
                    <a:pos x="63" y="8"/>
                  </a:cxn>
                  <a:cxn ang="0">
                    <a:pos x="63" y="0"/>
                  </a:cxn>
                </a:cxnLst>
                <a:rect l="0" t="0" r="r" b="b"/>
                <a:pathLst>
                  <a:path w="63" h="270">
                    <a:moveTo>
                      <a:pt x="63" y="0"/>
                    </a:moveTo>
                    <a:lnTo>
                      <a:pt x="63" y="0"/>
                    </a:lnTo>
                    <a:lnTo>
                      <a:pt x="63" y="15"/>
                    </a:lnTo>
                    <a:lnTo>
                      <a:pt x="63" y="29"/>
                    </a:lnTo>
                    <a:lnTo>
                      <a:pt x="63" y="36"/>
                    </a:lnTo>
                    <a:lnTo>
                      <a:pt x="63" y="47"/>
                    </a:lnTo>
                    <a:lnTo>
                      <a:pt x="63" y="54"/>
                    </a:lnTo>
                    <a:lnTo>
                      <a:pt x="63" y="61"/>
                    </a:lnTo>
                    <a:lnTo>
                      <a:pt x="60" y="71"/>
                    </a:lnTo>
                    <a:lnTo>
                      <a:pt x="60" y="78"/>
                    </a:lnTo>
                    <a:lnTo>
                      <a:pt x="60" y="96"/>
                    </a:lnTo>
                    <a:lnTo>
                      <a:pt x="56" y="110"/>
                    </a:lnTo>
                    <a:lnTo>
                      <a:pt x="56" y="128"/>
                    </a:lnTo>
                    <a:lnTo>
                      <a:pt x="53" y="142"/>
                    </a:lnTo>
                    <a:lnTo>
                      <a:pt x="53" y="149"/>
                    </a:lnTo>
                    <a:lnTo>
                      <a:pt x="49" y="157"/>
                    </a:lnTo>
                    <a:lnTo>
                      <a:pt x="49" y="167"/>
                    </a:lnTo>
                    <a:lnTo>
                      <a:pt x="46" y="174"/>
                    </a:lnTo>
                    <a:lnTo>
                      <a:pt x="42" y="181"/>
                    </a:lnTo>
                    <a:lnTo>
                      <a:pt x="39" y="192"/>
                    </a:lnTo>
                    <a:lnTo>
                      <a:pt x="39" y="196"/>
                    </a:lnTo>
                    <a:lnTo>
                      <a:pt x="35" y="203"/>
                    </a:lnTo>
                    <a:lnTo>
                      <a:pt x="32" y="213"/>
                    </a:lnTo>
                    <a:lnTo>
                      <a:pt x="21" y="231"/>
                    </a:lnTo>
                    <a:lnTo>
                      <a:pt x="17" y="238"/>
                    </a:lnTo>
                    <a:lnTo>
                      <a:pt x="10" y="249"/>
                    </a:lnTo>
                    <a:lnTo>
                      <a:pt x="10" y="252"/>
                    </a:lnTo>
                    <a:lnTo>
                      <a:pt x="7" y="259"/>
                    </a:lnTo>
                    <a:lnTo>
                      <a:pt x="7" y="263"/>
                    </a:lnTo>
                    <a:lnTo>
                      <a:pt x="3" y="270"/>
                    </a:lnTo>
                    <a:lnTo>
                      <a:pt x="3" y="266"/>
                    </a:lnTo>
                    <a:lnTo>
                      <a:pt x="0" y="263"/>
                    </a:lnTo>
                    <a:lnTo>
                      <a:pt x="0" y="259"/>
                    </a:lnTo>
                    <a:lnTo>
                      <a:pt x="0" y="259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3" y="249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7" y="242"/>
                    </a:lnTo>
                    <a:lnTo>
                      <a:pt x="10" y="238"/>
                    </a:lnTo>
                    <a:lnTo>
                      <a:pt x="10" y="235"/>
                    </a:lnTo>
                    <a:lnTo>
                      <a:pt x="14" y="231"/>
                    </a:lnTo>
                    <a:lnTo>
                      <a:pt x="17" y="227"/>
                    </a:lnTo>
                    <a:lnTo>
                      <a:pt x="24" y="224"/>
                    </a:lnTo>
                    <a:lnTo>
                      <a:pt x="24" y="220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32" y="210"/>
                    </a:lnTo>
                    <a:lnTo>
                      <a:pt x="35" y="199"/>
                    </a:lnTo>
                    <a:lnTo>
                      <a:pt x="39" y="188"/>
                    </a:lnTo>
                    <a:lnTo>
                      <a:pt x="42" y="178"/>
                    </a:lnTo>
                    <a:lnTo>
                      <a:pt x="46" y="171"/>
                    </a:lnTo>
                    <a:lnTo>
                      <a:pt x="46" y="160"/>
                    </a:lnTo>
                    <a:lnTo>
                      <a:pt x="49" y="149"/>
                    </a:lnTo>
                    <a:lnTo>
                      <a:pt x="49" y="142"/>
                    </a:lnTo>
                    <a:lnTo>
                      <a:pt x="53" y="132"/>
                    </a:lnTo>
                    <a:lnTo>
                      <a:pt x="53" y="125"/>
                    </a:lnTo>
                    <a:lnTo>
                      <a:pt x="56" y="114"/>
                    </a:lnTo>
                    <a:lnTo>
                      <a:pt x="56" y="93"/>
                    </a:lnTo>
                    <a:lnTo>
                      <a:pt x="63" y="50"/>
                    </a:lnTo>
                    <a:lnTo>
                      <a:pt x="63" y="36"/>
                    </a:lnTo>
                    <a:lnTo>
                      <a:pt x="63" y="32"/>
                    </a:lnTo>
                    <a:lnTo>
                      <a:pt x="63" y="25"/>
                    </a:lnTo>
                    <a:lnTo>
                      <a:pt x="63" y="22"/>
                    </a:lnTo>
                    <a:lnTo>
                      <a:pt x="63" y="18"/>
                    </a:lnTo>
                    <a:lnTo>
                      <a:pt x="63" y="15"/>
                    </a:lnTo>
                    <a:lnTo>
                      <a:pt x="63" y="8"/>
                    </a:lnTo>
                    <a:lnTo>
                      <a:pt x="63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889" name="Freeform 1465"/>
              <p:cNvSpPr>
                <a:spLocks/>
              </p:cNvSpPr>
              <p:nvPr/>
            </p:nvSpPr>
            <p:spPr bwMode="auto">
              <a:xfrm>
                <a:off x="1784" y="734"/>
                <a:ext cx="1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0" y="0"/>
                  </a:cxn>
                </a:cxnLst>
                <a:rect l="0" t="0" r="r" b="b"/>
                <a:pathLst>
                  <a:path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890" name="Freeform 1466"/>
              <p:cNvSpPr>
                <a:spLocks/>
              </p:cNvSpPr>
              <p:nvPr/>
            </p:nvSpPr>
            <p:spPr bwMode="auto">
              <a:xfrm>
                <a:off x="1717" y="769"/>
                <a:ext cx="67" cy="270"/>
              </a:xfrm>
              <a:custGeom>
                <a:avLst/>
                <a:gdLst/>
                <a:ahLst/>
                <a:cxnLst>
                  <a:cxn ang="0">
                    <a:pos x="63" y="15"/>
                  </a:cxn>
                  <a:cxn ang="0">
                    <a:pos x="63" y="47"/>
                  </a:cxn>
                  <a:cxn ang="0">
                    <a:pos x="53" y="160"/>
                  </a:cxn>
                  <a:cxn ang="0">
                    <a:pos x="3" y="270"/>
                  </a:cxn>
                  <a:cxn ang="0">
                    <a:pos x="3" y="266"/>
                  </a:cxn>
                  <a:cxn ang="0">
                    <a:pos x="0" y="256"/>
                  </a:cxn>
                  <a:cxn ang="0">
                    <a:pos x="28" y="217"/>
                  </a:cxn>
                  <a:cxn ang="0">
                    <a:pos x="60" y="82"/>
                  </a:cxn>
                  <a:cxn ang="0">
                    <a:pos x="67" y="11"/>
                  </a:cxn>
                  <a:cxn ang="0">
                    <a:pos x="63" y="0"/>
                  </a:cxn>
                  <a:cxn ang="0">
                    <a:pos x="63" y="29"/>
                  </a:cxn>
                  <a:cxn ang="0">
                    <a:pos x="63" y="47"/>
                  </a:cxn>
                  <a:cxn ang="0">
                    <a:pos x="63" y="61"/>
                  </a:cxn>
                  <a:cxn ang="0">
                    <a:pos x="60" y="78"/>
                  </a:cxn>
                  <a:cxn ang="0">
                    <a:pos x="56" y="110"/>
                  </a:cxn>
                  <a:cxn ang="0">
                    <a:pos x="53" y="142"/>
                  </a:cxn>
                  <a:cxn ang="0">
                    <a:pos x="49" y="157"/>
                  </a:cxn>
                  <a:cxn ang="0">
                    <a:pos x="46" y="174"/>
                  </a:cxn>
                  <a:cxn ang="0">
                    <a:pos x="39" y="192"/>
                  </a:cxn>
                  <a:cxn ang="0">
                    <a:pos x="35" y="203"/>
                  </a:cxn>
                  <a:cxn ang="0">
                    <a:pos x="21" y="231"/>
                  </a:cxn>
                  <a:cxn ang="0">
                    <a:pos x="10" y="249"/>
                  </a:cxn>
                  <a:cxn ang="0">
                    <a:pos x="7" y="259"/>
                  </a:cxn>
                  <a:cxn ang="0">
                    <a:pos x="3" y="270"/>
                  </a:cxn>
                  <a:cxn ang="0">
                    <a:pos x="0" y="263"/>
                  </a:cxn>
                  <a:cxn ang="0">
                    <a:pos x="0" y="259"/>
                  </a:cxn>
                  <a:cxn ang="0">
                    <a:pos x="0" y="256"/>
                  </a:cxn>
                  <a:cxn ang="0">
                    <a:pos x="3" y="245"/>
                  </a:cxn>
                  <a:cxn ang="0">
                    <a:pos x="7" y="242"/>
                  </a:cxn>
                  <a:cxn ang="0">
                    <a:pos x="10" y="235"/>
                  </a:cxn>
                  <a:cxn ang="0">
                    <a:pos x="17" y="227"/>
                  </a:cxn>
                  <a:cxn ang="0">
                    <a:pos x="24" y="220"/>
                  </a:cxn>
                  <a:cxn ang="0">
                    <a:pos x="28" y="213"/>
                  </a:cxn>
                  <a:cxn ang="0">
                    <a:pos x="35" y="199"/>
                  </a:cxn>
                  <a:cxn ang="0">
                    <a:pos x="42" y="178"/>
                  </a:cxn>
                  <a:cxn ang="0">
                    <a:pos x="46" y="160"/>
                  </a:cxn>
                  <a:cxn ang="0">
                    <a:pos x="49" y="142"/>
                  </a:cxn>
                  <a:cxn ang="0">
                    <a:pos x="53" y="125"/>
                  </a:cxn>
                  <a:cxn ang="0">
                    <a:pos x="56" y="93"/>
                  </a:cxn>
                  <a:cxn ang="0">
                    <a:pos x="63" y="36"/>
                  </a:cxn>
                  <a:cxn ang="0">
                    <a:pos x="63" y="25"/>
                  </a:cxn>
                  <a:cxn ang="0">
                    <a:pos x="63" y="18"/>
                  </a:cxn>
                  <a:cxn ang="0">
                    <a:pos x="63" y="8"/>
                  </a:cxn>
                  <a:cxn ang="0">
                    <a:pos x="63" y="0"/>
                  </a:cxn>
                </a:cxnLst>
                <a:rect l="0" t="0" r="r" b="b"/>
                <a:pathLst>
                  <a:path w="67" h="270">
                    <a:moveTo>
                      <a:pt x="63" y="0"/>
                    </a:moveTo>
                    <a:lnTo>
                      <a:pt x="63" y="15"/>
                    </a:lnTo>
                    <a:lnTo>
                      <a:pt x="63" y="25"/>
                    </a:lnTo>
                    <a:lnTo>
                      <a:pt x="63" y="47"/>
                    </a:lnTo>
                    <a:lnTo>
                      <a:pt x="60" y="75"/>
                    </a:lnTo>
                    <a:lnTo>
                      <a:pt x="53" y="160"/>
                    </a:lnTo>
                    <a:lnTo>
                      <a:pt x="21" y="231"/>
                    </a:lnTo>
                    <a:lnTo>
                      <a:pt x="3" y="270"/>
                    </a:lnTo>
                    <a:lnTo>
                      <a:pt x="3" y="270"/>
                    </a:lnTo>
                    <a:lnTo>
                      <a:pt x="3" y="266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3" y="245"/>
                    </a:lnTo>
                    <a:lnTo>
                      <a:pt x="28" y="217"/>
                    </a:lnTo>
                    <a:lnTo>
                      <a:pt x="46" y="174"/>
                    </a:lnTo>
                    <a:lnTo>
                      <a:pt x="60" y="82"/>
                    </a:lnTo>
                    <a:lnTo>
                      <a:pt x="63" y="36"/>
                    </a:lnTo>
                    <a:lnTo>
                      <a:pt x="67" y="1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15"/>
                    </a:lnTo>
                    <a:lnTo>
                      <a:pt x="63" y="29"/>
                    </a:lnTo>
                    <a:lnTo>
                      <a:pt x="63" y="36"/>
                    </a:lnTo>
                    <a:lnTo>
                      <a:pt x="63" y="47"/>
                    </a:lnTo>
                    <a:lnTo>
                      <a:pt x="63" y="54"/>
                    </a:lnTo>
                    <a:lnTo>
                      <a:pt x="63" y="61"/>
                    </a:lnTo>
                    <a:lnTo>
                      <a:pt x="60" y="71"/>
                    </a:lnTo>
                    <a:lnTo>
                      <a:pt x="60" y="78"/>
                    </a:lnTo>
                    <a:lnTo>
                      <a:pt x="60" y="96"/>
                    </a:lnTo>
                    <a:lnTo>
                      <a:pt x="56" y="110"/>
                    </a:lnTo>
                    <a:lnTo>
                      <a:pt x="56" y="128"/>
                    </a:lnTo>
                    <a:lnTo>
                      <a:pt x="53" y="142"/>
                    </a:lnTo>
                    <a:lnTo>
                      <a:pt x="53" y="149"/>
                    </a:lnTo>
                    <a:lnTo>
                      <a:pt x="49" y="157"/>
                    </a:lnTo>
                    <a:lnTo>
                      <a:pt x="49" y="167"/>
                    </a:lnTo>
                    <a:lnTo>
                      <a:pt x="46" y="174"/>
                    </a:lnTo>
                    <a:lnTo>
                      <a:pt x="42" y="181"/>
                    </a:lnTo>
                    <a:lnTo>
                      <a:pt x="39" y="192"/>
                    </a:lnTo>
                    <a:lnTo>
                      <a:pt x="39" y="196"/>
                    </a:lnTo>
                    <a:lnTo>
                      <a:pt x="35" y="203"/>
                    </a:lnTo>
                    <a:lnTo>
                      <a:pt x="32" y="213"/>
                    </a:lnTo>
                    <a:lnTo>
                      <a:pt x="21" y="231"/>
                    </a:lnTo>
                    <a:lnTo>
                      <a:pt x="17" y="238"/>
                    </a:lnTo>
                    <a:lnTo>
                      <a:pt x="10" y="249"/>
                    </a:lnTo>
                    <a:lnTo>
                      <a:pt x="10" y="252"/>
                    </a:lnTo>
                    <a:lnTo>
                      <a:pt x="7" y="259"/>
                    </a:lnTo>
                    <a:lnTo>
                      <a:pt x="7" y="263"/>
                    </a:lnTo>
                    <a:lnTo>
                      <a:pt x="3" y="270"/>
                    </a:lnTo>
                    <a:lnTo>
                      <a:pt x="3" y="266"/>
                    </a:lnTo>
                    <a:lnTo>
                      <a:pt x="0" y="263"/>
                    </a:lnTo>
                    <a:lnTo>
                      <a:pt x="0" y="259"/>
                    </a:lnTo>
                    <a:lnTo>
                      <a:pt x="0" y="259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3" y="249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7" y="242"/>
                    </a:lnTo>
                    <a:lnTo>
                      <a:pt x="10" y="238"/>
                    </a:lnTo>
                    <a:lnTo>
                      <a:pt x="10" y="235"/>
                    </a:lnTo>
                    <a:lnTo>
                      <a:pt x="14" y="231"/>
                    </a:lnTo>
                    <a:lnTo>
                      <a:pt x="17" y="227"/>
                    </a:lnTo>
                    <a:lnTo>
                      <a:pt x="24" y="224"/>
                    </a:lnTo>
                    <a:lnTo>
                      <a:pt x="24" y="220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32" y="210"/>
                    </a:lnTo>
                    <a:lnTo>
                      <a:pt x="35" y="199"/>
                    </a:lnTo>
                    <a:lnTo>
                      <a:pt x="39" y="188"/>
                    </a:lnTo>
                    <a:lnTo>
                      <a:pt x="42" y="178"/>
                    </a:lnTo>
                    <a:lnTo>
                      <a:pt x="46" y="171"/>
                    </a:lnTo>
                    <a:lnTo>
                      <a:pt x="46" y="160"/>
                    </a:lnTo>
                    <a:lnTo>
                      <a:pt x="49" y="149"/>
                    </a:lnTo>
                    <a:lnTo>
                      <a:pt x="49" y="142"/>
                    </a:lnTo>
                    <a:lnTo>
                      <a:pt x="53" y="132"/>
                    </a:lnTo>
                    <a:lnTo>
                      <a:pt x="53" y="125"/>
                    </a:lnTo>
                    <a:lnTo>
                      <a:pt x="56" y="114"/>
                    </a:lnTo>
                    <a:lnTo>
                      <a:pt x="56" y="93"/>
                    </a:lnTo>
                    <a:lnTo>
                      <a:pt x="63" y="50"/>
                    </a:lnTo>
                    <a:lnTo>
                      <a:pt x="63" y="36"/>
                    </a:lnTo>
                    <a:lnTo>
                      <a:pt x="63" y="32"/>
                    </a:lnTo>
                    <a:lnTo>
                      <a:pt x="63" y="25"/>
                    </a:lnTo>
                    <a:lnTo>
                      <a:pt x="63" y="22"/>
                    </a:lnTo>
                    <a:lnTo>
                      <a:pt x="63" y="18"/>
                    </a:lnTo>
                    <a:lnTo>
                      <a:pt x="63" y="15"/>
                    </a:lnTo>
                    <a:lnTo>
                      <a:pt x="63" y="8"/>
                    </a:lnTo>
                    <a:lnTo>
                      <a:pt x="63" y="4"/>
                    </a:lnTo>
                    <a:lnTo>
                      <a:pt x="6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891" name="Freeform 1467"/>
              <p:cNvSpPr>
                <a:spLocks/>
              </p:cNvSpPr>
              <p:nvPr/>
            </p:nvSpPr>
            <p:spPr bwMode="auto">
              <a:xfrm>
                <a:off x="1597" y="787"/>
                <a:ext cx="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892" name="Freeform 1468"/>
              <p:cNvSpPr>
                <a:spLocks/>
              </p:cNvSpPr>
              <p:nvPr/>
            </p:nvSpPr>
            <p:spPr bwMode="auto">
              <a:xfrm>
                <a:off x="1597" y="791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893" name="Freeform 1469"/>
              <p:cNvSpPr>
                <a:spLocks/>
              </p:cNvSpPr>
              <p:nvPr/>
            </p:nvSpPr>
            <p:spPr bwMode="auto">
              <a:xfrm>
                <a:off x="1597" y="787"/>
                <a:ext cx="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894" name="Freeform 1470"/>
              <p:cNvSpPr>
                <a:spLocks/>
              </p:cNvSpPr>
              <p:nvPr/>
            </p:nvSpPr>
            <p:spPr bwMode="auto">
              <a:xfrm>
                <a:off x="1608" y="826"/>
                <a:ext cx="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895" name="Freeform 1471"/>
              <p:cNvSpPr>
                <a:spLocks/>
              </p:cNvSpPr>
              <p:nvPr/>
            </p:nvSpPr>
            <p:spPr bwMode="auto">
              <a:xfrm>
                <a:off x="1614" y="847"/>
                <a:ext cx="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896" name="Freeform 1472"/>
              <p:cNvSpPr>
                <a:spLocks/>
              </p:cNvSpPr>
              <p:nvPr/>
            </p:nvSpPr>
            <p:spPr bwMode="auto">
              <a:xfrm>
                <a:off x="1608" y="826"/>
                <a:ext cx="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7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lnTo>
                      <a:pt x="3" y="7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897" name="Freeform 1473"/>
              <p:cNvSpPr>
                <a:spLocks/>
              </p:cNvSpPr>
              <p:nvPr/>
            </p:nvSpPr>
            <p:spPr bwMode="auto">
              <a:xfrm>
                <a:off x="1614" y="847"/>
                <a:ext cx="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898" name="Freeform 1474"/>
              <p:cNvSpPr>
                <a:spLocks/>
              </p:cNvSpPr>
              <p:nvPr/>
            </p:nvSpPr>
            <p:spPr bwMode="auto">
              <a:xfrm>
                <a:off x="1621" y="862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899" name="Freeform 1475"/>
              <p:cNvSpPr>
                <a:spLocks/>
              </p:cNvSpPr>
              <p:nvPr/>
            </p:nvSpPr>
            <p:spPr bwMode="auto">
              <a:xfrm>
                <a:off x="1621" y="872"/>
                <a:ext cx="11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7"/>
                  </a:cxn>
                  <a:cxn ang="0">
                    <a:pos x="7" y="11"/>
                  </a:cxn>
                  <a:cxn ang="0">
                    <a:pos x="11" y="18"/>
                  </a:cxn>
                  <a:cxn ang="0">
                    <a:pos x="11" y="22"/>
                  </a:cxn>
                  <a:cxn ang="0">
                    <a:pos x="11" y="25"/>
                  </a:cxn>
                  <a:cxn ang="0">
                    <a:pos x="7" y="18"/>
                  </a:cxn>
                  <a:cxn ang="0">
                    <a:pos x="7" y="11"/>
                  </a:cxn>
                  <a:cxn ang="0">
                    <a:pos x="3" y="7"/>
                  </a:cxn>
                  <a:cxn ang="0">
                    <a:pos x="0" y="0"/>
                  </a:cxn>
                </a:cxnLst>
                <a:rect l="0" t="0" r="r" b="b"/>
                <a:pathLst>
                  <a:path w="11" h="25">
                    <a:moveTo>
                      <a:pt x="0" y="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7" y="11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00" name="Freeform 1476"/>
              <p:cNvSpPr>
                <a:spLocks/>
              </p:cNvSpPr>
              <p:nvPr/>
            </p:nvSpPr>
            <p:spPr bwMode="auto">
              <a:xfrm>
                <a:off x="1621" y="862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01" name="Freeform 1477"/>
              <p:cNvSpPr>
                <a:spLocks/>
              </p:cNvSpPr>
              <p:nvPr/>
            </p:nvSpPr>
            <p:spPr bwMode="auto">
              <a:xfrm>
                <a:off x="1621" y="872"/>
                <a:ext cx="11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7"/>
                  </a:cxn>
                  <a:cxn ang="0">
                    <a:pos x="11" y="18"/>
                  </a:cxn>
                  <a:cxn ang="0">
                    <a:pos x="11" y="25"/>
                  </a:cxn>
                  <a:cxn ang="0">
                    <a:pos x="11" y="25"/>
                  </a:cxn>
                  <a:cxn ang="0">
                    <a:pos x="11" y="18"/>
                  </a:cxn>
                  <a:cxn ang="0">
                    <a:pos x="3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7"/>
                  </a:cxn>
                  <a:cxn ang="0">
                    <a:pos x="7" y="11"/>
                  </a:cxn>
                  <a:cxn ang="0">
                    <a:pos x="11" y="18"/>
                  </a:cxn>
                  <a:cxn ang="0">
                    <a:pos x="11" y="22"/>
                  </a:cxn>
                  <a:cxn ang="0">
                    <a:pos x="11" y="25"/>
                  </a:cxn>
                  <a:cxn ang="0">
                    <a:pos x="7" y="18"/>
                  </a:cxn>
                  <a:cxn ang="0">
                    <a:pos x="7" y="11"/>
                  </a:cxn>
                  <a:cxn ang="0">
                    <a:pos x="3" y="7"/>
                  </a:cxn>
                  <a:cxn ang="0">
                    <a:pos x="0" y="0"/>
                  </a:cxn>
                </a:cxnLst>
                <a:rect l="0" t="0" r="r" b="b"/>
                <a:pathLst>
                  <a:path w="11" h="25">
                    <a:moveTo>
                      <a:pt x="0" y="0"/>
                    </a:moveTo>
                    <a:lnTo>
                      <a:pt x="3" y="7"/>
                    </a:lnTo>
                    <a:lnTo>
                      <a:pt x="11" y="18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18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7" y="11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02" name="Freeform 1478"/>
              <p:cNvSpPr>
                <a:spLocks/>
              </p:cNvSpPr>
              <p:nvPr/>
            </p:nvSpPr>
            <p:spPr bwMode="auto">
              <a:xfrm>
                <a:off x="1635" y="901"/>
                <a:ext cx="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" y="10"/>
                  </a:cxn>
                  <a:cxn ang="0">
                    <a:pos x="4" y="14"/>
                  </a:cxn>
                  <a:cxn ang="0">
                    <a:pos x="7" y="21"/>
                  </a:cxn>
                  <a:cxn ang="0">
                    <a:pos x="4" y="14"/>
                  </a:cxn>
                  <a:cxn ang="0">
                    <a:pos x="4" y="10"/>
                  </a:cxn>
                  <a:cxn ang="0">
                    <a:pos x="0" y="0"/>
                  </a:cxn>
                </a:cxnLst>
                <a:rect l="0" t="0" r="r" b="b"/>
                <a:pathLst>
                  <a:path w="7"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7" y="21"/>
                    </a:lnTo>
                    <a:lnTo>
                      <a:pt x="4" y="14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03" name="Freeform 1479"/>
              <p:cNvSpPr>
                <a:spLocks/>
              </p:cNvSpPr>
              <p:nvPr/>
            </p:nvSpPr>
            <p:spPr bwMode="auto">
              <a:xfrm>
                <a:off x="1647" y="922"/>
                <a:ext cx="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04" name="Freeform 1480"/>
              <p:cNvSpPr>
                <a:spLocks/>
              </p:cNvSpPr>
              <p:nvPr/>
            </p:nvSpPr>
            <p:spPr bwMode="auto">
              <a:xfrm>
                <a:off x="1635" y="901"/>
                <a:ext cx="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7"/>
                  </a:cxn>
                  <a:cxn ang="0">
                    <a:pos x="7" y="14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7" y="14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" y="10"/>
                  </a:cxn>
                  <a:cxn ang="0">
                    <a:pos x="4" y="14"/>
                  </a:cxn>
                  <a:cxn ang="0">
                    <a:pos x="7" y="21"/>
                  </a:cxn>
                  <a:cxn ang="0">
                    <a:pos x="4" y="14"/>
                  </a:cxn>
                  <a:cxn ang="0">
                    <a:pos x="4" y="10"/>
                  </a:cxn>
                  <a:cxn ang="0">
                    <a:pos x="0" y="0"/>
                  </a:cxn>
                </a:cxnLst>
                <a:rect l="0" t="0" r="r" b="b"/>
                <a:pathLst>
                  <a:path w="7" h="21">
                    <a:moveTo>
                      <a:pt x="0" y="0"/>
                    </a:moveTo>
                    <a:lnTo>
                      <a:pt x="4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7" y="21"/>
                    </a:lnTo>
                    <a:lnTo>
                      <a:pt x="4" y="14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05" name="Freeform 1481"/>
              <p:cNvSpPr>
                <a:spLocks/>
              </p:cNvSpPr>
              <p:nvPr/>
            </p:nvSpPr>
            <p:spPr bwMode="auto">
              <a:xfrm>
                <a:off x="1647" y="922"/>
                <a:ext cx="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14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14">
                    <a:moveTo>
                      <a:pt x="0" y="0"/>
                    </a:moveTo>
                    <a:lnTo>
                      <a:pt x="0" y="0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06" name="Freeform 1482"/>
              <p:cNvSpPr>
                <a:spLocks/>
              </p:cNvSpPr>
              <p:nvPr/>
            </p:nvSpPr>
            <p:spPr bwMode="auto">
              <a:xfrm>
                <a:off x="1582" y="730"/>
                <a:ext cx="131" cy="320"/>
              </a:xfrm>
              <a:custGeom>
                <a:avLst/>
                <a:gdLst/>
                <a:ahLst/>
                <a:cxnLst>
                  <a:cxn ang="0">
                    <a:pos x="124" y="320"/>
                  </a:cxn>
                  <a:cxn ang="0">
                    <a:pos x="124" y="320"/>
                  </a:cxn>
                  <a:cxn ang="0">
                    <a:pos x="120" y="313"/>
                  </a:cxn>
                  <a:cxn ang="0">
                    <a:pos x="120" y="309"/>
                  </a:cxn>
                  <a:cxn ang="0">
                    <a:pos x="117" y="302"/>
                  </a:cxn>
                  <a:cxn ang="0">
                    <a:pos x="113" y="298"/>
                  </a:cxn>
                  <a:cxn ang="0">
                    <a:pos x="113" y="291"/>
                  </a:cxn>
                  <a:cxn ang="0">
                    <a:pos x="110" y="288"/>
                  </a:cxn>
                  <a:cxn ang="0">
                    <a:pos x="106" y="284"/>
                  </a:cxn>
                  <a:cxn ang="0">
                    <a:pos x="103" y="277"/>
                  </a:cxn>
                  <a:cxn ang="0">
                    <a:pos x="96" y="266"/>
                  </a:cxn>
                  <a:cxn ang="0">
                    <a:pos x="89" y="256"/>
                  </a:cxn>
                  <a:cxn ang="0">
                    <a:pos x="81" y="245"/>
                  </a:cxn>
                  <a:cxn ang="0">
                    <a:pos x="74" y="235"/>
                  </a:cxn>
                  <a:cxn ang="0">
                    <a:pos x="71" y="227"/>
                  </a:cxn>
                  <a:cxn ang="0">
                    <a:pos x="67" y="220"/>
                  </a:cxn>
                  <a:cxn ang="0">
                    <a:pos x="60" y="213"/>
                  </a:cxn>
                  <a:cxn ang="0">
                    <a:pos x="57" y="206"/>
                  </a:cxn>
                  <a:cxn ang="0">
                    <a:pos x="53" y="199"/>
                  </a:cxn>
                  <a:cxn ang="0">
                    <a:pos x="53" y="192"/>
                  </a:cxn>
                  <a:cxn ang="0">
                    <a:pos x="50" y="188"/>
                  </a:cxn>
                  <a:cxn ang="0">
                    <a:pos x="46" y="181"/>
                  </a:cxn>
                  <a:cxn ang="0">
                    <a:pos x="42" y="167"/>
                  </a:cxn>
                  <a:cxn ang="0">
                    <a:pos x="39" y="160"/>
                  </a:cxn>
                  <a:cxn ang="0">
                    <a:pos x="35" y="153"/>
                  </a:cxn>
                  <a:cxn ang="0">
                    <a:pos x="32" y="142"/>
                  </a:cxn>
                  <a:cxn ang="0">
                    <a:pos x="28" y="128"/>
                  </a:cxn>
                  <a:cxn ang="0">
                    <a:pos x="25" y="114"/>
                  </a:cxn>
                  <a:cxn ang="0">
                    <a:pos x="21" y="103"/>
                  </a:cxn>
                  <a:cxn ang="0">
                    <a:pos x="14" y="75"/>
                  </a:cxn>
                  <a:cxn ang="0">
                    <a:pos x="11" y="61"/>
                  </a:cxn>
                  <a:cxn ang="0">
                    <a:pos x="7" y="47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7" y="18"/>
                  </a:cxn>
                  <a:cxn ang="0">
                    <a:pos x="11" y="25"/>
                  </a:cxn>
                  <a:cxn ang="0">
                    <a:pos x="11" y="29"/>
                  </a:cxn>
                  <a:cxn ang="0">
                    <a:pos x="14" y="36"/>
                  </a:cxn>
                  <a:cxn ang="0">
                    <a:pos x="14" y="39"/>
                  </a:cxn>
                  <a:cxn ang="0">
                    <a:pos x="18" y="57"/>
                  </a:cxn>
                  <a:cxn ang="0">
                    <a:pos x="21" y="68"/>
                  </a:cxn>
                  <a:cxn ang="0">
                    <a:pos x="25" y="75"/>
                  </a:cxn>
                  <a:cxn ang="0">
                    <a:pos x="25" y="82"/>
                  </a:cxn>
                  <a:cxn ang="0">
                    <a:pos x="35" y="110"/>
                  </a:cxn>
                  <a:cxn ang="0">
                    <a:pos x="46" y="139"/>
                  </a:cxn>
                  <a:cxn ang="0">
                    <a:pos x="57" y="167"/>
                  </a:cxn>
                  <a:cxn ang="0">
                    <a:pos x="60" y="181"/>
                  </a:cxn>
                  <a:cxn ang="0">
                    <a:pos x="67" y="192"/>
                  </a:cxn>
                  <a:cxn ang="0">
                    <a:pos x="74" y="206"/>
                  </a:cxn>
                  <a:cxn ang="0">
                    <a:pos x="74" y="210"/>
                  </a:cxn>
                  <a:cxn ang="0">
                    <a:pos x="78" y="217"/>
                  </a:cxn>
                  <a:cxn ang="0">
                    <a:pos x="85" y="231"/>
                  </a:cxn>
                  <a:cxn ang="0">
                    <a:pos x="92" y="242"/>
                  </a:cxn>
                  <a:cxn ang="0">
                    <a:pos x="103" y="256"/>
                  </a:cxn>
                  <a:cxn ang="0">
                    <a:pos x="110" y="266"/>
                  </a:cxn>
                  <a:cxn ang="0">
                    <a:pos x="120" y="281"/>
                  </a:cxn>
                  <a:cxn ang="0">
                    <a:pos x="131" y="291"/>
                  </a:cxn>
                  <a:cxn ang="0">
                    <a:pos x="124" y="320"/>
                  </a:cxn>
                </a:cxnLst>
                <a:rect l="0" t="0" r="r" b="b"/>
                <a:pathLst>
                  <a:path w="131" h="320">
                    <a:moveTo>
                      <a:pt x="124" y="320"/>
                    </a:moveTo>
                    <a:lnTo>
                      <a:pt x="124" y="320"/>
                    </a:lnTo>
                    <a:lnTo>
                      <a:pt x="120" y="313"/>
                    </a:lnTo>
                    <a:lnTo>
                      <a:pt x="120" y="309"/>
                    </a:lnTo>
                    <a:lnTo>
                      <a:pt x="117" y="302"/>
                    </a:lnTo>
                    <a:lnTo>
                      <a:pt x="113" y="298"/>
                    </a:lnTo>
                    <a:lnTo>
                      <a:pt x="113" y="291"/>
                    </a:lnTo>
                    <a:lnTo>
                      <a:pt x="110" y="288"/>
                    </a:lnTo>
                    <a:lnTo>
                      <a:pt x="106" y="284"/>
                    </a:lnTo>
                    <a:lnTo>
                      <a:pt x="103" y="277"/>
                    </a:lnTo>
                    <a:lnTo>
                      <a:pt x="96" y="266"/>
                    </a:lnTo>
                    <a:lnTo>
                      <a:pt x="89" y="256"/>
                    </a:lnTo>
                    <a:lnTo>
                      <a:pt x="81" y="245"/>
                    </a:lnTo>
                    <a:lnTo>
                      <a:pt x="74" y="235"/>
                    </a:lnTo>
                    <a:lnTo>
                      <a:pt x="71" y="227"/>
                    </a:lnTo>
                    <a:lnTo>
                      <a:pt x="67" y="220"/>
                    </a:lnTo>
                    <a:lnTo>
                      <a:pt x="60" y="213"/>
                    </a:lnTo>
                    <a:lnTo>
                      <a:pt x="57" y="206"/>
                    </a:lnTo>
                    <a:lnTo>
                      <a:pt x="53" y="199"/>
                    </a:lnTo>
                    <a:lnTo>
                      <a:pt x="53" y="192"/>
                    </a:lnTo>
                    <a:lnTo>
                      <a:pt x="50" y="188"/>
                    </a:lnTo>
                    <a:lnTo>
                      <a:pt x="46" y="181"/>
                    </a:lnTo>
                    <a:lnTo>
                      <a:pt x="42" y="167"/>
                    </a:lnTo>
                    <a:lnTo>
                      <a:pt x="39" y="160"/>
                    </a:lnTo>
                    <a:lnTo>
                      <a:pt x="35" y="153"/>
                    </a:lnTo>
                    <a:lnTo>
                      <a:pt x="32" y="142"/>
                    </a:lnTo>
                    <a:lnTo>
                      <a:pt x="28" y="128"/>
                    </a:lnTo>
                    <a:lnTo>
                      <a:pt x="25" y="114"/>
                    </a:lnTo>
                    <a:lnTo>
                      <a:pt x="21" y="103"/>
                    </a:lnTo>
                    <a:lnTo>
                      <a:pt x="14" y="75"/>
                    </a:lnTo>
                    <a:lnTo>
                      <a:pt x="11" y="61"/>
                    </a:lnTo>
                    <a:lnTo>
                      <a:pt x="7" y="47"/>
                    </a:lnTo>
                    <a:lnTo>
                      <a:pt x="3" y="29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11"/>
                    </a:lnTo>
                    <a:lnTo>
                      <a:pt x="7" y="15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1" y="29"/>
                    </a:lnTo>
                    <a:lnTo>
                      <a:pt x="14" y="36"/>
                    </a:lnTo>
                    <a:lnTo>
                      <a:pt x="14" y="39"/>
                    </a:lnTo>
                    <a:lnTo>
                      <a:pt x="18" y="57"/>
                    </a:lnTo>
                    <a:lnTo>
                      <a:pt x="21" y="68"/>
                    </a:lnTo>
                    <a:lnTo>
                      <a:pt x="25" y="75"/>
                    </a:lnTo>
                    <a:lnTo>
                      <a:pt x="25" y="82"/>
                    </a:lnTo>
                    <a:lnTo>
                      <a:pt x="35" y="110"/>
                    </a:lnTo>
                    <a:lnTo>
                      <a:pt x="46" y="139"/>
                    </a:lnTo>
                    <a:lnTo>
                      <a:pt x="57" y="167"/>
                    </a:lnTo>
                    <a:lnTo>
                      <a:pt x="60" y="181"/>
                    </a:lnTo>
                    <a:lnTo>
                      <a:pt x="67" y="192"/>
                    </a:lnTo>
                    <a:lnTo>
                      <a:pt x="74" y="206"/>
                    </a:lnTo>
                    <a:lnTo>
                      <a:pt x="74" y="210"/>
                    </a:lnTo>
                    <a:lnTo>
                      <a:pt x="78" y="217"/>
                    </a:lnTo>
                    <a:lnTo>
                      <a:pt x="85" y="231"/>
                    </a:lnTo>
                    <a:lnTo>
                      <a:pt x="92" y="242"/>
                    </a:lnTo>
                    <a:lnTo>
                      <a:pt x="103" y="256"/>
                    </a:lnTo>
                    <a:lnTo>
                      <a:pt x="110" y="266"/>
                    </a:lnTo>
                    <a:lnTo>
                      <a:pt x="120" y="281"/>
                    </a:lnTo>
                    <a:lnTo>
                      <a:pt x="131" y="291"/>
                    </a:lnTo>
                    <a:lnTo>
                      <a:pt x="124" y="320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07" name="Freeform 1483"/>
              <p:cNvSpPr>
                <a:spLocks/>
              </p:cNvSpPr>
              <p:nvPr/>
            </p:nvSpPr>
            <p:spPr bwMode="auto">
              <a:xfrm>
                <a:off x="1695" y="1035"/>
                <a:ext cx="25" cy="12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2" y="11"/>
                  </a:cxn>
                  <a:cxn ang="0">
                    <a:pos x="25" y="11"/>
                  </a:cxn>
                  <a:cxn ang="0">
                    <a:pos x="22" y="25"/>
                  </a:cxn>
                  <a:cxn ang="0">
                    <a:pos x="18" y="40"/>
                  </a:cxn>
                  <a:cxn ang="0">
                    <a:pos x="15" y="54"/>
                  </a:cxn>
                  <a:cxn ang="0">
                    <a:pos x="15" y="68"/>
                  </a:cxn>
                  <a:cxn ang="0">
                    <a:pos x="11" y="79"/>
                  </a:cxn>
                  <a:cxn ang="0">
                    <a:pos x="11" y="86"/>
                  </a:cxn>
                  <a:cxn ang="0">
                    <a:pos x="11" y="93"/>
                  </a:cxn>
                  <a:cxn ang="0">
                    <a:pos x="11" y="107"/>
                  </a:cxn>
                  <a:cxn ang="0">
                    <a:pos x="11" y="121"/>
                  </a:cxn>
                  <a:cxn ang="0">
                    <a:pos x="11" y="125"/>
                  </a:cxn>
                  <a:cxn ang="0">
                    <a:pos x="11" y="125"/>
                  </a:cxn>
                  <a:cxn ang="0">
                    <a:pos x="11" y="125"/>
                  </a:cxn>
                  <a:cxn ang="0">
                    <a:pos x="11" y="125"/>
                  </a:cxn>
                  <a:cxn ang="0">
                    <a:pos x="15" y="128"/>
                  </a:cxn>
                  <a:cxn ang="0">
                    <a:pos x="15" y="128"/>
                  </a:cxn>
                  <a:cxn ang="0">
                    <a:pos x="15" y="128"/>
                  </a:cxn>
                  <a:cxn ang="0">
                    <a:pos x="15" y="128"/>
                  </a:cxn>
                  <a:cxn ang="0">
                    <a:pos x="11" y="128"/>
                  </a:cxn>
                  <a:cxn ang="0">
                    <a:pos x="7" y="128"/>
                  </a:cxn>
                  <a:cxn ang="0">
                    <a:pos x="4" y="125"/>
                  </a:cxn>
                  <a:cxn ang="0">
                    <a:pos x="4" y="125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7" y="110"/>
                  </a:cxn>
                  <a:cxn ang="0">
                    <a:pos x="7" y="107"/>
                  </a:cxn>
                  <a:cxn ang="0">
                    <a:pos x="11" y="100"/>
                  </a:cxn>
                  <a:cxn ang="0">
                    <a:pos x="11" y="96"/>
                  </a:cxn>
                  <a:cxn ang="0">
                    <a:pos x="11" y="93"/>
                  </a:cxn>
                  <a:cxn ang="0">
                    <a:pos x="11" y="86"/>
                  </a:cxn>
                  <a:cxn ang="0">
                    <a:pos x="15" y="71"/>
                  </a:cxn>
                  <a:cxn ang="0">
                    <a:pos x="15" y="61"/>
                  </a:cxn>
                  <a:cxn ang="0">
                    <a:pos x="15" y="54"/>
                  </a:cxn>
                  <a:cxn ang="0">
                    <a:pos x="18" y="36"/>
                  </a:cxn>
                  <a:cxn ang="0">
                    <a:pos x="18" y="29"/>
                  </a:cxn>
                  <a:cxn ang="0">
                    <a:pos x="18" y="22"/>
                  </a:cxn>
                  <a:cxn ang="0">
                    <a:pos x="18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8" y="0"/>
                  </a:cxn>
                </a:cxnLst>
                <a:rect l="0" t="0" r="r" b="b"/>
                <a:pathLst>
                  <a:path w="25" h="128">
                    <a:moveTo>
                      <a:pt x="18" y="0"/>
                    </a:moveTo>
                    <a:lnTo>
                      <a:pt x="18" y="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2" y="25"/>
                    </a:lnTo>
                    <a:lnTo>
                      <a:pt x="18" y="40"/>
                    </a:lnTo>
                    <a:lnTo>
                      <a:pt x="15" y="54"/>
                    </a:lnTo>
                    <a:lnTo>
                      <a:pt x="15" y="68"/>
                    </a:lnTo>
                    <a:lnTo>
                      <a:pt x="11" y="79"/>
                    </a:lnTo>
                    <a:lnTo>
                      <a:pt x="11" y="86"/>
                    </a:lnTo>
                    <a:lnTo>
                      <a:pt x="11" y="93"/>
                    </a:lnTo>
                    <a:lnTo>
                      <a:pt x="11" y="107"/>
                    </a:lnTo>
                    <a:lnTo>
                      <a:pt x="11" y="121"/>
                    </a:lnTo>
                    <a:lnTo>
                      <a:pt x="11" y="125"/>
                    </a:lnTo>
                    <a:lnTo>
                      <a:pt x="11" y="125"/>
                    </a:lnTo>
                    <a:lnTo>
                      <a:pt x="11" y="125"/>
                    </a:lnTo>
                    <a:lnTo>
                      <a:pt x="11" y="125"/>
                    </a:lnTo>
                    <a:lnTo>
                      <a:pt x="15" y="128"/>
                    </a:lnTo>
                    <a:lnTo>
                      <a:pt x="15" y="128"/>
                    </a:lnTo>
                    <a:lnTo>
                      <a:pt x="15" y="128"/>
                    </a:lnTo>
                    <a:lnTo>
                      <a:pt x="15" y="128"/>
                    </a:lnTo>
                    <a:lnTo>
                      <a:pt x="11" y="128"/>
                    </a:lnTo>
                    <a:lnTo>
                      <a:pt x="7" y="128"/>
                    </a:lnTo>
                    <a:lnTo>
                      <a:pt x="4" y="125"/>
                    </a:lnTo>
                    <a:lnTo>
                      <a:pt x="4" y="125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7" y="110"/>
                    </a:lnTo>
                    <a:lnTo>
                      <a:pt x="7" y="107"/>
                    </a:lnTo>
                    <a:lnTo>
                      <a:pt x="11" y="100"/>
                    </a:lnTo>
                    <a:lnTo>
                      <a:pt x="11" y="96"/>
                    </a:lnTo>
                    <a:lnTo>
                      <a:pt x="11" y="93"/>
                    </a:lnTo>
                    <a:lnTo>
                      <a:pt x="11" y="86"/>
                    </a:lnTo>
                    <a:lnTo>
                      <a:pt x="15" y="71"/>
                    </a:lnTo>
                    <a:lnTo>
                      <a:pt x="15" y="61"/>
                    </a:lnTo>
                    <a:lnTo>
                      <a:pt x="15" y="54"/>
                    </a:lnTo>
                    <a:lnTo>
                      <a:pt x="18" y="36"/>
                    </a:lnTo>
                    <a:lnTo>
                      <a:pt x="18" y="29"/>
                    </a:lnTo>
                    <a:lnTo>
                      <a:pt x="18" y="22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A7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08" name="Freeform 1484"/>
              <p:cNvSpPr>
                <a:spLocks/>
              </p:cNvSpPr>
              <p:nvPr/>
            </p:nvSpPr>
            <p:spPr bwMode="auto">
              <a:xfrm>
                <a:off x="1582" y="730"/>
                <a:ext cx="131" cy="320"/>
              </a:xfrm>
              <a:custGeom>
                <a:avLst/>
                <a:gdLst/>
                <a:ahLst/>
                <a:cxnLst>
                  <a:cxn ang="0">
                    <a:pos x="117" y="302"/>
                  </a:cxn>
                  <a:cxn ang="0">
                    <a:pos x="53" y="203"/>
                  </a:cxn>
                  <a:cxn ang="0">
                    <a:pos x="11" y="47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7" y="15"/>
                  </a:cxn>
                  <a:cxn ang="0">
                    <a:pos x="39" y="117"/>
                  </a:cxn>
                  <a:cxn ang="0">
                    <a:pos x="103" y="259"/>
                  </a:cxn>
                  <a:cxn ang="0">
                    <a:pos x="131" y="291"/>
                  </a:cxn>
                  <a:cxn ang="0">
                    <a:pos x="124" y="320"/>
                  </a:cxn>
                  <a:cxn ang="0">
                    <a:pos x="124" y="320"/>
                  </a:cxn>
                  <a:cxn ang="0">
                    <a:pos x="124" y="320"/>
                  </a:cxn>
                  <a:cxn ang="0">
                    <a:pos x="120" y="309"/>
                  </a:cxn>
                  <a:cxn ang="0">
                    <a:pos x="113" y="298"/>
                  </a:cxn>
                  <a:cxn ang="0">
                    <a:pos x="110" y="288"/>
                  </a:cxn>
                  <a:cxn ang="0">
                    <a:pos x="103" y="277"/>
                  </a:cxn>
                  <a:cxn ang="0">
                    <a:pos x="89" y="256"/>
                  </a:cxn>
                  <a:cxn ang="0">
                    <a:pos x="74" y="235"/>
                  </a:cxn>
                  <a:cxn ang="0">
                    <a:pos x="67" y="220"/>
                  </a:cxn>
                  <a:cxn ang="0">
                    <a:pos x="57" y="206"/>
                  </a:cxn>
                  <a:cxn ang="0">
                    <a:pos x="53" y="192"/>
                  </a:cxn>
                  <a:cxn ang="0">
                    <a:pos x="46" y="181"/>
                  </a:cxn>
                  <a:cxn ang="0">
                    <a:pos x="39" y="160"/>
                  </a:cxn>
                  <a:cxn ang="0">
                    <a:pos x="32" y="142"/>
                  </a:cxn>
                  <a:cxn ang="0">
                    <a:pos x="25" y="114"/>
                  </a:cxn>
                  <a:cxn ang="0">
                    <a:pos x="14" y="75"/>
                  </a:cxn>
                  <a:cxn ang="0">
                    <a:pos x="7" y="47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3" y="11"/>
                  </a:cxn>
                  <a:cxn ang="0">
                    <a:pos x="7" y="18"/>
                  </a:cxn>
                  <a:cxn ang="0">
                    <a:pos x="11" y="29"/>
                  </a:cxn>
                  <a:cxn ang="0">
                    <a:pos x="14" y="39"/>
                  </a:cxn>
                  <a:cxn ang="0">
                    <a:pos x="21" y="68"/>
                  </a:cxn>
                  <a:cxn ang="0">
                    <a:pos x="25" y="82"/>
                  </a:cxn>
                  <a:cxn ang="0">
                    <a:pos x="46" y="139"/>
                  </a:cxn>
                  <a:cxn ang="0">
                    <a:pos x="60" y="181"/>
                  </a:cxn>
                  <a:cxn ang="0">
                    <a:pos x="74" y="206"/>
                  </a:cxn>
                  <a:cxn ang="0">
                    <a:pos x="78" y="217"/>
                  </a:cxn>
                  <a:cxn ang="0">
                    <a:pos x="92" y="242"/>
                  </a:cxn>
                  <a:cxn ang="0">
                    <a:pos x="110" y="266"/>
                  </a:cxn>
                  <a:cxn ang="0">
                    <a:pos x="131" y="291"/>
                  </a:cxn>
                </a:cxnLst>
                <a:rect l="0" t="0" r="r" b="b"/>
                <a:pathLst>
                  <a:path w="131" h="320">
                    <a:moveTo>
                      <a:pt x="124" y="320"/>
                    </a:moveTo>
                    <a:lnTo>
                      <a:pt x="117" y="302"/>
                    </a:lnTo>
                    <a:lnTo>
                      <a:pt x="89" y="256"/>
                    </a:lnTo>
                    <a:lnTo>
                      <a:pt x="53" y="203"/>
                    </a:lnTo>
                    <a:lnTo>
                      <a:pt x="32" y="142"/>
                    </a:lnTo>
                    <a:lnTo>
                      <a:pt x="11" y="4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15"/>
                    </a:lnTo>
                    <a:lnTo>
                      <a:pt x="21" y="71"/>
                    </a:lnTo>
                    <a:lnTo>
                      <a:pt x="39" y="117"/>
                    </a:lnTo>
                    <a:lnTo>
                      <a:pt x="67" y="199"/>
                    </a:lnTo>
                    <a:lnTo>
                      <a:pt x="103" y="259"/>
                    </a:lnTo>
                    <a:lnTo>
                      <a:pt x="131" y="291"/>
                    </a:lnTo>
                    <a:lnTo>
                      <a:pt x="131" y="291"/>
                    </a:lnTo>
                    <a:lnTo>
                      <a:pt x="124" y="320"/>
                    </a:lnTo>
                    <a:lnTo>
                      <a:pt x="124" y="320"/>
                    </a:lnTo>
                    <a:lnTo>
                      <a:pt x="124" y="320"/>
                    </a:lnTo>
                    <a:lnTo>
                      <a:pt x="124" y="320"/>
                    </a:lnTo>
                    <a:lnTo>
                      <a:pt x="124" y="320"/>
                    </a:lnTo>
                    <a:lnTo>
                      <a:pt x="124" y="320"/>
                    </a:lnTo>
                    <a:lnTo>
                      <a:pt x="120" y="313"/>
                    </a:lnTo>
                    <a:lnTo>
                      <a:pt x="120" y="309"/>
                    </a:lnTo>
                    <a:lnTo>
                      <a:pt x="117" y="302"/>
                    </a:lnTo>
                    <a:lnTo>
                      <a:pt x="113" y="298"/>
                    </a:lnTo>
                    <a:lnTo>
                      <a:pt x="113" y="291"/>
                    </a:lnTo>
                    <a:lnTo>
                      <a:pt x="110" y="288"/>
                    </a:lnTo>
                    <a:lnTo>
                      <a:pt x="106" y="284"/>
                    </a:lnTo>
                    <a:lnTo>
                      <a:pt x="103" y="277"/>
                    </a:lnTo>
                    <a:lnTo>
                      <a:pt x="96" y="266"/>
                    </a:lnTo>
                    <a:lnTo>
                      <a:pt x="89" y="256"/>
                    </a:lnTo>
                    <a:lnTo>
                      <a:pt x="81" y="245"/>
                    </a:lnTo>
                    <a:lnTo>
                      <a:pt x="74" y="235"/>
                    </a:lnTo>
                    <a:lnTo>
                      <a:pt x="71" y="227"/>
                    </a:lnTo>
                    <a:lnTo>
                      <a:pt x="67" y="220"/>
                    </a:lnTo>
                    <a:lnTo>
                      <a:pt x="60" y="213"/>
                    </a:lnTo>
                    <a:lnTo>
                      <a:pt x="57" y="206"/>
                    </a:lnTo>
                    <a:lnTo>
                      <a:pt x="53" y="199"/>
                    </a:lnTo>
                    <a:lnTo>
                      <a:pt x="53" y="192"/>
                    </a:lnTo>
                    <a:lnTo>
                      <a:pt x="50" y="188"/>
                    </a:lnTo>
                    <a:lnTo>
                      <a:pt x="46" y="181"/>
                    </a:lnTo>
                    <a:lnTo>
                      <a:pt x="42" y="167"/>
                    </a:lnTo>
                    <a:lnTo>
                      <a:pt x="39" y="160"/>
                    </a:lnTo>
                    <a:lnTo>
                      <a:pt x="35" y="153"/>
                    </a:lnTo>
                    <a:lnTo>
                      <a:pt x="32" y="142"/>
                    </a:lnTo>
                    <a:lnTo>
                      <a:pt x="28" y="128"/>
                    </a:lnTo>
                    <a:lnTo>
                      <a:pt x="25" y="114"/>
                    </a:lnTo>
                    <a:lnTo>
                      <a:pt x="21" y="103"/>
                    </a:lnTo>
                    <a:lnTo>
                      <a:pt x="14" y="75"/>
                    </a:lnTo>
                    <a:lnTo>
                      <a:pt x="11" y="61"/>
                    </a:lnTo>
                    <a:lnTo>
                      <a:pt x="7" y="47"/>
                    </a:lnTo>
                    <a:lnTo>
                      <a:pt x="3" y="29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11"/>
                    </a:lnTo>
                    <a:lnTo>
                      <a:pt x="7" y="15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1" y="29"/>
                    </a:lnTo>
                    <a:lnTo>
                      <a:pt x="14" y="36"/>
                    </a:lnTo>
                    <a:lnTo>
                      <a:pt x="14" y="39"/>
                    </a:lnTo>
                    <a:lnTo>
                      <a:pt x="18" y="57"/>
                    </a:lnTo>
                    <a:lnTo>
                      <a:pt x="21" y="68"/>
                    </a:lnTo>
                    <a:lnTo>
                      <a:pt x="25" y="75"/>
                    </a:lnTo>
                    <a:lnTo>
                      <a:pt x="25" y="82"/>
                    </a:lnTo>
                    <a:lnTo>
                      <a:pt x="35" y="110"/>
                    </a:lnTo>
                    <a:lnTo>
                      <a:pt x="46" y="139"/>
                    </a:lnTo>
                    <a:lnTo>
                      <a:pt x="57" y="167"/>
                    </a:lnTo>
                    <a:lnTo>
                      <a:pt x="60" y="181"/>
                    </a:lnTo>
                    <a:lnTo>
                      <a:pt x="67" y="192"/>
                    </a:lnTo>
                    <a:lnTo>
                      <a:pt x="74" y="206"/>
                    </a:lnTo>
                    <a:lnTo>
                      <a:pt x="74" y="210"/>
                    </a:lnTo>
                    <a:lnTo>
                      <a:pt x="78" y="217"/>
                    </a:lnTo>
                    <a:lnTo>
                      <a:pt x="85" y="231"/>
                    </a:lnTo>
                    <a:lnTo>
                      <a:pt x="92" y="242"/>
                    </a:lnTo>
                    <a:lnTo>
                      <a:pt x="103" y="256"/>
                    </a:lnTo>
                    <a:lnTo>
                      <a:pt x="110" y="266"/>
                    </a:lnTo>
                    <a:lnTo>
                      <a:pt x="120" y="281"/>
                    </a:lnTo>
                    <a:lnTo>
                      <a:pt x="131" y="291"/>
                    </a:lnTo>
                    <a:lnTo>
                      <a:pt x="124" y="32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09" name="Freeform 1485"/>
              <p:cNvSpPr>
                <a:spLocks/>
              </p:cNvSpPr>
              <p:nvPr/>
            </p:nvSpPr>
            <p:spPr bwMode="auto">
              <a:xfrm>
                <a:off x="1695" y="1035"/>
                <a:ext cx="25" cy="128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25" y="11"/>
                  </a:cxn>
                  <a:cxn ang="0">
                    <a:pos x="11" y="93"/>
                  </a:cxn>
                  <a:cxn ang="0">
                    <a:pos x="15" y="128"/>
                  </a:cxn>
                  <a:cxn ang="0">
                    <a:pos x="4" y="125"/>
                  </a:cxn>
                  <a:cxn ang="0">
                    <a:pos x="0" y="125"/>
                  </a:cxn>
                  <a:cxn ang="0">
                    <a:pos x="11" y="93"/>
                  </a:cxn>
                  <a:cxn ang="0">
                    <a:pos x="18" y="25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25" y="11"/>
                  </a:cxn>
                  <a:cxn ang="0">
                    <a:pos x="18" y="40"/>
                  </a:cxn>
                  <a:cxn ang="0">
                    <a:pos x="15" y="68"/>
                  </a:cxn>
                  <a:cxn ang="0">
                    <a:pos x="11" y="86"/>
                  </a:cxn>
                  <a:cxn ang="0">
                    <a:pos x="11" y="107"/>
                  </a:cxn>
                  <a:cxn ang="0">
                    <a:pos x="11" y="125"/>
                  </a:cxn>
                  <a:cxn ang="0">
                    <a:pos x="11" y="125"/>
                  </a:cxn>
                  <a:cxn ang="0">
                    <a:pos x="15" y="128"/>
                  </a:cxn>
                  <a:cxn ang="0">
                    <a:pos x="15" y="128"/>
                  </a:cxn>
                  <a:cxn ang="0">
                    <a:pos x="11" y="128"/>
                  </a:cxn>
                  <a:cxn ang="0">
                    <a:pos x="4" y="125"/>
                  </a:cxn>
                  <a:cxn ang="0">
                    <a:pos x="0" y="125"/>
                  </a:cxn>
                  <a:cxn ang="0">
                    <a:pos x="7" y="110"/>
                  </a:cxn>
                  <a:cxn ang="0">
                    <a:pos x="11" y="100"/>
                  </a:cxn>
                  <a:cxn ang="0">
                    <a:pos x="11" y="93"/>
                  </a:cxn>
                  <a:cxn ang="0">
                    <a:pos x="15" y="71"/>
                  </a:cxn>
                  <a:cxn ang="0">
                    <a:pos x="15" y="54"/>
                  </a:cxn>
                  <a:cxn ang="0">
                    <a:pos x="18" y="29"/>
                  </a:cxn>
                  <a:cxn ang="0">
                    <a:pos x="18" y="15"/>
                  </a:cxn>
                  <a:cxn ang="0">
                    <a:pos x="18" y="8"/>
                  </a:cxn>
                </a:cxnLst>
                <a:rect l="0" t="0" r="r" b="b"/>
                <a:pathLst>
                  <a:path w="25" h="128">
                    <a:moveTo>
                      <a:pt x="18" y="0"/>
                    </a:moveTo>
                    <a:lnTo>
                      <a:pt x="22" y="8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18" y="47"/>
                    </a:lnTo>
                    <a:lnTo>
                      <a:pt x="11" y="93"/>
                    </a:lnTo>
                    <a:lnTo>
                      <a:pt x="11" y="125"/>
                    </a:lnTo>
                    <a:lnTo>
                      <a:pt x="15" y="128"/>
                    </a:lnTo>
                    <a:lnTo>
                      <a:pt x="15" y="128"/>
                    </a:lnTo>
                    <a:lnTo>
                      <a:pt x="4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10"/>
                    </a:lnTo>
                    <a:lnTo>
                      <a:pt x="11" y="93"/>
                    </a:lnTo>
                    <a:lnTo>
                      <a:pt x="15" y="68"/>
                    </a:lnTo>
                    <a:lnTo>
                      <a:pt x="18" y="25"/>
                    </a:lnTo>
                    <a:lnTo>
                      <a:pt x="18" y="15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2" y="25"/>
                    </a:lnTo>
                    <a:lnTo>
                      <a:pt x="18" y="40"/>
                    </a:lnTo>
                    <a:lnTo>
                      <a:pt x="15" y="54"/>
                    </a:lnTo>
                    <a:lnTo>
                      <a:pt x="15" y="68"/>
                    </a:lnTo>
                    <a:lnTo>
                      <a:pt x="11" y="79"/>
                    </a:lnTo>
                    <a:lnTo>
                      <a:pt x="11" y="86"/>
                    </a:lnTo>
                    <a:lnTo>
                      <a:pt x="11" y="93"/>
                    </a:lnTo>
                    <a:lnTo>
                      <a:pt x="11" y="107"/>
                    </a:lnTo>
                    <a:lnTo>
                      <a:pt x="11" y="121"/>
                    </a:lnTo>
                    <a:lnTo>
                      <a:pt x="11" y="125"/>
                    </a:lnTo>
                    <a:lnTo>
                      <a:pt x="11" y="125"/>
                    </a:lnTo>
                    <a:lnTo>
                      <a:pt x="11" y="125"/>
                    </a:lnTo>
                    <a:lnTo>
                      <a:pt x="11" y="125"/>
                    </a:lnTo>
                    <a:lnTo>
                      <a:pt x="15" y="128"/>
                    </a:lnTo>
                    <a:lnTo>
                      <a:pt x="15" y="128"/>
                    </a:lnTo>
                    <a:lnTo>
                      <a:pt x="15" y="128"/>
                    </a:lnTo>
                    <a:lnTo>
                      <a:pt x="15" y="128"/>
                    </a:lnTo>
                    <a:lnTo>
                      <a:pt x="11" y="128"/>
                    </a:lnTo>
                    <a:lnTo>
                      <a:pt x="7" y="128"/>
                    </a:lnTo>
                    <a:lnTo>
                      <a:pt x="4" y="125"/>
                    </a:lnTo>
                    <a:lnTo>
                      <a:pt x="4" y="125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7" y="110"/>
                    </a:lnTo>
                    <a:lnTo>
                      <a:pt x="7" y="107"/>
                    </a:lnTo>
                    <a:lnTo>
                      <a:pt x="11" y="100"/>
                    </a:lnTo>
                    <a:lnTo>
                      <a:pt x="11" y="96"/>
                    </a:lnTo>
                    <a:lnTo>
                      <a:pt x="11" y="93"/>
                    </a:lnTo>
                    <a:lnTo>
                      <a:pt x="11" y="86"/>
                    </a:lnTo>
                    <a:lnTo>
                      <a:pt x="15" y="71"/>
                    </a:lnTo>
                    <a:lnTo>
                      <a:pt x="15" y="61"/>
                    </a:lnTo>
                    <a:lnTo>
                      <a:pt x="15" y="54"/>
                    </a:lnTo>
                    <a:lnTo>
                      <a:pt x="18" y="36"/>
                    </a:lnTo>
                    <a:lnTo>
                      <a:pt x="18" y="29"/>
                    </a:lnTo>
                    <a:lnTo>
                      <a:pt x="18" y="22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sp>
          <p:nvSpPr>
            <p:cNvPr id="872910" name="Freeform 1486"/>
            <p:cNvSpPr>
              <a:spLocks/>
            </p:cNvSpPr>
            <p:nvPr/>
          </p:nvSpPr>
          <p:spPr bwMode="auto">
            <a:xfrm>
              <a:off x="1695" y="624"/>
              <a:ext cx="100" cy="529"/>
            </a:xfrm>
            <a:custGeom>
              <a:avLst/>
              <a:gdLst/>
              <a:ahLst/>
              <a:cxnLst>
                <a:cxn ang="0">
                  <a:pos x="0" y="529"/>
                </a:cxn>
                <a:cxn ang="0">
                  <a:pos x="4" y="518"/>
                </a:cxn>
                <a:cxn ang="0">
                  <a:pos x="7" y="507"/>
                </a:cxn>
                <a:cxn ang="0">
                  <a:pos x="11" y="493"/>
                </a:cxn>
                <a:cxn ang="0">
                  <a:pos x="11" y="472"/>
                </a:cxn>
                <a:cxn ang="0">
                  <a:pos x="11" y="454"/>
                </a:cxn>
                <a:cxn ang="0">
                  <a:pos x="11" y="447"/>
                </a:cxn>
                <a:cxn ang="0">
                  <a:pos x="11" y="440"/>
                </a:cxn>
                <a:cxn ang="0">
                  <a:pos x="11" y="433"/>
                </a:cxn>
                <a:cxn ang="0">
                  <a:pos x="11" y="422"/>
                </a:cxn>
                <a:cxn ang="0">
                  <a:pos x="36" y="369"/>
                </a:cxn>
                <a:cxn ang="0">
                  <a:pos x="43" y="358"/>
                </a:cxn>
                <a:cxn ang="0">
                  <a:pos x="50" y="348"/>
                </a:cxn>
                <a:cxn ang="0">
                  <a:pos x="54" y="330"/>
                </a:cxn>
                <a:cxn ang="0">
                  <a:pos x="57" y="319"/>
                </a:cxn>
                <a:cxn ang="0">
                  <a:pos x="61" y="305"/>
                </a:cxn>
                <a:cxn ang="0">
                  <a:pos x="71" y="234"/>
                </a:cxn>
                <a:cxn ang="0">
                  <a:pos x="78" y="192"/>
                </a:cxn>
                <a:cxn ang="0">
                  <a:pos x="82" y="153"/>
                </a:cxn>
                <a:cxn ang="0">
                  <a:pos x="89" y="106"/>
                </a:cxn>
                <a:cxn ang="0">
                  <a:pos x="89" y="92"/>
                </a:cxn>
                <a:cxn ang="0">
                  <a:pos x="89" y="78"/>
                </a:cxn>
                <a:cxn ang="0">
                  <a:pos x="89" y="64"/>
                </a:cxn>
                <a:cxn ang="0">
                  <a:pos x="85" y="32"/>
                </a:cxn>
                <a:cxn ang="0">
                  <a:pos x="85" y="14"/>
                </a:cxn>
                <a:cxn ang="0">
                  <a:pos x="85" y="11"/>
                </a:cxn>
                <a:cxn ang="0">
                  <a:pos x="85" y="7"/>
                </a:cxn>
                <a:cxn ang="0">
                  <a:pos x="85" y="4"/>
                </a:cxn>
                <a:cxn ang="0">
                  <a:pos x="89" y="0"/>
                </a:cxn>
                <a:cxn ang="0">
                  <a:pos x="89" y="7"/>
                </a:cxn>
                <a:cxn ang="0">
                  <a:pos x="89" y="21"/>
                </a:cxn>
                <a:cxn ang="0">
                  <a:pos x="93" y="39"/>
                </a:cxn>
                <a:cxn ang="0">
                  <a:pos x="96" y="64"/>
                </a:cxn>
                <a:cxn ang="0">
                  <a:pos x="96" y="82"/>
                </a:cxn>
                <a:cxn ang="0">
                  <a:pos x="100" y="96"/>
                </a:cxn>
                <a:cxn ang="0">
                  <a:pos x="96" y="124"/>
                </a:cxn>
                <a:cxn ang="0">
                  <a:pos x="96" y="163"/>
                </a:cxn>
                <a:cxn ang="0">
                  <a:pos x="93" y="184"/>
                </a:cxn>
                <a:cxn ang="0">
                  <a:pos x="93" y="206"/>
                </a:cxn>
                <a:cxn ang="0">
                  <a:pos x="89" y="245"/>
                </a:cxn>
                <a:cxn ang="0">
                  <a:pos x="85" y="262"/>
                </a:cxn>
                <a:cxn ang="0">
                  <a:pos x="82" y="280"/>
                </a:cxn>
                <a:cxn ang="0">
                  <a:pos x="78" y="298"/>
                </a:cxn>
                <a:cxn ang="0">
                  <a:pos x="75" y="312"/>
                </a:cxn>
                <a:cxn ang="0">
                  <a:pos x="71" y="326"/>
                </a:cxn>
                <a:cxn ang="0">
                  <a:pos x="64" y="344"/>
                </a:cxn>
                <a:cxn ang="0">
                  <a:pos x="61" y="362"/>
                </a:cxn>
                <a:cxn ang="0">
                  <a:pos x="50" y="383"/>
                </a:cxn>
                <a:cxn ang="0">
                  <a:pos x="36" y="411"/>
                </a:cxn>
                <a:cxn ang="0">
                  <a:pos x="32" y="426"/>
                </a:cxn>
                <a:cxn ang="0">
                  <a:pos x="29" y="440"/>
                </a:cxn>
                <a:cxn ang="0">
                  <a:pos x="25" y="451"/>
                </a:cxn>
                <a:cxn ang="0">
                  <a:pos x="22" y="479"/>
                </a:cxn>
                <a:cxn ang="0">
                  <a:pos x="22" y="497"/>
                </a:cxn>
                <a:cxn ang="0">
                  <a:pos x="22" y="511"/>
                </a:cxn>
                <a:cxn ang="0">
                  <a:pos x="22" y="529"/>
                </a:cxn>
              </a:cxnLst>
              <a:rect l="0" t="0" r="r" b="b"/>
              <a:pathLst>
                <a:path w="100" h="529">
                  <a:moveTo>
                    <a:pt x="0" y="529"/>
                  </a:moveTo>
                  <a:lnTo>
                    <a:pt x="0" y="529"/>
                  </a:lnTo>
                  <a:lnTo>
                    <a:pt x="4" y="521"/>
                  </a:lnTo>
                  <a:lnTo>
                    <a:pt x="4" y="518"/>
                  </a:lnTo>
                  <a:lnTo>
                    <a:pt x="7" y="511"/>
                  </a:lnTo>
                  <a:lnTo>
                    <a:pt x="7" y="507"/>
                  </a:lnTo>
                  <a:lnTo>
                    <a:pt x="7" y="504"/>
                  </a:lnTo>
                  <a:lnTo>
                    <a:pt x="11" y="493"/>
                  </a:lnTo>
                  <a:lnTo>
                    <a:pt x="11" y="482"/>
                  </a:lnTo>
                  <a:lnTo>
                    <a:pt x="11" y="472"/>
                  </a:lnTo>
                  <a:lnTo>
                    <a:pt x="11" y="465"/>
                  </a:lnTo>
                  <a:lnTo>
                    <a:pt x="11" y="454"/>
                  </a:lnTo>
                  <a:lnTo>
                    <a:pt x="11" y="451"/>
                  </a:lnTo>
                  <a:lnTo>
                    <a:pt x="11" y="447"/>
                  </a:lnTo>
                  <a:lnTo>
                    <a:pt x="11" y="447"/>
                  </a:lnTo>
                  <a:lnTo>
                    <a:pt x="11" y="440"/>
                  </a:lnTo>
                  <a:lnTo>
                    <a:pt x="11" y="436"/>
                  </a:lnTo>
                  <a:lnTo>
                    <a:pt x="11" y="433"/>
                  </a:lnTo>
                  <a:lnTo>
                    <a:pt x="11" y="429"/>
                  </a:lnTo>
                  <a:lnTo>
                    <a:pt x="11" y="422"/>
                  </a:lnTo>
                  <a:lnTo>
                    <a:pt x="18" y="397"/>
                  </a:lnTo>
                  <a:lnTo>
                    <a:pt x="36" y="369"/>
                  </a:lnTo>
                  <a:lnTo>
                    <a:pt x="39" y="362"/>
                  </a:lnTo>
                  <a:lnTo>
                    <a:pt x="43" y="358"/>
                  </a:lnTo>
                  <a:lnTo>
                    <a:pt x="46" y="351"/>
                  </a:lnTo>
                  <a:lnTo>
                    <a:pt x="50" y="348"/>
                  </a:lnTo>
                  <a:lnTo>
                    <a:pt x="54" y="337"/>
                  </a:lnTo>
                  <a:lnTo>
                    <a:pt x="54" y="330"/>
                  </a:lnTo>
                  <a:lnTo>
                    <a:pt x="57" y="326"/>
                  </a:lnTo>
                  <a:lnTo>
                    <a:pt x="57" y="319"/>
                  </a:lnTo>
                  <a:lnTo>
                    <a:pt x="57" y="316"/>
                  </a:lnTo>
                  <a:lnTo>
                    <a:pt x="61" y="305"/>
                  </a:lnTo>
                  <a:lnTo>
                    <a:pt x="64" y="280"/>
                  </a:lnTo>
                  <a:lnTo>
                    <a:pt x="71" y="234"/>
                  </a:lnTo>
                  <a:lnTo>
                    <a:pt x="75" y="213"/>
                  </a:lnTo>
                  <a:lnTo>
                    <a:pt x="78" y="192"/>
                  </a:lnTo>
                  <a:lnTo>
                    <a:pt x="82" y="174"/>
                  </a:lnTo>
                  <a:lnTo>
                    <a:pt x="82" y="153"/>
                  </a:lnTo>
                  <a:lnTo>
                    <a:pt x="85" y="128"/>
                  </a:lnTo>
                  <a:lnTo>
                    <a:pt x="89" y="106"/>
                  </a:lnTo>
                  <a:lnTo>
                    <a:pt x="89" y="99"/>
                  </a:lnTo>
                  <a:lnTo>
                    <a:pt x="89" y="92"/>
                  </a:lnTo>
                  <a:lnTo>
                    <a:pt x="89" y="82"/>
                  </a:lnTo>
                  <a:lnTo>
                    <a:pt x="89" y="78"/>
                  </a:lnTo>
                  <a:lnTo>
                    <a:pt x="89" y="71"/>
                  </a:lnTo>
                  <a:lnTo>
                    <a:pt x="89" y="64"/>
                  </a:lnTo>
                  <a:lnTo>
                    <a:pt x="85" y="43"/>
                  </a:lnTo>
                  <a:lnTo>
                    <a:pt x="85" y="32"/>
                  </a:lnTo>
                  <a:lnTo>
                    <a:pt x="85" y="18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7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28"/>
                  </a:lnTo>
                  <a:lnTo>
                    <a:pt x="93" y="39"/>
                  </a:lnTo>
                  <a:lnTo>
                    <a:pt x="93" y="53"/>
                  </a:lnTo>
                  <a:lnTo>
                    <a:pt x="96" y="64"/>
                  </a:lnTo>
                  <a:lnTo>
                    <a:pt x="96" y="74"/>
                  </a:lnTo>
                  <a:lnTo>
                    <a:pt x="96" y="82"/>
                  </a:lnTo>
                  <a:lnTo>
                    <a:pt x="100" y="89"/>
                  </a:lnTo>
                  <a:lnTo>
                    <a:pt x="100" y="96"/>
                  </a:lnTo>
                  <a:lnTo>
                    <a:pt x="100" y="103"/>
                  </a:lnTo>
                  <a:lnTo>
                    <a:pt x="96" y="124"/>
                  </a:lnTo>
                  <a:lnTo>
                    <a:pt x="96" y="145"/>
                  </a:lnTo>
                  <a:lnTo>
                    <a:pt x="96" y="163"/>
                  </a:lnTo>
                  <a:lnTo>
                    <a:pt x="96" y="174"/>
                  </a:lnTo>
                  <a:lnTo>
                    <a:pt x="93" y="184"/>
                  </a:lnTo>
                  <a:lnTo>
                    <a:pt x="93" y="195"/>
                  </a:lnTo>
                  <a:lnTo>
                    <a:pt x="93" y="206"/>
                  </a:lnTo>
                  <a:lnTo>
                    <a:pt x="89" y="227"/>
                  </a:lnTo>
                  <a:lnTo>
                    <a:pt x="89" y="245"/>
                  </a:lnTo>
                  <a:lnTo>
                    <a:pt x="85" y="252"/>
                  </a:lnTo>
                  <a:lnTo>
                    <a:pt x="85" y="262"/>
                  </a:lnTo>
                  <a:lnTo>
                    <a:pt x="85" y="270"/>
                  </a:lnTo>
                  <a:lnTo>
                    <a:pt x="82" y="280"/>
                  </a:lnTo>
                  <a:lnTo>
                    <a:pt x="82" y="287"/>
                  </a:lnTo>
                  <a:lnTo>
                    <a:pt x="78" y="298"/>
                  </a:lnTo>
                  <a:lnTo>
                    <a:pt x="78" y="305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71" y="326"/>
                  </a:lnTo>
                  <a:lnTo>
                    <a:pt x="68" y="337"/>
                  </a:lnTo>
                  <a:lnTo>
                    <a:pt x="64" y="344"/>
                  </a:lnTo>
                  <a:lnTo>
                    <a:pt x="64" y="355"/>
                  </a:lnTo>
                  <a:lnTo>
                    <a:pt x="61" y="362"/>
                  </a:lnTo>
                  <a:lnTo>
                    <a:pt x="57" y="369"/>
                  </a:lnTo>
                  <a:lnTo>
                    <a:pt x="50" y="383"/>
                  </a:lnTo>
                  <a:lnTo>
                    <a:pt x="43" y="397"/>
                  </a:lnTo>
                  <a:lnTo>
                    <a:pt x="36" y="411"/>
                  </a:lnTo>
                  <a:lnTo>
                    <a:pt x="36" y="419"/>
                  </a:lnTo>
                  <a:lnTo>
                    <a:pt x="32" y="426"/>
                  </a:lnTo>
                  <a:lnTo>
                    <a:pt x="29" y="433"/>
                  </a:lnTo>
                  <a:lnTo>
                    <a:pt x="29" y="440"/>
                  </a:lnTo>
                  <a:lnTo>
                    <a:pt x="29" y="443"/>
                  </a:lnTo>
                  <a:lnTo>
                    <a:pt x="25" y="451"/>
                  </a:lnTo>
                  <a:lnTo>
                    <a:pt x="25" y="461"/>
                  </a:lnTo>
                  <a:lnTo>
                    <a:pt x="22" y="479"/>
                  </a:lnTo>
                  <a:lnTo>
                    <a:pt x="22" y="486"/>
                  </a:lnTo>
                  <a:lnTo>
                    <a:pt x="22" y="497"/>
                  </a:lnTo>
                  <a:lnTo>
                    <a:pt x="22" y="504"/>
                  </a:lnTo>
                  <a:lnTo>
                    <a:pt x="22" y="511"/>
                  </a:lnTo>
                  <a:lnTo>
                    <a:pt x="22" y="521"/>
                  </a:lnTo>
                  <a:lnTo>
                    <a:pt x="22" y="52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6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11" name="Freeform 1487"/>
            <p:cNvSpPr>
              <a:spLocks/>
            </p:cNvSpPr>
            <p:nvPr/>
          </p:nvSpPr>
          <p:spPr bwMode="auto">
            <a:xfrm>
              <a:off x="1695" y="624"/>
              <a:ext cx="100" cy="529"/>
            </a:xfrm>
            <a:custGeom>
              <a:avLst/>
              <a:gdLst/>
              <a:ahLst/>
              <a:cxnLst>
                <a:cxn ang="0">
                  <a:pos x="11" y="475"/>
                </a:cxn>
                <a:cxn ang="0">
                  <a:pos x="11" y="429"/>
                </a:cxn>
                <a:cxn ang="0">
                  <a:pos x="11" y="426"/>
                </a:cxn>
                <a:cxn ang="0">
                  <a:pos x="18" y="397"/>
                </a:cxn>
                <a:cxn ang="0">
                  <a:pos x="57" y="323"/>
                </a:cxn>
                <a:cxn ang="0">
                  <a:pos x="89" y="92"/>
                </a:cxn>
                <a:cxn ang="0">
                  <a:pos x="85" y="18"/>
                </a:cxn>
                <a:cxn ang="0">
                  <a:pos x="89" y="0"/>
                </a:cxn>
                <a:cxn ang="0">
                  <a:pos x="100" y="85"/>
                </a:cxn>
                <a:cxn ang="0">
                  <a:pos x="89" y="223"/>
                </a:cxn>
                <a:cxn ang="0">
                  <a:pos x="29" y="433"/>
                </a:cxn>
                <a:cxn ang="0">
                  <a:pos x="22" y="529"/>
                </a:cxn>
                <a:cxn ang="0">
                  <a:pos x="0" y="529"/>
                </a:cxn>
                <a:cxn ang="0">
                  <a:pos x="0" y="529"/>
                </a:cxn>
                <a:cxn ang="0">
                  <a:pos x="4" y="518"/>
                </a:cxn>
                <a:cxn ang="0">
                  <a:pos x="7" y="504"/>
                </a:cxn>
                <a:cxn ang="0">
                  <a:pos x="11" y="472"/>
                </a:cxn>
                <a:cxn ang="0">
                  <a:pos x="11" y="451"/>
                </a:cxn>
                <a:cxn ang="0">
                  <a:pos x="11" y="440"/>
                </a:cxn>
                <a:cxn ang="0">
                  <a:pos x="11" y="429"/>
                </a:cxn>
                <a:cxn ang="0">
                  <a:pos x="36" y="369"/>
                </a:cxn>
                <a:cxn ang="0">
                  <a:pos x="46" y="351"/>
                </a:cxn>
                <a:cxn ang="0">
                  <a:pos x="54" y="330"/>
                </a:cxn>
                <a:cxn ang="0">
                  <a:pos x="57" y="316"/>
                </a:cxn>
                <a:cxn ang="0">
                  <a:pos x="71" y="234"/>
                </a:cxn>
                <a:cxn ang="0">
                  <a:pos x="82" y="174"/>
                </a:cxn>
                <a:cxn ang="0">
                  <a:pos x="89" y="106"/>
                </a:cxn>
                <a:cxn ang="0">
                  <a:pos x="89" y="82"/>
                </a:cxn>
                <a:cxn ang="0">
                  <a:pos x="89" y="64"/>
                </a:cxn>
                <a:cxn ang="0">
                  <a:pos x="85" y="18"/>
                </a:cxn>
                <a:cxn ang="0">
                  <a:pos x="85" y="11"/>
                </a:cxn>
                <a:cxn ang="0">
                  <a:pos x="85" y="4"/>
                </a:cxn>
                <a:cxn ang="0">
                  <a:pos x="89" y="0"/>
                </a:cxn>
                <a:cxn ang="0">
                  <a:pos x="89" y="14"/>
                </a:cxn>
                <a:cxn ang="0">
                  <a:pos x="93" y="39"/>
                </a:cxn>
                <a:cxn ang="0">
                  <a:pos x="96" y="74"/>
                </a:cxn>
                <a:cxn ang="0">
                  <a:pos x="100" y="96"/>
                </a:cxn>
                <a:cxn ang="0">
                  <a:pos x="96" y="145"/>
                </a:cxn>
                <a:cxn ang="0">
                  <a:pos x="93" y="184"/>
                </a:cxn>
                <a:cxn ang="0">
                  <a:pos x="89" y="227"/>
                </a:cxn>
                <a:cxn ang="0">
                  <a:pos x="85" y="262"/>
                </a:cxn>
                <a:cxn ang="0">
                  <a:pos x="82" y="287"/>
                </a:cxn>
                <a:cxn ang="0">
                  <a:pos x="75" y="312"/>
                </a:cxn>
                <a:cxn ang="0">
                  <a:pos x="68" y="337"/>
                </a:cxn>
                <a:cxn ang="0">
                  <a:pos x="61" y="362"/>
                </a:cxn>
                <a:cxn ang="0">
                  <a:pos x="43" y="397"/>
                </a:cxn>
                <a:cxn ang="0">
                  <a:pos x="32" y="426"/>
                </a:cxn>
                <a:cxn ang="0">
                  <a:pos x="29" y="443"/>
                </a:cxn>
                <a:cxn ang="0">
                  <a:pos x="22" y="479"/>
                </a:cxn>
                <a:cxn ang="0">
                  <a:pos x="22" y="504"/>
                </a:cxn>
                <a:cxn ang="0">
                  <a:pos x="22" y="529"/>
                </a:cxn>
              </a:cxnLst>
              <a:rect l="0" t="0" r="r" b="b"/>
              <a:pathLst>
                <a:path w="100" h="529">
                  <a:moveTo>
                    <a:pt x="0" y="529"/>
                  </a:moveTo>
                  <a:lnTo>
                    <a:pt x="7" y="514"/>
                  </a:lnTo>
                  <a:lnTo>
                    <a:pt x="11" y="475"/>
                  </a:lnTo>
                  <a:lnTo>
                    <a:pt x="11" y="447"/>
                  </a:lnTo>
                  <a:lnTo>
                    <a:pt x="11" y="433"/>
                  </a:lnTo>
                  <a:lnTo>
                    <a:pt x="11" y="429"/>
                  </a:lnTo>
                  <a:lnTo>
                    <a:pt x="11" y="426"/>
                  </a:lnTo>
                  <a:lnTo>
                    <a:pt x="11" y="426"/>
                  </a:lnTo>
                  <a:lnTo>
                    <a:pt x="11" y="426"/>
                  </a:lnTo>
                  <a:lnTo>
                    <a:pt x="18" y="397"/>
                  </a:lnTo>
                  <a:lnTo>
                    <a:pt x="18" y="397"/>
                  </a:lnTo>
                  <a:lnTo>
                    <a:pt x="18" y="397"/>
                  </a:lnTo>
                  <a:lnTo>
                    <a:pt x="36" y="369"/>
                  </a:lnTo>
                  <a:lnTo>
                    <a:pt x="50" y="348"/>
                  </a:lnTo>
                  <a:lnTo>
                    <a:pt x="57" y="323"/>
                  </a:lnTo>
                  <a:lnTo>
                    <a:pt x="71" y="231"/>
                  </a:lnTo>
                  <a:lnTo>
                    <a:pt x="85" y="145"/>
                  </a:lnTo>
                  <a:lnTo>
                    <a:pt x="89" y="92"/>
                  </a:lnTo>
                  <a:lnTo>
                    <a:pt x="89" y="71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85" y="11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18"/>
                  </a:lnTo>
                  <a:lnTo>
                    <a:pt x="100" y="85"/>
                  </a:lnTo>
                  <a:lnTo>
                    <a:pt x="96" y="131"/>
                  </a:lnTo>
                  <a:lnTo>
                    <a:pt x="96" y="167"/>
                  </a:lnTo>
                  <a:lnTo>
                    <a:pt x="89" y="223"/>
                  </a:lnTo>
                  <a:lnTo>
                    <a:pt x="82" y="298"/>
                  </a:lnTo>
                  <a:lnTo>
                    <a:pt x="64" y="348"/>
                  </a:lnTo>
                  <a:lnTo>
                    <a:pt x="29" y="433"/>
                  </a:lnTo>
                  <a:lnTo>
                    <a:pt x="22" y="479"/>
                  </a:lnTo>
                  <a:lnTo>
                    <a:pt x="22" y="511"/>
                  </a:lnTo>
                  <a:lnTo>
                    <a:pt x="22" y="529"/>
                  </a:lnTo>
                  <a:lnTo>
                    <a:pt x="22" y="529"/>
                  </a:lnTo>
                  <a:lnTo>
                    <a:pt x="0" y="529"/>
                  </a:lnTo>
                  <a:lnTo>
                    <a:pt x="0" y="529"/>
                  </a:lnTo>
                  <a:lnTo>
                    <a:pt x="0" y="529"/>
                  </a:lnTo>
                  <a:lnTo>
                    <a:pt x="0" y="529"/>
                  </a:lnTo>
                  <a:lnTo>
                    <a:pt x="0" y="529"/>
                  </a:lnTo>
                  <a:lnTo>
                    <a:pt x="0" y="529"/>
                  </a:lnTo>
                  <a:lnTo>
                    <a:pt x="4" y="521"/>
                  </a:lnTo>
                  <a:lnTo>
                    <a:pt x="4" y="518"/>
                  </a:lnTo>
                  <a:lnTo>
                    <a:pt x="7" y="511"/>
                  </a:lnTo>
                  <a:lnTo>
                    <a:pt x="7" y="507"/>
                  </a:lnTo>
                  <a:lnTo>
                    <a:pt x="7" y="504"/>
                  </a:lnTo>
                  <a:lnTo>
                    <a:pt x="11" y="493"/>
                  </a:lnTo>
                  <a:lnTo>
                    <a:pt x="11" y="482"/>
                  </a:lnTo>
                  <a:lnTo>
                    <a:pt x="11" y="472"/>
                  </a:lnTo>
                  <a:lnTo>
                    <a:pt x="11" y="465"/>
                  </a:lnTo>
                  <a:lnTo>
                    <a:pt x="11" y="454"/>
                  </a:lnTo>
                  <a:lnTo>
                    <a:pt x="11" y="451"/>
                  </a:lnTo>
                  <a:lnTo>
                    <a:pt x="11" y="447"/>
                  </a:lnTo>
                  <a:lnTo>
                    <a:pt x="11" y="447"/>
                  </a:lnTo>
                  <a:lnTo>
                    <a:pt x="11" y="440"/>
                  </a:lnTo>
                  <a:lnTo>
                    <a:pt x="11" y="436"/>
                  </a:lnTo>
                  <a:lnTo>
                    <a:pt x="11" y="433"/>
                  </a:lnTo>
                  <a:lnTo>
                    <a:pt x="11" y="429"/>
                  </a:lnTo>
                  <a:lnTo>
                    <a:pt x="11" y="422"/>
                  </a:lnTo>
                  <a:lnTo>
                    <a:pt x="18" y="397"/>
                  </a:lnTo>
                  <a:lnTo>
                    <a:pt x="36" y="369"/>
                  </a:lnTo>
                  <a:lnTo>
                    <a:pt x="39" y="362"/>
                  </a:lnTo>
                  <a:lnTo>
                    <a:pt x="43" y="358"/>
                  </a:lnTo>
                  <a:lnTo>
                    <a:pt x="46" y="351"/>
                  </a:lnTo>
                  <a:lnTo>
                    <a:pt x="50" y="348"/>
                  </a:lnTo>
                  <a:lnTo>
                    <a:pt x="54" y="337"/>
                  </a:lnTo>
                  <a:lnTo>
                    <a:pt x="54" y="330"/>
                  </a:lnTo>
                  <a:lnTo>
                    <a:pt x="57" y="326"/>
                  </a:lnTo>
                  <a:lnTo>
                    <a:pt x="57" y="319"/>
                  </a:lnTo>
                  <a:lnTo>
                    <a:pt x="57" y="316"/>
                  </a:lnTo>
                  <a:lnTo>
                    <a:pt x="61" y="305"/>
                  </a:lnTo>
                  <a:lnTo>
                    <a:pt x="64" y="280"/>
                  </a:lnTo>
                  <a:lnTo>
                    <a:pt x="71" y="234"/>
                  </a:lnTo>
                  <a:lnTo>
                    <a:pt x="75" y="213"/>
                  </a:lnTo>
                  <a:lnTo>
                    <a:pt x="78" y="192"/>
                  </a:lnTo>
                  <a:lnTo>
                    <a:pt x="82" y="174"/>
                  </a:lnTo>
                  <a:lnTo>
                    <a:pt x="82" y="153"/>
                  </a:lnTo>
                  <a:lnTo>
                    <a:pt x="85" y="128"/>
                  </a:lnTo>
                  <a:lnTo>
                    <a:pt x="89" y="106"/>
                  </a:lnTo>
                  <a:lnTo>
                    <a:pt x="89" y="99"/>
                  </a:lnTo>
                  <a:lnTo>
                    <a:pt x="89" y="92"/>
                  </a:lnTo>
                  <a:lnTo>
                    <a:pt x="89" y="82"/>
                  </a:lnTo>
                  <a:lnTo>
                    <a:pt x="89" y="78"/>
                  </a:lnTo>
                  <a:lnTo>
                    <a:pt x="89" y="71"/>
                  </a:lnTo>
                  <a:lnTo>
                    <a:pt x="89" y="64"/>
                  </a:lnTo>
                  <a:lnTo>
                    <a:pt x="85" y="43"/>
                  </a:lnTo>
                  <a:lnTo>
                    <a:pt x="85" y="32"/>
                  </a:lnTo>
                  <a:lnTo>
                    <a:pt x="85" y="18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7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28"/>
                  </a:lnTo>
                  <a:lnTo>
                    <a:pt x="93" y="39"/>
                  </a:lnTo>
                  <a:lnTo>
                    <a:pt x="93" y="53"/>
                  </a:lnTo>
                  <a:lnTo>
                    <a:pt x="96" y="64"/>
                  </a:lnTo>
                  <a:lnTo>
                    <a:pt x="96" y="74"/>
                  </a:lnTo>
                  <a:lnTo>
                    <a:pt x="96" y="82"/>
                  </a:lnTo>
                  <a:lnTo>
                    <a:pt x="100" y="89"/>
                  </a:lnTo>
                  <a:lnTo>
                    <a:pt x="100" y="96"/>
                  </a:lnTo>
                  <a:lnTo>
                    <a:pt x="100" y="103"/>
                  </a:lnTo>
                  <a:lnTo>
                    <a:pt x="96" y="124"/>
                  </a:lnTo>
                  <a:lnTo>
                    <a:pt x="96" y="145"/>
                  </a:lnTo>
                  <a:lnTo>
                    <a:pt x="96" y="163"/>
                  </a:lnTo>
                  <a:lnTo>
                    <a:pt x="96" y="174"/>
                  </a:lnTo>
                  <a:lnTo>
                    <a:pt x="93" y="184"/>
                  </a:lnTo>
                  <a:lnTo>
                    <a:pt x="93" y="195"/>
                  </a:lnTo>
                  <a:lnTo>
                    <a:pt x="93" y="206"/>
                  </a:lnTo>
                  <a:lnTo>
                    <a:pt x="89" y="227"/>
                  </a:lnTo>
                  <a:lnTo>
                    <a:pt x="89" y="245"/>
                  </a:lnTo>
                  <a:lnTo>
                    <a:pt x="85" y="252"/>
                  </a:lnTo>
                  <a:lnTo>
                    <a:pt x="85" y="262"/>
                  </a:lnTo>
                  <a:lnTo>
                    <a:pt x="85" y="270"/>
                  </a:lnTo>
                  <a:lnTo>
                    <a:pt x="82" y="280"/>
                  </a:lnTo>
                  <a:lnTo>
                    <a:pt x="82" y="287"/>
                  </a:lnTo>
                  <a:lnTo>
                    <a:pt x="78" y="298"/>
                  </a:lnTo>
                  <a:lnTo>
                    <a:pt x="78" y="305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71" y="326"/>
                  </a:lnTo>
                  <a:lnTo>
                    <a:pt x="68" y="337"/>
                  </a:lnTo>
                  <a:lnTo>
                    <a:pt x="64" y="344"/>
                  </a:lnTo>
                  <a:lnTo>
                    <a:pt x="64" y="355"/>
                  </a:lnTo>
                  <a:lnTo>
                    <a:pt x="61" y="362"/>
                  </a:lnTo>
                  <a:lnTo>
                    <a:pt x="57" y="369"/>
                  </a:lnTo>
                  <a:lnTo>
                    <a:pt x="50" y="383"/>
                  </a:lnTo>
                  <a:lnTo>
                    <a:pt x="43" y="397"/>
                  </a:lnTo>
                  <a:lnTo>
                    <a:pt x="36" y="411"/>
                  </a:lnTo>
                  <a:lnTo>
                    <a:pt x="36" y="419"/>
                  </a:lnTo>
                  <a:lnTo>
                    <a:pt x="32" y="426"/>
                  </a:lnTo>
                  <a:lnTo>
                    <a:pt x="29" y="433"/>
                  </a:lnTo>
                  <a:lnTo>
                    <a:pt x="29" y="440"/>
                  </a:lnTo>
                  <a:lnTo>
                    <a:pt x="29" y="443"/>
                  </a:lnTo>
                  <a:lnTo>
                    <a:pt x="25" y="451"/>
                  </a:lnTo>
                  <a:lnTo>
                    <a:pt x="25" y="461"/>
                  </a:lnTo>
                  <a:lnTo>
                    <a:pt x="22" y="479"/>
                  </a:lnTo>
                  <a:lnTo>
                    <a:pt x="22" y="486"/>
                  </a:lnTo>
                  <a:lnTo>
                    <a:pt x="22" y="497"/>
                  </a:lnTo>
                  <a:lnTo>
                    <a:pt x="22" y="504"/>
                  </a:lnTo>
                  <a:lnTo>
                    <a:pt x="22" y="511"/>
                  </a:lnTo>
                  <a:lnTo>
                    <a:pt x="22" y="521"/>
                  </a:lnTo>
                  <a:lnTo>
                    <a:pt x="22" y="529"/>
                  </a:lnTo>
                  <a:lnTo>
                    <a:pt x="0" y="52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10" name="Group 1488"/>
          <p:cNvGrpSpPr>
            <a:grpSpLocks/>
          </p:cNvGrpSpPr>
          <p:nvPr/>
        </p:nvGrpSpPr>
        <p:grpSpPr bwMode="auto">
          <a:xfrm>
            <a:off x="3257550" y="3429000"/>
            <a:ext cx="1987550" cy="2743200"/>
            <a:chOff x="1380" y="1784"/>
            <a:chExt cx="493" cy="766"/>
          </a:xfrm>
        </p:grpSpPr>
        <p:sp>
          <p:nvSpPr>
            <p:cNvPr id="872913" name="Freeform 1489"/>
            <p:cNvSpPr>
              <a:spLocks/>
            </p:cNvSpPr>
            <p:nvPr/>
          </p:nvSpPr>
          <p:spPr bwMode="auto">
            <a:xfrm>
              <a:off x="1380" y="2412"/>
              <a:ext cx="493" cy="138"/>
            </a:xfrm>
            <a:custGeom>
              <a:avLst/>
              <a:gdLst/>
              <a:ahLst/>
              <a:cxnLst>
                <a:cxn ang="0">
                  <a:pos x="429" y="89"/>
                </a:cxn>
                <a:cxn ang="0">
                  <a:pos x="468" y="96"/>
                </a:cxn>
                <a:cxn ang="0">
                  <a:pos x="383" y="71"/>
                </a:cxn>
                <a:cxn ang="0">
                  <a:pos x="312" y="35"/>
                </a:cxn>
                <a:cxn ang="0">
                  <a:pos x="294" y="35"/>
                </a:cxn>
                <a:cxn ang="0">
                  <a:pos x="308" y="67"/>
                </a:cxn>
                <a:cxn ang="0">
                  <a:pos x="354" y="81"/>
                </a:cxn>
                <a:cxn ang="0">
                  <a:pos x="393" y="96"/>
                </a:cxn>
                <a:cxn ang="0">
                  <a:pos x="379" y="96"/>
                </a:cxn>
                <a:cxn ang="0">
                  <a:pos x="315" y="78"/>
                </a:cxn>
                <a:cxn ang="0">
                  <a:pos x="287" y="71"/>
                </a:cxn>
                <a:cxn ang="0">
                  <a:pos x="287" y="78"/>
                </a:cxn>
                <a:cxn ang="0">
                  <a:pos x="291" y="57"/>
                </a:cxn>
                <a:cxn ang="0">
                  <a:pos x="283" y="35"/>
                </a:cxn>
                <a:cxn ang="0">
                  <a:pos x="276" y="21"/>
                </a:cxn>
                <a:cxn ang="0">
                  <a:pos x="269" y="67"/>
                </a:cxn>
                <a:cxn ang="0">
                  <a:pos x="287" y="120"/>
                </a:cxn>
                <a:cxn ang="0">
                  <a:pos x="280" y="138"/>
                </a:cxn>
                <a:cxn ang="0">
                  <a:pos x="237" y="128"/>
                </a:cxn>
                <a:cxn ang="0">
                  <a:pos x="262" y="135"/>
                </a:cxn>
                <a:cxn ang="0">
                  <a:pos x="291" y="120"/>
                </a:cxn>
                <a:cxn ang="0">
                  <a:pos x="266" y="81"/>
                </a:cxn>
                <a:cxn ang="0">
                  <a:pos x="269" y="64"/>
                </a:cxn>
                <a:cxn ang="0">
                  <a:pos x="252" y="53"/>
                </a:cxn>
                <a:cxn ang="0">
                  <a:pos x="262" y="89"/>
                </a:cxn>
                <a:cxn ang="0">
                  <a:pos x="255" y="103"/>
                </a:cxn>
                <a:cxn ang="0">
                  <a:pos x="252" y="78"/>
                </a:cxn>
                <a:cxn ang="0">
                  <a:pos x="241" y="71"/>
                </a:cxn>
                <a:cxn ang="0">
                  <a:pos x="237" y="110"/>
                </a:cxn>
                <a:cxn ang="0">
                  <a:pos x="234" y="74"/>
                </a:cxn>
                <a:cxn ang="0">
                  <a:pos x="252" y="39"/>
                </a:cxn>
                <a:cxn ang="0">
                  <a:pos x="220" y="64"/>
                </a:cxn>
                <a:cxn ang="0">
                  <a:pos x="184" y="99"/>
                </a:cxn>
                <a:cxn ang="0">
                  <a:pos x="85" y="120"/>
                </a:cxn>
                <a:cxn ang="0">
                  <a:pos x="113" y="120"/>
                </a:cxn>
                <a:cxn ang="0">
                  <a:pos x="149" y="110"/>
                </a:cxn>
                <a:cxn ang="0">
                  <a:pos x="220" y="60"/>
                </a:cxn>
                <a:cxn ang="0">
                  <a:pos x="227" y="53"/>
                </a:cxn>
                <a:cxn ang="0">
                  <a:pos x="220" y="50"/>
                </a:cxn>
                <a:cxn ang="0">
                  <a:pos x="220" y="53"/>
                </a:cxn>
                <a:cxn ang="0">
                  <a:pos x="166" y="85"/>
                </a:cxn>
                <a:cxn ang="0">
                  <a:pos x="159" y="81"/>
                </a:cxn>
                <a:cxn ang="0">
                  <a:pos x="213" y="42"/>
                </a:cxn>
                <a:cxn ang="0">
                  <a:pos x="173" y="60"/>
                </a:cxn>
                <a:cxn ang="0">
                  <a:pos x="85" y="92"/>
                </a:cxn>
                <a:cxn ang="0">
                  <a:pos x="49" y="85"/>
                </a:cxn>
                <a:cxn ang="0">
                  <a:pos x="92" y="85"/>
                </a:cxn>
                <a:cxn ang="0">
                  <a:pos x="152" y="74"/>
                </a:cxn>
                <a:cxn ang="0">
                  <a:pos x="21" y="89"/>
                </a:cxn>
                <a:cxn ang="0">
                  <a:pos x="113" y="67"/>
                </a:cxn>
                <a:cxn ang="0">
                  <a:pos x="173" y="53"/>
                </a:cxn>
                <a:cxn ang="0">
                  <a:pos x="99" y="60"/>
                </a:cxn>
                <a:cxn ang="0">
                  <a:pos x="113" y="53"/>
                </a:cxn>
                <a:cxn ang="0">
                  <a:pos x="181" y="46"/>
                </a:cxn>
                <a:cxn ang="0">
                  <a:pos x="202" y="39"/>
                </a:cxn>
                <a:cxn ang="0">
                  <a:pos x="120" y="42"/>
                </a:cxn>
                <a:cxn ang="0">
                  <a:pos x="85" y="53"/>
                </a:cxn>
                <a:cxn ang="0">
                  <a:pos x="152" y="35"/>
                </a:cxn>
                <a:cxn ang="0">
                  <a:pos x="195" y="0"/>
                </a:cxn>
                <a:cxn ang="0">
                  <a:pos x="262" y="14"/>
                </a:cxn>
              </a:cxnLst>
              <a:rect l="0" t="0" r="r" b="b"/>
              <a:pathLst>
                <a:path w="493" h="138">
                  <a:moveTo>
                    <a:pt x="276" y="18"/>
                  </a:moveTo>
                  <a:lnTo>
                    <a:pt x="276" y="18"/>
                  </a:lnTo>
                  <a:lnTo>
                    <a:pt x="312" y="35"/>
                  </a:lnTo>
                  <a:lnTo>
                    <a:pt x="344" y="46"/>
                  </a:lnTo>
                  <a:lnTo>
                    <a:pt x="372" y="60"/>
                  </a:lnTo>
                  <a:lnTo>
                    <a:pt x="386" y="67"/>
                  </a:lnTo>
                  <a:lnTo>
                    <a:pt x="397" y="74"/>
                  </a:lnTo>
                  <a:lnTo>
                    <a:pt x="418" y="85"/>
                  </a:lnTo>
                  <a:lnTo>
                    <a:pt x="429" y="89"/>
                  </a:lnTo>
                  <a:lnTo>
                    <a:pt x="436" y="92"/>
                  </a:lnTo>
                  <a:lnTo>
                    <a:pt x="440" y="92"/>
                  </a:lnTo>
                  <a:lnTo>
                    <a:pt x="447" y="96"/>
                  </a:lnTo>
                  <a:lnTo>
                    <a:pt x="454" y="96"/>
                  </a:lnTo>
                  <a:lnTo>
                    <a:pt x="461" y="96"/>
                  </a:lnTo>
                  <a:lnTo>
                    <a:pt x="468" y="96"/>
                  </a:lnTo>
                  <a:lnTo>
                    <a:pt x="486" y="96"/>
                  </a:lnTo>
                  <a:lnTo>
                    <a:pt x="493" y="103"/>
                  </a:lnTo>
                  <a:lnTo>
                    <a:pt x="468" y="96"/>
                  </a:lnTo>
                  <a:lnTo>
                    <a:pt x="461" y="99"/>
                  </a:lnTo>
                  <a:lnTo>
                    <a:pt x="457" y="99"/>
                  </a:lnTo>
                  <a:lnTo>
                    <a:pt x="454" y="99"/>
                  </a:lnTo>
                  <a:lnTo>
                    <a:pt x="450" y="99"/>
                  </a:lnTo>
                  <a:lnTo>
                    <a:pt x="447" y="99"/>
                  </a:lnTo>
                  <a:lnTo>
                    <a:pt x="436" y="96"/>
                  </a:lnTo>
                  <a:lnTo>
                    <a:pt x="429" y="92"/>
                  </a:lnTo>
                  <a:lnTo>
                    <a:pt x="411" y="85"/>
                  </a:lnTo>
                  <a:lnTo>
                    <a:pt x="383" y="71"/>
                  </a:lnTo>
                  <a:lnTo>
                    <a:pt x="376" y="67"/>
                  </a:lnTo>
                  <a:lnTo>
                    <a:pt x="369" y="64"/>
                  </a:lnTo>
                  <a:lnTo>
                    <a:pt x="358" y="60"/>
                  </a:lnTo>
                  <a:lnTo>
                    <a:pt x="344" y="57"/>
                  </a:lnTo>
                  <a:lnTo>
                    <a:pt x="333" y="50"/>
                  </a:lnTo>
                  <a:lnTo>
                    <a:pt x="326" y="50"/>
                  </a:lnTo>
                  <a:lnTo>
                    <a:pt x="322" y="46"/>
                  </a:lnTo>
                  <a:lnTo>
                    <a:pt x="315" y="39"/>
                  </a:lnTo>
                  <a:lnTo>
                    <a:pt x="312" y="35"/>
                  </a:lnTo>
                  <a:lnTo>
                    <a:pt x="308" y="32"/>
                  </a:lnTo>
                  <a:lnTo>
                    <a:pt x="305" y="32"/>
                  </a:lnTo>
                  <a:lnTo>
                    <a:pt x="301" y="32"/>
                  </a:lnTo>
                  <a:lnTo>
                    <a:pt x="301" y="32"/>
                  </a:lnTo>
                  <a:lnTo>
                    <a:pt x="298" y="32"/>
                  </a:lnTo>
                  <a:lnTo>
                    <a:pt x="298" y="32"/>
                  </a:lnTo>
                  <a:lnTo>
                    <a:pt x="298" y="32"/>
                  </a:lnTo>
                  <a:lnTo>
                    <a:pt x="294" y="32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4" y="39"/>
                  </a:lnTo>
                  <a:lnTo>
                    <a:pt x="294" y="42"/>
                  </a:lnTo>
                  <a:lnTo>
                    <a:pt x="294" y="50"/>
                  </a:lnTo>
                  <a:lnTo>
                    <a:pt x="298" y="53"/>
                  </a:lnTo>
                  <a:lnTo>
                    <a:pt x="298" y="57"/>
                  </a:lnTo>
                  <a:lnTo>
                    <a:pt x="301" y="60"/>
                  </a:lnTo>
                  <a:lnTo>
                    <a:pt x="305" y="64"/>
                  </a:lnTo>
                  <a:lnTo>
                    <a:pt x="308" y="67"/>
                  </a:lnTo>
                  <a:lnTo>
                    <a:pt x="312" y="71"/>
                  </a:lnTo>
                  <a:lnTo>
                    <a:pt x="315" y="74"/>
                  </a:lnTo>
                  <a:lnTo>
                    <a:pt x="319" y="74"/>
                  </a:lnTo>
                  <a:lnTo>
                    <a:pt x="330" y="78"/>
                  </a:lnTo>
                  <a:lnTo>
                    <a:pt x="333" y="78"/>
                  </a:lnTo>
                  <a:lnTo>
                    <a:pt x="337" y="81"/>
                  </a:lnTo>
                  <a:lnTo>
                    <a:pt x="347" y="81"/>
                  </a:lnTo>
                  <a:lnTo>
                    <a:pt x="351" y="81"/>
                  </a:lnTo>
                  <a:lnTo>
                    <a:pt x="354" y="81"/>
                  </a:lnTo>
                  <a:lnTo>
                    <a:pt x="361" y="85"/>
                  </a:lnTo>
                  <a:lnTo>
                    <a:pt x="365" y="89"/>
                  </a:lnTo>
                  <a:lnTo>
                    <a:pt x="372" y="92"/>
                  </a:lnTo>
                  <a:lnTo>
                    <a:pt x="376" y="96"/>
                  </a:lnTo>
                  <a:lnTo>
                    <a:pt x="379" y="96"/>
                  </a:lnTo>
                  <a:lnTo>
                    <a:pt x="383" y="96"/>
                  </a:lnTo>
                  <a:lnTo>
                    <a:pt x="390" y="92"/>
                  </a:lnTo>
                  <a:lnTo>
                    <a:pt x="390" y="96"/>
                  </a:lnTo>
                  <a:lnTo>
                    <a:pt x="393" y="96"/>
                  </a:lnTo>
                  <a:lnTo>
                    <a:pt x="400" y="96"/>
                  </a:lnTo>
                  <a:lnTo>
                    <a:pt x="404" y="99"/>
                  </a:lnTo>
                  <a:lnTo>
                    <a:pt x="408" y="103"/>
                  </a:lnTo>
                  <a:lnTo>
                    <a:pt x="411" y="103"/>
                  </a:lnTo>
                  <a:lnTo>
                    <a:pt x="415" y="103"/>
                  </a:lnTo>
                  <a:lnTo>
                    <a:pt x="404" y="103"/>
                  </a:lnTo>
                  <a:lnTo>
                    <a:pt x="397" y="103"/>
                  </a:lnTo>
                  <a:lnTo>
                    <a:pt x="390" y="99"/>
                  </a:lnTo>
                  <a:lnTo>
                    <a:pt x="379" y="96"/>
                  </a:lnTo>
                  <a:lnTo>
                    <a:pt x="365" y="92"/>
                  </a:lnTo>
                  <a:lnTo>
                    <a:pt x="361" y="89"/>
                  </a:lnTo>
                  <a:lnTo>
                    <a:pt x="354" y="85"/>
                  </a:lnTo>
                  <a:lnTo>
                    <a:pt x="344" y="85"/>
                  </a:lnTo>
                  <a:lnTo>
                    <a:pt x="337" y="81"/>
                  </a:lnTo>
                  <a:lnTo>
                    <a:pt x="326" y="81"/>
                  </a:lnTo>
                  <a:lnTo>
                    <a:pt x="322" y="81"/>
                  </a:lnTo>
                  <a:lnTo>
                    <a:pt x="319" y="78"/>
                  </a:lnTo>
                  <a:lnTo>
                    <a:pt x="315" y="78"/>
                  </a:lnTo>
                  <a:lnTo>
                    <a:pt x="312" y="78"/>
                  </a:lnTo>
                  <a:lnTo>
                    <a:pt x="308" y="74"/>
                  </a:lnTo>
                  <a:lnTo>
                    <a:pt x="305" y="74"/>
                  </a:lnTo>
                  <a:lnTo>
                    <a:pt x="301" y="71"/>
                  </a:lnTo>
                  <a:lnTo>
                    <a:pt x="298" y="67"/>
                  </a:lnTo>
                  <a:lnTo>
                    <a:pt x="294" y="64"/>
                  </a:lnTo>
                  <a:lnTo>
                    <a:pt x="294" y="60"/>
                  </a:lnTo>
                  <a:lnTo>
                    <a:pt x="287" y="67"/>
                  </a:lnTo>
                  <a:lnTo>
                    <a:pt x="287" y="71"/>
                  </a:lnTo>
                  <a:lnTo>
                    <a:pt x="287" y="71"/>
                  </a:lnTo>
                  <a:lnTo>
                    <a:pt x="287" y="74"/>
                  </a:lnTo>
                  <a:lnTo>
                    <a:pt x="287" y="74"/>
                  </a:lnTo>
                  <a:lnTo>
                    <a:pt x="287" y="78"/>
                  </a:lnTo>
                  <a:lnTo>
                    <a:pt x="291" y="81"/>
                  </a:lnTo>
                  <a:lnTo>
                    <a:pt x="298" y="85"/>
                  </a:lnTo>
                  <a:lnTo>
                    <a:pt x="294" y="81"/>
                  </a:lnTo>
                  <a:lnTo>
                    <a:pt x="291" y="81"/>
                  </a:lnTo>
                  <a:lnTo>
                    <a:pt x="287" y="78"/>
                  </a:lnTo>
                  <a:lnTo>
                    <a:pt x="283" y="74"/>
                  </a:lnTo>
                  <a:lnTo>
                    <a:pt x="283" y="74"/>
                  </a:lnTo>
                  <a:lnTo>
                    <a:pt x="283" y="71"/>
                  </a:lnTo>
                  <a:lnTo>
                    <a:pt x="283" y="67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7" y="60"/>
                  </a:lnTo>
                  <a:lnTo>
                    <a:pt x="287" y="60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91" y="53"/>
                  </a:lnTo>
                  <a:lnTo>
                    <a:pt x="291" y="50"/>
                  </a:lnTo>
                  <a:lnTo>
                    <a:pt x="291" y="50"/>
                  </a:lnTo>
                  <a:lnTo>
                    <a:pt x="291" y="46"/>
                  </a:lnTo>
                  <a:lnTo>
                    <a:pt x="287" y="42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83" y="35"/>
                  </a:lnTo>
                  <a:lnTo>
                    <a:pt x="287" y="35"/>
                  </a:lnTo>
                  <a:lnTo>
                    <a:pt x="287" y="32"/>
                  </a:lnTo>
                  <a:lnTo>
                    <a:pt x="287" y="32"/>
                  </a:lnTo>
                  <a:lnTo>
                    <a:pt x="291" y="32"/>
                  </a:lnTo>
                  <a:lnTo>
                    <a:pt x="291" y="28"/>
                  </a:lnTo>
                  <a:lnTo>
                    <a:pt x="287" y="28"/>
                  </a:lnTo>
                  <a:lnTo>
                    <a:pt x="283" y="25"/>
                  </a:lnTo>
                  <a:lnTo>
                    <a:pt x="280" y="25"/>
                  </a:lnTo>
                  <a:lnTo>
                    <a:pt x="276" y="21"/>
                  </a:lnTo>
                  <a:lnTo>
                    <a:pt x="276" y="28"/>
                  </a:lnTo>
                  <a:lnTo>
                    <a:pt x="276" y="32"/>
                  </a:lnTo>
                  <a:lnTo>
                    <a:pt x="276" y="46"/>
                  </a:lnTo>
                  <a:lnTo>
                    <a:pt x="276" y="50"/>
                  </a:lnTo>
                  <a:lnTo>
                    <a:pt x="273" y="50"/>
                  </a:lnTo>
                  <a:lnTo>
                    <a:pt x="273" y="57"/>
                  </a:lnTo>
                  <a:lnTo>
                    <a:pt x="269" y="64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69" y="74"/>
                  </a:lnTo>
                  <a:lnTo>
                    <a:pt x="269" y="78"/>
                  </a:lnTo>
                  <a:lnTo>
                    <a:pt x="273" y="81"/>
                  </a:lnTo>
                  <a:lnTo>
                    <a:pt x="273" y="85"/>
                  </a:lnTo>
                  <a:lnTo>
                    <a:pt x="276" y="92"/>
                  </a:lnTo>
                  <a:lnTo>
                    <a:pt x="280" y="99"/>
                  </a:lnTo>
                  <a:lnTo>
                    <a:pt x="283" y="106"/>
                  </a:lnTo>
                  <a:lnTo>
                    <a:pt x="287" y="113"/>
                  </a:lnTo>
                  <a:lnTo>
                    <a:pt x="287" y="120"/>
                  </a:lnTo>
                  <a:lnTo>
                    <a:pt x="291" y="124"/>
                  </a:lnTo>
                  <a:lnTo>
                    <a:pt x="291" y="128"/>
                  </a:lnTo>
                  <a:lnTo>
                    <a:pt x="291" y="131"/>
                  </a:lnTo>
                  <a:lnTo>
                    <a:pt x="287" y="135"/>
                  </a:lnTo>
                  <a:lnTo>
                    <a:pt x="287" y="135"/>
                  </a:lnTo>
                  <a:lnTo>
                    <a:pt x="287" y="135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80" y="138"/>
                  </a:lnTo>
                  <a:lnTo>
                    <a:pt x="273" y="135"/>
                  </a:lnTo>
                  <a:lnTo>
                    <a:pt x="269" y="135"/>
                  </a:lnTo>
                  <a:lnTo>
                    <a:pt x="266" y="135"/>
                  </a:lnTo>
                  <a:lnTo>
                    <a:pt x="262" y="135"/>
                  </a:lnTo>
                  <a:lnTo>
                    <a:pt x="259" y="131"/>
                  </a:lnTo>
                  <a:lnTo>
                    <a:pt x="252" y="128"/>
                  </a:lnTo>
                  <a:lnTo>
                    <a:pt x="241" y="128"/>
                  </a:lnTo>
                  <a:lnTo>
                    <a:pt x="234" y="128"/>
                  </a:lnTo>
                  <a:lnTo>
                    <a:pt x="237" y="128"/>
                  </a:lnTo>
                  <a:lnTo>
                    <a:pt x="241" y="124"/>
                  </a:lnTo>
                  <a:lnTo>
                    <a:pt x="244" y="124"/>
                  </a:lnTo>
                  <a:lnTo>
                    <a:pt x="248" y="124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55" y="124"/>
                  </a:lnTo>
                  <a:lnTo>
                    <a:pt x="259" y="128"/>
                  </a:lnTo>
                  <a:lnTo>
                    <a:pt x="262" y="131"/>
                  </a:lnTo>
                  <a:lnTo>
                    <a:pt x="262" y="135"/>
                  </a:lnTo>
                  <a:lnTo>
                    <a:pt x="266" y="135"/>
                  </a:lnTo>
                  <a:lnTo>
                    <a:pt x="273" y="135"/>
                  </a:lnTo>
                  <a:lnTo>
                    <a:pt x="276" y="135"/>
                  </a:lnTo>
                  <a:lnTo>
                    <a:pt x="283" y="135"/>
                  </a:lnTo>
                  <a:lnTo>
                    <a:pt x="283" y="135"/>
                  </a:lnTo>
                  <a:lnTo>
                    <a:pt x="287" y="135"/>
                  </a:lnTo>
                  <a:lnTo>
                    <a:pt x="287" y="131"/>
                  </a:lnTo>
                  <a:lnTo>
                    <a:pt x="291" y="128"/>
                  </a:lnTo>
                  <a:lnTo>
                    <a:pt x="291" y="120"/>
                  </a:lnTo>
                  <a:lnTo>
                    <a:pt x="287" y="117"/>
                  </a:lnTo>
                  <a:lnTo>
                    <a:pt x="287" y="110"/>
                  </a:lnTo>
                  <a:lnTo>
                    <a:pt x="283" y="106"/>
                  </a:lnTo>
                  <a:lnTo>
                    <a:pt x="280" y="96"/>
                  </a:lnTo>
                  <a:lnTo>
                    <a:pt x="273" y="89"/>
                  </a:lnTo>
                  <a:lnTo>
                    <a:pt x="273" y="85"/>
                  </a:lnTo>
                  <a:lnTo>
                    <a:pt x="269" y="85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2" y="78"/>
                  </a:lnTo>
                  <a:lnTo>
                    <a:pt x="262" y="78"/>
                  </a:lnTo>
                  <a:lnTo>
                    <a:pt x="262" y="74"/>
                  </a:lnTo>
                  <a:lnTo>
                    <a:pt x="266" y="74"/>
                  </a:lnTo>
                  <a:lnTo>
                    <a:pt x="266" y="71"/>
                  </a:lnTo>
                  <a:lnTo>
                    <a:pt x="269" y="67"/>
                  </a:lnTo>
                  <a:lnTo>
                    <a:pt x="269" y="64"/>
                  </a:lnTo>
                  <a:lnTo>
                    <a:pt x="269" y="64"/>
                  </a:lnTo>
                  <a:lnTo>
                    <a:pt x="269" y="53"/>
                  </a:lnTo>
                  <a:lnTo>
                    <a:pt x="269" y="42"/>
                  </a:lnTo>
                  <a:lnTo>
                    <a:pt x="266" y="25"/>
                  </a:lnTo>
                  <a:lnTo>
                    <a:pt x="262" y="28"/>
                  </a:lnTo>
                  <a:lnTo>
                    <a:pt x="262" y="32"/>
                  </a:lnTo>
                  <a:lnTo>
                    <a:pt x="259" y="35"/>
                  </a:lnTo>
                  <a:lnTo>
                    <a:pt x="255" y="42"/>
                  </a:lnTo>
                  <a:lnTo>
                    <a:pt x="252" y="46"/>
                  </a:lnTo>
                  <a:lnTo>
                    <a:pt x="252" y="53"/>
                  </a:lnTo>
                  <a:lnTo>
                    <a:pt x="252" y="57"/>
                  </a:lnTo>
                  <a:lnTo>
                    <a:pt x="252" y="60"/>
                  </a:lnTo>
                  <a:lnTo>
                    <a:pt x="252" y="64"/>
                  </a:lnTo>
                  <a:lnTo>
                    <a:pt x="252" y="67"/>
                  </a:lnTo>
                  <a:lnTo>
                    <a:pt x="255" y="71"/>
                  </a:lnTo>
                  <a:lnTo>
                    <a:pt x="255" y="78"/>
                  </a:lnTo>
                  <a:lnTo>
                    <a:pt x="259" y="81"/>
                  </a:lnTo>
                  <a:lnTo>
                    <a:pt x="259" y="85"/>
                  </a:lnTo>
                  <a:lnTo>
                    <a:pt x="262" y="89"/>
                  </a:lnTo>
                  <a:lnTo>
                    <a:pt x="259" y="92"/>
                  </a:lnTo>
                  <a:lnTo>
                    <a:pt x="259" y="96"/>
                  </a:lnTo>
                  <a:lnTo>
                    <a:pt x="259" y="99"/>
                  </a:lnTo>
                  <a:lnTo>
                    <a:pt x="255" y="99"/>
                  </a:lnTo>
                  <a:lnTo>
                    <a:pt x="252" y="106"/>
                  </a:lnTo>
                  <a:lnTo>
                    <a:pt x="248" y="110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5" y="103"/>
                  </a:lnTo>
                  <a:lnTo>
                    <a:pt x="259" y="99"/>
                  </a:lnTo>
                  <a:lnTo>
                    <a:pt x="259" y="96"/>
                  </a:lnTo>
                  <a:lnTo>
                    <a:pt x="259" y="92"/>
                  </a:lnTo>
                  <a:lnTo>
                    <a:pt x="259" y="92"/>
                  </a:lnTo>
                  <a:lnTo>
                    <a:pt x="255" y="89"/>
                  </a:lnTo>
                  <a:lnTo>
                    <a:pt x="255" y="85"/>
                  </a:lnTo>
                  <a:lnTo>
                    <a:pt x="252" y="81"/>
                  </a:lnTo>
                  <a:lnTo>
                    <a:pt x="252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48" y="71"/>
                  </a:lnTo>
                  <a:lnTo>
                    <a:pt x="244" y="67"/>
                  </a:lnTo>
                  <a:lnTo>
                    <a:pt x="244" y="67"/>
                  </a:lnTo>
                  <a:lnTo>
                    <a:pt x="244" y="67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241" y="71"/>
                  </a:lnTo>
                  <a:lnTo>
                    <a:pt x="237" y="71"/>
                  </a:lnTo>
                  <a:lnTo>
                    <a:pt x="237" y="74"/>
                  </a:lnTo>
                  <a:lnTo>
                    <a:pt x="237" y="74"/>
                  </a:lnTo>
                  <a:lnTo>
                    <a:pt x="237" y="78"/>
                  </a:lnTo>
                  <a:lnTo>
                    <a:pt x="237" y="81"/>
                  </a:lnTo>
                  <a:lnTo>
                    <a:pt x="237" y="92"/>
                  </a:lnTo>
                  <a:lnTo>
                    <a:pt x="237" y="99"/>
                  </a:lnTo>
                  <a:lnTo>
                    <a:pt x="237" y="106"/>
                  </a:lnTo>
                  <a:lnTo>
                    <a:pt x="237" y="110"/>
                  </a:lnTo>
                  <a:lnTo>
                    <a:pt x="237" y="106"/>
                  </a:lnTo>
                  <a:lnTo>
                    <a:pt x="234" y="99"/>
                  </a:lnTo>
                  <a:lnTo>
                    <a:pt x="234" y="96"/>
                  </a:lnTo>
                  <a:lnTo>
                    <a:pt x="234" y="92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34" y="74"/>
                  </a:lnTo>
                  <a:lnTo>
                    <a:pt x="237" y="71"/>
                  </a:lnTo>
                  <a:lnTo>
                    <a:pt x="237" y="67"/>
                  </a:lnTo>
                  <a:lnTo>
                    <a:pt x="241" y="64"/>
                  </a:lnTo>
                  <a:lnTo>
                    <a:pt x="244" y="57"/>
                  </a:lnTo>
                  <a:lnTo>
                    <a:pt x="248" y="53"/>
                  </a:lnTo>
                  <a:lnTo>
                    <a:pt x="252" y="50"/>
                  </a:lnTo>
                  <a:lnTo>
                    <a:pt x="252" y="46"/>
                  </a:lnTo>
                  <a:lnTo>
                    <a:pt x="252" y="42"/>
                  </a:lnTo>
                  <a:lnTo>
                    <a:pt x="252" y="39"/>
                  </a:lnTo>
                  <a:lnTo>
                    <a:pt x="259" y="25"/>
                  </a:lnTo>
                  <a:lnTo>
                    <a:pt x="255" y="28"/>
                  </a:lnTo>
                  <a:lnTo>
                    <a:pt x="252" y="32"/>
                  </a:lnTo>
                  <a:lnTo>
                    <a:pt x="248" y="39"/>
                  </a:lnTo>
                  <a:lnTo>
                    <a:pt x="244" y="42"/>
                  </a:lnTo>
                  <a:lnTo>
                    <a:pt x="234" y="50"/>
                  </a:lnTo>
                  <a:lnTo>
                    <a:pt x="227" y="60"/>
                  </a:lnTo>
                  <a:lnTo>
                    <a:pt x="223" y="60"/>
                  </a:lnTo>
                  <a:lnTo>
                    <a:pt x="220" y="64"/>
                  </a:lnTo>
                  <a:lnTo>
                    <a:pt x="216" y="71"/>
                  </a:lnTo>
                  <a:lnTo>
                    <a:pt x="213" y="78"/>
                  </a:lnTo>
                  <a:lnTo>
                    <a:pt x="209" y="81"/>
                  </a:lnTo>
                  <a:lnTo>
                    <a:pt x="209" y="81"/>
                  </a:lnTo>
                  <a:lnTo>
                    <a:pt x="202" y="85"/>
                  </a:lnTo>
                  <a:lnTo>
                    <a:pt x="198" y="89"/>
                  </a:lnTo>
                  <a:lnTo>
                    <a:pt x="195" y="92"/>
                  </a:lnTo>
                  <a:lnTo>
                    <a:pt x="191" y="96"/>
                  </a:lnTo>
                  <a:lnTo>
                    <a:pt x="184" y="99"/>
                  </a:lnTo>
                  <a:lnTo>
                    <a:pt x="177" y="103"/>
                  </a:lnTo>
                  <a:lnTo>
                    <a:pt x="170" y="103"/>
                  </a:lnTo>
                  <a:lnTo>
                    <a:pt x="163" y="106"/>
                  </a:lnTo>
                  <a:lnTo>
                    <a:pt x="152" y="110"/>
                  </a:lnTo>
                  <a:lnTo>
                    <a:pt x="145" y="113"/>
                  </a:lnTo>
                  <a:lnTo>
                    <a:pt x="127" y="117"/>
                  </a:lnTo>
                  <a:lnTo>
                    <a:pt x="110" y="117"/>
                  </a:lnTo>
                  <a:lnTo>
                    <a:pt x="99" y="120"/>
                  </a:lnTo>
                  <a:lnTo>
                    <a:pt x="85" y="120"/>
                  </a:lnTo>
                  <a:lnTo>
                    <a:pt x="88" y="120"/>
                  </a:lnTo>
                  <a:lnTo>
                    <a:pt x="92" y="120"/>
                  </a:lnTo>
                  <a:lnTo>
                    <a:pt x="95" y="117"/>
                  </a:lnTo>
                  <a:lnTo>
                    <a:pt x="95" y="117"/>
                  </a:lnTo>
                  <a:lnTo>
                    <a:pt x="99" y="117"/>
                  </a:lnTo>
                  <a:lnTo>
                    <a:pt x="103" y="117"/>
                  </a:lnTo>
                  <a:lnTo>
                    <a:pt x="106" y="120"/>
                  </a:lnTo>
                  <a:lnTo>
                    <a:pt x="110" y="120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7" y="120"/>
                  </a:lnTo>
                  <a:lnTo>
                    <a:pt x="120" y="120"/>
                  </a:lnTo>
                  <a:lnTo>
                    <a:pt x="127" y="120"/>
                  </a:lnTo>
                  <a:lnTo>
                    <a:pt x="131" y="120"/>
                  </a:lnTo>
                  <a:lnTo>
                    <a:pt x="134" y="117"/>
                  </a:lnTo>
                  <a:lnTo>
                    <a:pt x="142" y="113"/>
                  </a:lnTo>
                  <a:lnTo>
                    <a:pt x="145" y="113"/>
                  </a:lnTo>
                  <a:lnTo>
                    <a:pt x="149" y="110"/>
                  </a:lnTo>
                  <a:lnTo>
                    <a:pt x="159" y="106"/>
                  </a:lnTo>
                  <a:lnTo>
                    <a:pt x="166" y="103"/>
                  </a:lnTo>
                  <a:lnTo>
                    <a:pt x="173" y="99"/>
                  </a:lnTo>
                  <a:lnTo>
                    <a:pt x="184" y="96"/>
                  </a:lnTo>
                  <a:lnTo>
                    <a:pt x="191" y="92"/>
                  </a:lnTo>
                  <a:lnTo>
                    <a:pt x="195" y="89"/>
                  </a:lnTo>
                  <a:lnTo>
                    <a:pt x="198" y="81"/>
                  </a:lnTo>
                  <a:lnTo>
                    <a:pt x="209" y="71"/>
                  </a:lnTo>
                  <a:lnTo>
                    <a:pt x="220" y="60"/>
                  </a:lnTo>
                  <a:lnTo>
                    <a:pt x="237" y="35"/>
                  </a:lnTo>
                  <a:lnTo>
                    <a:pt x="241" y="25"/>
                  </a:lnTo>
                  <a:lnTo>
                    <a:pt x="244" y="21"/>
                  </a:lnTo>
                  <a:lnTo>
                    <a:pt x="244" y="28"/>
                  </a:lnTo>
                  <a:lnTo>
                    <a:pt x="241" y="32"/>
                  </a:lnTo>
                  <a:lnTo>
                    <a:pt x="237" y="39"/>
                  </a:lnTo>
                  <a:lnTo>
                    <a:pt x="230" y="46"/>
                  </a:lnTo>
                  <a:lnTo>
                    <a:pt x="230" y="50"/>
                  </a:lnTo>
                  <a:lnTo>
                    <a:pt x="227" y="53"/>
                  </a:lnTo>
                  <a:lnTo>
                    <a:pt x="223" y="57"/>
                  </a:lnTo>
                  <a:lnTo>
                    <a:pt x="216" y="57"/>
                  </a:lnTo>
                  <a:lnTo>
                    <a:pt x="209" y="60"/>
                  </a:lnTo>
                  <a:lnTo>
                    <a:pt x="205" y="64"/>
                  </a:lnTo>
                  <a:lnTo>
                    <a:pt x="209" y="60"/>
                  </a:lnTo>
                  <a:lnTo>
                    <a:pt x="213" y="57"/>
                  </a:lnTo>
                  <a:lnTo>
                    <a:pt x="216" y="53"/>
                  </a:lnTo>
                  <a:lnTo>
                    <a:pt x="220" y="53"/>
                  </a:lnTo>
                  <a:lnTo>
                    <a:pt x="220" y="50"/>
                  </a:lnTo>
                  <a:lnTo>
                    <a:pt x="223" y="46"/>
                  </a:lnTo>
                  <a:lnTo>
                    <a:pt x="227" y="35"/>
                  </a:lnTo>
                  <a:lnTo>
                    <a:pt x="227" y="39"/>
                  </a:lnTo>
                  <a:lnTo>
                    <a:pt x="223" y="39"/>
                  </a:lnTo>
                  <a:lnTo>
                    <a:pt x="223" y="42"/>
                  </a:lnTo>
                  <a:lnTo>
                    <a:pt x="223" y="46"/>
                  </a:lnTo>
                  <a:lnTo>
                    <a:pt x="220" y="50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16" y="57"/>
                  </a:lnTo>
                  <a:lnTo>
                    <a:pt x="205" y="64"/>
                  </a:lnTo>
                  <a:lnTo>
                    <a:pt x="202" y="67"/>
                  </a:lnTo>
                  <a:lnTo>
                    <a:pt x="198" y="71"/>
                  </a:lnTo>
                  <a:lnTo>
                    <a:pt x="191" y="74"/>
                  </a:lnTo>
                  <a:lnTo>
                    <a:pt x="188" y="78"/>
                  </a:lnTo>
                  <a:lnTo>
                    <a:pt x="181" y="78"/>
                  </a:lnTo>
                  <a:lnTo>
                    <a:pt x="177" y="81"/>
                  </a:lnTo>
                  <a:lnTo>
                    <a:pt x="166" y="85"/>
                  </a:lnTo>
                  <a:lnTo>
                    <a:pt x="152" y="89"/>
                  </a:lnTo>
                  <a:lnTo>
                    <a:pt x="127" y="92"/>
                  </a:lnTo>
                  <a:lnTo>
                    <a:pt x="117" y="92"/>
                  </a:lnTo>
                  <a:lnTo>
                    <a:pt x="110" y="92"/>
                  </a:lnTo>
                  <a:lnTo>
                    <a:pt x="120" y="89"/>
                  </a:lnTo>
                  <a:lnTo>
                    <a:pt x="127" y="85"/>
                  </a:lnTo>
                  <a:lnTo>
                    <a:pt x="138" y="89"/>
                  </a:lnTo>
                  <a:lnTo>
                    <a:pt x="152" y="85"/>
                  </a:lnTo>
                  <a:lnTo>
                    <a:pt x="159" y="81"/>
                  </a:lnTo>
                  <a:lnTo>
                    <a:pt x="163" y="78"/>
                  </a:lnTo>
                  <a:lnTo>
                    <a:pt x="173" y="74"/>
                  </a:lnTo>
                  <a:lnTo>
                    <a:pt x="184" y="67"/>
                  </a:lnTo>
                  <a:lnTo>
                    <a:pt x="195" y="60"/>
                  </a:lnTo>
                  <a:lnTo>
                    <a:pt x="205" y="53"/>
                  </a:lnTo>
                  <a:lnTo>
                    <a:pt x="223" y="35"/>
                  </a:lnTo>
                  <a:lnTo>
                    <a:pt x="220" y="35"/>
                  </a:lnTo>
                  <a:lnTo>
                    <a:pt x="216" y="39"/>
                  </a:lnTo>
                  <a:lnTo>
                    <a:pt x="213" y="42"/>
                  </a:lnTo>
                  <a:lnTo>
                    <a:pt x="205" y="46"/>
                  </a:lnTo>
                  <a:lnTo>
                    <a:pt x="202" y="50"/>
                  </a:lnTo>
                  <a:lnTo>
                    <a:pt x="198" y="50"/>
                  </a:lnTo>
                  <a:lnTo>
                    <a:pt x="195" y="50"/>
                  </a:lnTo>
                  <a:lnTo>
                    <a:pt x="191" y="50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81" y="53"/>
                  </a:lnTo>
                  <a:lnTo>
                    <a:pt x="173" y="60"/>
                  </a:lnTo>
                  <a:lnTo>
                    <a:pt x="166" y="64"/>
                  </a:lnTo>
                  <a:lnTo>
                    <a:pt x="156" y="74"/>
                  </a:lnTo>
                  <a:lnTo>
                    <a:pt x="149" y="78"/>
                  </a:lnTo>
                  <a:lnTo>
                    <a:pt x="142" y="81"/>
                  </a:lnTo>
                  <a:lnTo>
                    <a:pt x="134" y="85"/>
                  </a:lnTo>
                  <a:lnTo>
                    <a:pt x="127" y="89"/>
                  </a:lnTo>
                  <a:lnTo>
                    <a:pt x="103" y="89"/>
                  </a:lnTo>
                  <a:lnTo>
                    <a:pt x="92" y="92"/>
                  </a:lnTo>
                  <a:lnTo>
                    <a:pt x="85" y="92"/>
                  </a:lnTo>
                  <a:lnTo>
                    <a:pt x="60" y="92"/>
                  </a:lnTo>
                  <a:lnTo>
                    <a:pt x="49" y="92"/>
                  </a:lnTo>
                  <a:lnTo>
                    <a:pt x="42" y="89"/>
                  </a:lnTo>
                  <a:lnTo>
                    <a:pt x="35" y="89"/>
                  </a:lnTo>
                  <a:lnTo>
                    <a:pt x="32" y="89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53" y="85"/>
                  </a:lnTo>
                  <a:lnTo>
                    <a:pt x="56" y="89"/>
                  </a:lnTo>
                  <a:lnTo>
                    <a:pt x="64" y="89"/>
                  </a:lnTo>
                  <a:lnTo>
                    <a:pt x="64" y="92"/>
                  </a:lnTo>
                  <a:lnTo>
                    <a:pt x="67" y="92"/>
                  </a:lnTo>
                  <a:lnTo>
                    <a:pt x="71" y="92"/>
                  </a:lnTo>
                  <a:lnTo>
                    <a:pt x="78" y="89"/>
                  </a:lnTo>
                  <a:lnTo>
                    <a:pt x="85" y="89"/>
                  </a:lnTo>
                  <a:lnTo>
                    <a:pt x="92" y="85"/>
                  </a:lnTo>
                  <a:lnTo>
                    <a:pt x="95" y="85"/>
                  </a:lnTo>
                  <a:lnTo>
                    <a:pt x="103" y="85"/>
                  </a:lnTo>
                  <a:lnTo>
                    <a:pt x="117" y="85"/>
                  </a:lnTo>
                  <a:lnTo>
                    <a:pt x="124" y="81"/>
                  </a:lnTo>
                  <a:lnTo>
                    <a:pt x="127" y="81"/>
                  </a:lnTo>
                  <a:lnTo>
                    <a:pt x="134" y="81"/>
                  </a:lnTo>
                  <a:lnTo>
                    <a:pt x="142" y="78"/>
                  </a:lnTo>
                  <a:lnTo>
                    <a:pt x="145" y="78"/>
                  </a:lnTo>
                  <a:lnTo>
                    <a:pt x="152" y="74"/>
                  </a:lnTo>
                  <a:lnTo>
                    <a:pt x="159" y="67"/>
                  </a:lnTo>
                  <a:lnTo>
                    <a:pt x="142" y="71"/>
                  </a:lnTo>
                  <a:lnTo>
                    <a:pt x="124" y="74"/>
                  </a:lnTo>
                  <a:lnTo>
                    <a:pt x="95" y="74"/>
                  </a:lnTo>
                  <a:lnTo>
                    <a:pt x="78" y="78"/>
                  </a:lnTo>
                  <a:lnTo>
                    <a:pt x="64" y="78"/>
                  </a:lnTo>
                  <a:lnTo>
                    <a:pt x="49" y="81"/>
                  </a:lnTo>
                  <a:lnTo>
                    <a:pt x="32" y="85"/>
                  </a:lnTo>
                  <a:lnTo>
                    <a:pt x="21" y="89"/>
                  </a:lnTo>
                  <a:lnTo>
                    <a:pt x="10" y="89"/>
                  </a:lnTo>
                  <a:lnTo>
                    <a:pt x="0" y="92"/>
                  </a:lnTo>
                  <a:lnTo>
                    <a:pt x="28" y="85"/>
                  </a:lnTo>
                  <a:lnTo>
                    <a:pt x="49" y="78"/>
                  </a:lnTo>
                  <a:lnTo>
                    <a:pt x="74" y="71"/>
                  </a:lnTo>
                  <a:lnTo>
                    <a:pt x="88" y="71"/>
                  </a:lnTo>
                  <a:lnTo>
                    <a:pt x="103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24" y="67"/>
                  </a:lnTo>
                  <a:lnTo>
                    <a:pt x="134" y="67"/>
                  </a:lnTo>
                  <a:lnTo>
                    <a:pt x="142" y="67"/>
                  </a:lnTo>
                  <a:lnTo>
                    <a:pt x="145" y="64"/>
                  </a:lnTo>
                  <a:lnTo>
                    <a:pt x="152" y="64"/>
                  </a:lnTo>
                  <a:lnTo>
                    <a:pt x="159" y="60"/>
                  </a:lnTo>
                  <a:lnTo>
                    <a:pt x="163" y="57"/>
                  </a:lnTo>
                  <a:lnTo>
                    <a:pt x="170" y="57"/>
                  </a:lnTo>
                  <a:lnTo>
                    <a:pt x="173" y="53"/>
                  </a:lnTo>
                  <a:lnTo>
                    <a:pt x="163" y="57"/>
                  </a:lnTo>
                  <a:lnTo>
                    <a:pt x="152" y="57"/>
                  </a:lnTo>
                  <a:lnTo>
                    <a:pt x="124" y="57"/>
                  </a:lnTo>
                  <a:lnTo>
                    <a:pt x="117" y="57"/>
                  </a:lnTo>
                  <a:lnTo>
                    <a:pt x="113" y="57"/>
                  </a:lnTo>
                  <a:lnTo>
                    <a:pt x="110" y="57"/>
                  </a:lnTo>
                  <a:lnTo>
                    <a:pt x="106" y="57"/>
                  </a:lnTo>
                  <a:lnTo>
                    <a:pt x="103" y="60"/>
                  </a:lnTo>
                  <a:lnTo>
                    <a:pt x="99" y="60"/>
                  </a:lnTo>
                  <a:lnTo>
                    <a:pt x="92" y="64"/>
                  </a:lnTo>
                  <a:lnTo>
                    <a:pt x="71" y="71"/>
                  </a:lnTo>
                  <a:lnTo>
                    <a:pt x="49" y="78"/>
                  </a:lnTo>
                  <a:lnTo>
                    <a:pt x="74" y="64"/>
                  </a:lnTo>
                  <a:lnTo>
                    <a:pt x="88" y="60"/>
                  </a:lnTo>
                  <a:lnTo>
                    <a:pt x="95" y="57"/>
                  </a:lnTo>
                  <a:lnTo>
                    <a:pt x="103" y="53"/>
                  </a:lnTo>
                  <a:lnTo>
                    <a:pt x="106" y="53"/>
                  </a:lnTo>
                  <a:lnTo>
                    <a:pt x="113" y="53"/>
                  </a:lnTo>
                  <a:lnTo>
                    <a:pt x="120" y="50"/>
                  </a:lnTo>
                  <a:lnTo>
                    <a:pt x="131" y="50"/>
                  </a:lnTo>
                  <a:lnTo>
                    <a:pt x="142" y="50"/>
                  </a:lnTo>
                  <a:lnTo>
                    <a:pt x="149" y="50"/>
                  </a:lnTo>
                  <a:lnTo>
                    <a:pt x="159" y="50"/>
                  </a:lnTo>
                  <a:lnTo>
                    <a:pt x="163" y="50"/>
                  </a:lnTo>
                  <a:lnTo>
                    <a:pt x="170" y="50"/>
                  </a:lnTo>
                  <a:lnTo>
                    <a:pt x="173" y="50"/>
                  </a:lnTo>
                  <a:lnTo>
                    <a:pt x="181" y="46"/>
                  </a:lnTo>
                  <a:lnTo>
                    <a:pt x="173" y="46"/>
                  </a:lnTo>
                  <a:lnTo>
                    <a:pt x="170" y="46"/>
                  </a:lnTo>
                  <a:lnTo>
                    <a:pt x="74" y="57"/>
                  </a:lnTo>
                  <a:lnTo>
                    <a:pt x="106" y="53"/>
                  </a:lnTo>
                  <a:lnTo>
                    <a:pt x="142" y="50"/>
                  </a:lnTo>
                  <a:lnTo>
                    <a:pt x="156" y="46"/>
                  </a:lnTo>
                  <a:lnTo>
                    <a:pt x="173" y="46"/>
                  </a:lnTo>
                  <a:lnTo>
                    <a:pt x="188" y="42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198" y="39"/>
                  </a:lnTo>
                  <a:lnTo>
                    <a:pt x="188" y="39"/>
                  </a:lnTo>
                  <a:lnTo>
                    <a:pt x="181" y="42"/>
                  </a:lnTo>
                  <a:lnTo>
                    <a:pt x="173" y="42"/>
                  </a:lnTo>
                  <a:lnTo>
                    <a:pt x="159" y="42"/>
                  </a:lnTo>
                  <a:lnTo>
                    <a:pt x="145" y="42"/>
                  </a:lnTo>
                  <a:lnTo>
                    <a:pt x="134" y="42"/>
                  </a:lnTo>
                  <a:lnTo>
                    <a:pt x="120" y="42"/>
                  </a:lnTo>
                  <a:lnTo>
                    <a:pt x="113" y="46"/>
                  </a:lnTo>
                  <a:lnTo>
                    <a:pt x="110" y="46"/>
                  </a:lnTo>
                  <a:lnTo>
                    <a:pt x="106" y="50"/>
                  </a:lnTo>
                  <a:lnTo>
                    <a:pt x="103" y="50"/>
                  </a:lnTo>
                  <a:lnTo>
                    <a:pt x="92" y="50"/>
                  </a:lnTo>
                  <a:lnTo>
                    <a:pt x="85" y="50"/>
                  </a:lnTo>
                  <a:lnTo>
                    <a:pt x="81" y="50"/>
                  </a:lnTo>
                  <a:lnTo>
                    <a:pt x="78" y="57"/>
                  </a:lnTo>
                  <a:lnTo>
                    <a:pt x="85" y="53"/>
                  </a:lnTo>
                  <a:lnTo>
                    <a:pt x="92" y="46"/>
                  </a:lnTo>
                  <a:lnTo>
                    <a:pt x="99" y="46"/>
                  </a:lnTo>
                  <a:lnTo>
                    <a:pt x="106" y="42"/>
                  </a:lnTo>
                  <a:lnTo>
                    <a:pt x="113" y="39"/>
                  </a:lnTo>
                  <a:lnTo>
                    <a:pt x="120" y="39"/>
                  </a:lnTo>
                  <a:lnTo>
                    <a:pt x="127" y="35"/>
                  </a:lnTo>
                  <a:lnTo>
                    <a:pt x="138" y="35"/>
                  </a:lnTo>
                  <a:lnTo>
                    <a:pt x="145" y="35"/>
                  </a:lnTo>
                  <a:lnTo>
                    <a:pt x="152" y="35"/>
                  </a:lnTo>
                  <a:lnTo>
                    <a:pt x="163" y="35"/>
                  </a:lnTo>
                  <a:lnTo>
                    <a:pt x="166" y="35"/>
                  </a:lnTo>
                  <a:lnTo>
                    <a:pt x="170" y="35"/>
                  </a:lnTo>
                  <a:lnTo>
                    <a:pt x="173" y="32"/>
                  </a:lnTo>
                  <a:lnTo>
                    <a:pt x="177" y="32"/>
                  </a:lnTo>
                  <a:lnTo>
                    <a:pt x="177" y="32"/>
                  </a:lnTo>
                  <a:lnTo>
                    <a:pt x="181" y="28"/>
                  </a:lnTo>
                  <a:lnTo>
                    <a:pt x="184" y="28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7"/>
                  </a:lnTo>
                  <a:lnTo>
                    <a:pt x="209" y="7"/>
                  </a:lnTo>
                  <a:lnTo>
                    <a:pt x="209" y="3"/>
                  </a:lnTo>
                  <a:lnTo>
                    <a:pt x="213" y="3"/>
                  </a:lnTo>
                  <a:lnTo>
                    <a:pt x="241" y="7"/>
                  </a:lnTo>
                  <a:lnTo>
                    <a:pt x="262" y="14"/>
                  </a:lnTo>
                  <a:lnTo>
                    <a:pt x="269" y="14"/>
                  </a:lnTo>
                  <a:lnTo>
                    <a:pt x="276" y="18"/>
                  </a:lnTo>
                  <a:close/>
                </a:path>
              </a:pathLst>
            </a:custGeom>
            <a:solidFill>
              <a:srgbClr val="FFA7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14" name="Freeform 1490"/>
            <p:cNvSpPr>
              <a:spLocks/>
            </p:cNvSpPr>
            <p:nvPr/>
          </p:nvSpPr>
          <p:spPr bwMode="auto">
            <a:xfrm>
              <a:off x="1387" y="2412"/>
              <a:ext cx="486" cy="138"/>
            </a:xfrm>
            <a:custGeom>
              <a:avLst/>
              <a:gdLst/>
              <a:ahLst/>
              <a:cxnLst>
                <a:cxn ang="0">
                  <a:pos x="464" y="96"/>
                </a:cxn>
                <a:cxn ang="0">
                  <a:pos x="486" y="103"/>
                </a:cxn>
                <a:cxn ang="0">
                  <a:pos x="443" y="103"/>
                </a:cxn>
                <a:cxn ang="0">
                  <a:pos x="330" y="53"/>
                </a:cxn>
                <a:cxn ang="0">
                  <a:pos x="291" y="32"/>
                </a:cxn>
                <a:cxn ang="0">
                  <a:pos x="319" y="81"/>
                </a:cxn>
                <a:cxn ang="0">
                  <a:pos x="379" y="96"/>
                </a:cxn>
                <a:cxn ang="0">
                  <a:pos x="408" y="103"/>
                </a:cxn>
                <a:cxn ang="0">
                  <a:pos x="347" y="89"/>
                </a:cxn>
                <a:cxn ang="0">
                  <a:pos x="287" y="60"/>
                </a:cxn>
                <a:cxn ang="0">
                  <a:pos x="284" y="81"/>
                </a:cxn>
                <a:cxn ang="0">
                  <a:pos x="276" y="74"/>
                </a:cxn>
                <a:cxn ang="0">
                  <a:pos x="280" y="32"/>
                </a:cxn>
                <a:cxn ang="0">
                  <a:pos x="269" y="21"/>
                </a:cxn>
                <a:cxn ang="0">
                  <a:pos x="262" y="67"/>
                </a:cxn>
                <a:cxn ang="0">
                  <a:pos x="245" y="128"/>
                </a:cxn>
                <a:cxn ang="0">
                  <a:pos x="227" y="128"/>
                </a:cxn>
                <a:cxn ang="0">
                  <a:pos x="245" y="124"/>
                </a:cxn>
                <a:cxn ang="0">
                  <a:pos x="280" y="135"/>
                </a:cxn>
                <a:cxn ang="0">
                  <a:pos x="276" y="103"/>
                </a:cxn>
                <a:cxn ang="0">
                  <a:pos x="262" y="57"/>
                </a:cxn>
                <a:cxn ang="0">
                  <a:pos x="245" y="53"/>
                </a:cxn>
                <a:cxn ang="0">
                  <a:pos x="255" y="96"/>
                </a:cxn>
                <a:cxn ang="0">
                  <a:pos x="252" y="99"/>
                </a:cxn>
                <a:cxn ang="0">
                  <a:pos x="237" y="67"/>
                </a:cxn>
                <a:cxn ang="0">
                  <a:pos x="230" y="74"/>
                </a:cxn>
                <a:cxn ang="0">
                  <a:pos x="230" y="110"/>
                </a:cxn>
                <a:cxn ang="0">
                  <a:pos x="227" y="78"/>
                </a:cxn>
                <a:cxn ang="0">
                  <a:pos x="252" y="25"/>
                </a:cxn>
                <a:cxn ang="0">
                  <a:pos x="206" y="81"/>
                </a:cxn>
                <a:cxn ang="0">
                  <a:pos x="78" y="124"/>
                </a:cxn>
                <a:cxn ang="0">
                  <a:pos x="135" y="113"/>
                </a:cxn>
                <a:cxn ang="0">
                  <a:pos x="237" y="21"/>
                </a:cxn>
                <a:cxn ang="0">
                  <a:pos x="198" y="64"/>
                </a:cxn>
                <a:cxn ang="0">
                  <a:pos x="220" y="35"/>
                </a:cxn>
                <a:cxn ang="0">
                  <a:pos x="156" y="85"/>
                </a:cxn>
                <a:cxn ang="0">
                  <a:pos x="110" y="92"/>
                </a:cxn>
                <a:cxn ang="0">
                  <a:pos x="120" y="85"/>
                </a:cxn>
                <a:cxn ang="0">
                  <a:pos x="152" y="85"/>
                </a:cxn>
                <a:cxn ang="0">
                  <a:pos x="195" y="50"/>
                </a:cxn>
                <a:cxn ang="0">
                  <a:pos x="120" y="89"/>
                </a:cxn>
                <a:cxn ang="0">
                  <a:pos x="85" y="92"/>
                </a:cxn>
                <a:cxn ang="0">
                  <a:pos x="28" y="89"/>
                </a:cxn>
                <a:cxn ang="0">
                  <a:pos x="88" y="85"/>
                </a:cxn>
                <a:cxn ang="0">
                  <a:pos x="152" y="71"/>
                </a:cxn>
                <a:cxn ang="0">
                  <a:pos x="0" y="89"/>
                </a:cxn>
                <a:cxn ang="0">
                  <a:pos x="124" y="67"/>
                </a:cxn>
                <a:cxn ang="0">
                  <a:pos x="166" y="53"/>
                </a:cxn>
                <a:cxn ang="0">
                  <a:pos x="145" y="57"/>
                </a:cxn>
                <a:cxn ang="0">
                  <a:pos x="88" y="60"/>
                </a:cxn>
                <a:cxn ang="0">
                  <a:pos x="99" y="53"/>
                </a:cxn>
                <a:cxn ang="0">
                  <a:pos x="163" y="50"/>
                </a:cxn>
                <a:cxn ang="0">
                  <a:pos x="67" y="57"/>
                </a:cxn>
                <a:cxn ang="0">
                  <a:pos x="166" y="42"/>
                </a:cxn>
                <a:cxn ang="0">
                  <a:pos x="113" y="42"/>
                </a:cxn>
                <a:cxn ang="0">
                  <a:pos x="71" y="57"/>
                </a:cxn>
                <a:cxn ang="0">
                  <a:pos x="135" y="35"/>
                </a:cxn>
                <a:cxn ang="0">
                  <a:pos x="177" y="28"/>
                </a:cxn>
                <a:cxn ang="0">
                  <a:pos x="195" y="0"/>
                </a:cxn>
                <a:cxn ang="0">
                  <a:pos x="223" y="7"/>
                </a:cxn>
              </a:cxnLst>
              <a:rect l="0" t="0" r="r" b="b"/>
              <a:pathLst>
                <a:path w="486" h="138">
                  <a:moveTo>
                    <a:pt x="273" y="18"/>
                  </a:moveTo>
                  <a:lnTo>
                    <a:pt x="358" y="60"/>
                  </a:lnTo>
                  <a:lnTo>
                    <a:pt x="397" y="78"/>
                  </a:lnTo>
                  <a:lnTo>
                    <a:pt x="436" y="96"/>
                  </a:lnTo>
                  <a:lnTo>
                    <a:pt x="464" y="96"/>
                  </a:lnTo>
                  <a:lnTo>
                    <a:pt x="475" y="96"/>
                  </a:lnTo>
                  <a:lnTo>
                    <a:pt x="479" y="96"/>
                  </a:lnTo>
                  <a:lnTo>
                    <a:pt x="479" y="96"/>
                  </a:lnTo>
                  <a:lnTo>
                    <a:pt x="486" y="103"/>
                  </a:lnTo>
                  <a:lnTo>
                    <a:pt x="486" y="103"/>
                  </a:lnTo>
                  <a:lnTo>
                    <a:pt x="486" y="103"/>
                  </a:lnTo>
                  <a:lnTo>
                    <a:pt x="461" y="96"/>
                  </a:lnTo>
                  <a:lnTo>
                    <a:pt x="457" y="96"/>
                  </a:lnTo>
                  <a:lnTo>
                    <a:pt x="447" y="103"/>
                  </a:lnTo>
                  <a:lnTo>
                    <a:pt x="443" y="103"/>
                  </a:lnTo>
                  <a:lnTo>
                    <a:pt x="440" y="99"/>
                  </a:lnTo>
                  <a:lnTo>
                    <a:pt x="418" y="92"/>
                  </a:lnTo>
                  <a:lnTo>
                    <a:pt x="390" y="78"/>
                  </a:lnTo>
                  <a:lnTo>
                    <a:pt x="365" y="64"/>
                  </a:lnTo>
                  <a:lnTo>
                    <a:pt x="330" y="53"/>
                  </a:lnTo>
                  <a:lnTo>
                    <a:pt x="319" y="50"/>
                  </a:lnTo>
                  <a:lnTo>
                    <a:pt x="301" y="32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1" y="32"/>
                  </a:lnTo>
                  <a:lnTo>
                    <a:pt x="287" y="35"/>
                  </a:lnTo>
                  <a:lnTo>
                    <a:pt x="287" y="35"/>
                  </a:lnTo>
                  <a:lnTo>
                    <a:pt x="287" y="39"/>
                  </a:lnTo>
                  <a:lnTo>
                    <a:pt x="287" y="57"/>
                  </a:lnTo>
                  <a:lnTo>
                    <a:pt x="319" y="81"/>
                  </a:lnTo>
                  <a:lnTo>
                    <a:pt x="347" y="81"/>
                  </a:lnTo>
                  <a:lnTo>
                    <a:pt x="358" y="89"/>
                  </a:lnTo>
                  <a:lnTo>
                    <a:pt x="369" y="96"/>
                  </a:lnTo>
                  <a:lnTo>
                    <a:pt x="372" y="96"/>
                  </a:lnTo>
                  <a:lnTo>
                    <a:pt x="379" y="96"/>
                  </a:lnTo>
                  <a:lnTo>
                    <a:pt x="386" y="96"/>
                  </a:lnTo>
                  <a:lnTo>
                    <a:pt x="393" y="96"/>
                  </a:lnTo>
                  <a:lnTo>
                    <a:pt x="404" y="103"/>
                  </a:lnTo>
                  <a:lnTo>
                    <a:pt x="408" y="103"/>
                  </a:lnTo>
                  <a:lnTo>
                    <a:pt x="408" y="103"/>
                  </a:lnTo>
                  <a:lnTo>
                    <a:pt x="397" y="103"/>
                  </a:lnTo>
                  <a:lnTo>
                    <a:pt x="397" y="103"/>
                  </a:lnTo>
                  <a:lnTo>
                    <a:pt x="397" y="103"/>
                  </a:lnTo>
                  <a:lnTo>
                    <a:pt x="372" y="96"/>
                  </a:lnTo>
                  <a:lnTo>
                    <a:pt x="347" y="89"/>
                  </a:lnTo>
                  <a:lnTo>
                    <a:pt x="347" y="89"/>
                  </a:lnTo>
                  <a:lnTo>
                    <a:pt x="330" y="85"/>
                  </a:lnTo>
                  <a:lnTo>
                    <a:pt x="294" y="74"/>
                  </a:lnTo>
                  <a:lnTo>
                    <a:pt x="287" y="60"/>
                  </a:lnTo>
                  <a:lnTo>
                    <a:pt x="287" y="60"/>
                  </a:lnTo>
                  <a:lnTo>
                    <a:pt x="284" y="67"/>
                  </a:lnTo>
                  <a:lnTo>
                    <a:pt x="280" y="71"/>
                  </a:lnTo>
                  <a:lnTo>
                    <a:pt x="280" y="74"/>
                  </a:lnTo>
                  <a:lnTo>
                    <a:pt x="284" y="81"/>
                  </a:lnTo>
                  <a:lnTo>
                    <a:pt x="284" y="81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84" y="81"/>
                  </a:lnTo>
                  <a:lnTo>
                    <a:pt x="276" y="74"/>
                  </a:lnTo>
                  <a:lnTo>
                    <a:pt x="276" y="64"/>
                  </a:lnTo>
                  <a:lnTo>
                    <a:pt x="284" y="57"/>
                  </a:lnTo>
                  <a:lnTo>
                    <a:pt x="284" y="50"/>
                  </a:lnTo>
                  <a:lnTo>
                    <a:pt x="280" y="39"/>
                  </a:lnTo>
                  <a:lnTo>
                    <a:pt x="280" y="32"/>
                  </a:lnTo>
                  <a:lnTo>
                    <a:pt x="284" y="32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76" y="25"/>
                  </a:lnTo>
                  <a:lnTo>
                    <a:pt x="269" y="21"/>
                  </a:lnTo>
                  <a:lnTo>
                    <a:pt x="269" y="21"/>
                  </a:lnTo>
                  <a:lnTo>
                    <a:pt x="269" y="25"/>
                  </a:lnTo>
                  <a:lnTo>
                    <a:pt x="269" y="39"/>
                  </a:lnTo>
                  <a:lnTo>
                    <a:pt x="269" y="50"/>
                  </a:lnTo>
                  <a:lnTo>
                    <a:pt x="262" y="67"/>
                  </a:lnTo>
                  <a:lnTo>
                    <a:pt x="262" y="78"/>
                  </a:lnTo>
                  <a:lnTo>
                    <a:pt x="284" y="117"/>
                  </a:lnTo>
                  <a:lnTo>
                    <a:pt x="284" y="138"/>
                  </a:lnTo>
                  <a:lnTo>
                    <a:pt x="259" y="138"/>
                  </a:lnTo>
                  <a:lnTo>
                    <a:pt x="245" y="128"/>
                  </a:lnTo>
                  <a:lnTo>
                    <a:pt x="245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27" y="128"/>
                  </a:lnTo>
                  <a:lnTo>
                    <a:pt x="227" y="128"/>
                  </a:lnTo>
                  <a:lnTo>
                    <a:pt x="227" y="128"/>
                  </a:lnTo>
                  <a:lnTo>
                    <a:pt x="230" y="128"/>
                  </a:lnTo>
                  <a:lnTo>
                    <a:pt x="237" y="124"/>
                  </a:lnTo>
                  <a:lnTo>
                    <a:pt x="245" y="124"/>
                  </a:lnTo>
                  <a:lnTo>
                    <a:pt x="255" y="135"/>
                  </a:lnTo>
                  <a:lnTo>
                    <a:pt x="262" y="135"/>
                  </a:lnTo>
                  <a:lnTo>
                    <a:pt x="269" y="135"/>
                  </a:lnTo>
                  <a:lnTo>
                    <a:pt x="276" y="135"/>
                  </a:lnTo>
                  <a:lnTo>
                    <a:pt x="280" y="135"/>
                  </a:lnTo>
                  <a:lnTo>
                    <a:pt x="280" y="135"/>
                  </a:lnTo>
                  <a:lnTo>
                    <a:pt x="280" y="135"/>
                  </a:lnTo>
                  <a:lnTo>
                    <a:pt x="280" y="131"/>
                  </a:lnTo>
                  <a:lnTo>
                    <a:pt x="284" y="117"/>
                  </a:lnTo>
                  <a:lnTo>
                    <a:pt x="276" y="103"/>
                  </a:lnTo>
                  <a:lnTo>
                    <a:pt x="262" y="85"/>
                  </a:lnTo>
                  <a:lnTo>
                    <a:pt x="255" y="78"/>
                  </a:lnTo>
                  <a:lnTo>
                    <a:pt x="255" y="74"/>
                  </a:lnTo>
                  <a:lnTo>
                    <a:pt x="262" y="64"/>
                  </a:lnTo>
                  <a:lnTo>
                    <a:pt x="262" y="57"/>
                  </a:lnTo>
                  <a:lnTo>
                    <a:pt x="259" y="28"/>
                  </a:lnTo>
                  <a:lnTo>
                    <a:pt x="259" y="25"/>
                  </a:lnTo>
                  <a:lnTo>
                    <a:pt x="259" y="25"/>
                  </a:lnTo>
                  <a:lnTo>
                    <a:pt x="252" y="35"/>
                  </a:lnTo>
                  <a:lnTo>
                    <a:pt x="245" y="53"/>
                  </a:lnTo>
                  <a:lnTo>
                    <a:pt x="245" y="64"/>
                  </a:lnTo>
                  <a:lnTo>
                    <a:pt x="248" y="7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5" y="96"/>
                  </a:lnTo>
                  <a:lnTo>
                    <a:pt x="245" y="106"/>
                  </a:lnTo>
                  <a:lnTo>
                    <a:pt x="241" y="110"/>
                  </a:lnTo>
                  <a:lnTo>
                    <a:pt x="241" y="110"/>
                  </a:lnTo>
                  <a:lnTo>
                    <a:pt x="245" y="106"/>
                  </a:lnTo>
                  <a:lnTo>
                    <a:pt x="252" y="99"/>
                  </a:lnTo>
                  <a:lnTo>
                    <a:pt x="252" y="89"/>
                  </a:lnTo>
                  <a:lnTo>
                    <a:pt x="245" y="81"/>
                  </a:lnTo>
                  <a:lnTo>
                    <a:pt x="245" y="74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4" y="67"/>
                  </a:lnTo>
                  <a:lnTo>
                    <a:pt x="230" y="74"/>
                  </a:lnTo>
                  <a:lnTo>
                    <a:pt x="230" y="92"/>
                  </a:lnTo>
                  <a:lnTo>
                    <a:pt x="230" y="103"/>
                  </a:lnTo>
                  <a:lnTo>
                    <a:pt x="230" y="106"/>
                  </a:lnTo>
                  <a:lnTo>
                    <a:pt x="230" y="106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0" y="103"/>
                  </a:lnTo>
                  <a:lnTo>
                    <a:pt x="227" y="92"/>
                  </a:lnTo>
                  <a:lnTo>
                    <a:pt x="227" y="78"/>
                  </a:lnTo>
                  <a:lnTo>
                    <a:pt x="245" y="46"/>
                  </a:lnTo>
                  <a:lnTo>
                    <a:pt x="245" y="39"/>
                  </a:lnTo>
                  <a:lnTo>
                    <a:pt x="245" y="39"/>
                  </a:lnTo>
                  <a:lnTo>
                    <a:pt x="252" y="25"/>
                  </a:lnTo>
                  <a:lnTo>
                    <a:pt x="252" y="25"/>
                  </a:lnTo>
                  <a:lnTo>
                    <a:pt x="252" y="25"/>
                  </a:lnTo>
                  <a:lnTo>
                    <a:pt x="248" y="32"/>
                  </a:lnTo>
                  <a:lnTo>
                    <a:pt x="227" y="50"/>
                  </a:lnTo>
                  <a:lnTo>
                    <a:pt x="216" y="64"/>
                  </a:lnTo>
                  <a:lnTo>
                    <a:pt x="206" y="81"/>
                  </a:lnTo>
                  <a:lnTo>
                    <a:pt x="191" y="89"/>
                  </a:lnTo>
                  <a:lnTo>
                    <a:pt x="166" y="106"/>
                  </a:lnTo>
                  <a:lnTo>
                    <a:pt x="106" y="117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85" y="120"/>
                  </a:lnTo>
                  <a:lnTo>
                    <a:pt x="96" y="117"/>
                  </a:lnTo>
                  <a:lnTo>
                    <a:pt x="106" y="124"/>
                  </a:lnTo>
                  <a:lnTo>
                    <a:pt x="120" y="124"/>
                  </a:lnTo>
                  <a:lnTo>
                    <a:pt x="135" y="113"/>
                  </a:lnTo>
                  <a:lnTo>
                    <a:pt x="156" y="106"/>
                  </a:lnTo>
                  <a:lnTo>
                    <a:pt x="170" y="99"/>
                  </a:lnTo>
                  <a:lnTo>
                    <a:pt x="184" y="92"/>
                  </a:lnTo>
                  <a:lnTo>
                    <a:pt x="234" y="28"/>
                  </a:lnTo>
                  <a:lnTo>
                    <a:pt x="237" y="21"/>
                  </a:lnTo>
                  <a:lnTo>
                    <a:pt x="237" y="21"/>
                  </a:lnTo>
                  <a:lnTo>
                    <a:pt x="234" y="39"/>
                  </a:lnTo>
                  <a:lnTo>
                    <a:pt x="216" y="57"/>
                  </a:lnTo>
                  <a:lnTo>
                    <a:pt x="202" y="60"/>
                  </a:lnTo>
                  <a:lnTo>
                    <a:pt x="198" y="64"/>
                  </a:lnTo>
                  <a:lnTo>
                    <a:pt x="198" y="64"/>
                  </a:lnTo>
                  <a:lnTo>
                    <a:pt x="198" y="64"/>
                  </a:lnTo>
                  <a:lnTo>
                    <a:pt x="206" y="57"/>
                  </a:lnTo>
                  <a:lnTo>
                    <a:pt x="216" y="46"/>
                  </a:lnTo>
                  <a:lnTo>
                    <a:pt x="220" y="35"/>
                  </a:lnTo>
                  <a:lnTo>
                    <a:pt x="220" y="35"/>
                  </a:lnTo>
                  <a:lnTo>
                    <a:pt x="216" y="39"/>
                  </a:lnTo>
                  <a:lnTo>
                    <a:pt x="213" y="53"/>
                  </a:lnTo>
                  <a:lnTo>
                    <a:pt x="191" y="74"/>
                  </a:lnTo>
                  <a:lnTo>
                    <a:pt x="156" y="85"/>
                  </a:lnTo>
                  <a:lnTo>
                    <a:pt x="120" y="92"/>
                  </a:lnTo>
                  <a:lnTo>
                    <a:pt x="120" y="9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113" y="89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52" y="85"/>
                  </a:lnTo>
                  <a:lnTo>
                    <a:pt x="181" y="67"/>
                  </a:lnTo>
                  <a:lnTo>
                    <a:pt x="216" y="35"/>
                  </a:lnTo>
                  <a:lnTo>
                    <a:pt x="216" y="35"/>
                  </a:lnTo>
                  <a:lnTo>
                    <a:pt x="213" y="39"/>
                  </a:lnTo>
                  <a:lnTo>
                    <a:pt x="195" y="50"/>
                  </a:lnTo>
                  <a:lnTo>
                    <a:pt x="191" y="50"/>
                  </a:lnTo>
                  <a:lnTo>
                    <a:pt x="177" y="53"/>
                  </a:lnTo>
                  <a:lnTo>
                    <a:pt x="166" y="60"/>
                  </a:lnTo>
                  <a:lnTo>
                    <a:pt x="135" y="85"/>
                  </a:lnTo>
                  <a:lnTo>
                    <a:pt x="120" y="89"/>
                  </a:lnTo>
                  <a:lnTo>
                    <a:pt x="120" y="89"/>
                  </a:lnTo>
                  <a:lnTo>
                    <a:pt x="96" y="89"/>
                  </a:lnTo>
                  <a:lnTo>
                    <a:pt x="96" y="89"/>
                  </a:lnTo>
                  <a:lnTo>
                    <a:pt x="96" y="89"/>
                  </a:lnTo>
                  <a:lnTo>
                    <a:pt x="85" y="92"/>
                  </a:lnTo>
                  <a:lnTo>
                    <a:pt x="53" y="92"/>
                  </a:lnTo>
                  <a:lnTo>
                    <a:pt x="28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89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7" y="92"/>
                  </a:lnTo>
                  <a:lnTo>
                    <a:pt x="67" y="92"/>
                  </a:lnTo>
                  <a:lnTo>
                    <a:pt x="88" y="85"/>
                  </a:lnTo>
                  <a:lnTo>
                    <a:pt x="106" y="85"/>
                  </a:lnTo>
                  <a:lnTo>
                    <a:pt x="135" y="81"/>
                  </a:lnTo>
                  <a:lnTo>
                    <a:pt x="145" y="74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49" y="71"/>
                  </a:lnTo>
                  <a:lnTo>
                    <a:pt x="53" y="78"/>
                  </a:lnTo>
                  <a:lnTo>
                    <a:pt x="18" y="89"/>
                  </a:lnTo>
                  <a:lnTo>
                    <a:pt x="0" y="89"/>
                  </a:lnTo>
                  <a:lnTo>
                    <a:pt x="42" y="78"/>
                  </a:lnTo>
                  <a:lnTo>
                    <a:pt x="103" y="67"/>
                  </a:lnTo>
                  <a:lnTo>
                    <a:pt x="110" y="67"/>
                  </a:lnTo>
                  <a:lnTo>
                    <a:pt x="120" y="67"/>
                  </a:lnTo>
                  <a:lnTo>
                    <a:pt x="124" y="67"/>
                  </a:lnTo>
                  <a:lnTo>
                    <a:pt x="135" y="67"/>
                  </a:lnTo>
                  <a:lnTo>
                    <a:pt x="152" y="60"/>
                  </a:lnTo>
                  <a:lnTo>
                    <a:pt x="163" y="57"/>
                  </a:lnTo>
                  <a:lnTo>
                    <a:pt x="166" y="53"/>
                  </a:lnTo>
                  <a:lnTo>
                    <a:pt x="166" y="53"/>
                  </a:lnTo>
                  <a:lnTo>
                    <a:pt x="166" y="53"/>
                  </a:lnTo>
                  <a:lnTo>
                    <a:pt x="163" y="53"/>
                  </a:lnTo>
                  <a:lnTo>
                    <a:pt x="152" y="57"/>
                  </a:lnTo>
                  <a:lnTo>
                    <a:pt x="145" y="57"/>
                  </a:lnTo>
                  <a:lnTo>
                    <a:pt x="145" y="57"/>
                  </a:lnTo>
                  <a:lnTo>
                    <a:pt x="117" y="57"/>
                  </a:lnTo>
                  <a:lnTo>
                    <a:pt x="113" y="57"/>
                  </a:lnTo>
                  <a:lnTo>
                    <a:pt x="110" y="57"/>
                  </a:lnTo>
                  <a:lnTo>
                    <a:pt x="99" y="57"/>
                  </a:lnTo>
                  <a:lnTo>
                    <a:pt x="88" y="60"/>
                  </a:lnTo>
                  <a:lnTo>
                    <a:pt x="71" y="67"/>
                  </a:lnTo>
                  <a:lnTo>
                    <a:pt x="49" y="74"/>
                  </a:lnTo>
                  <a:lnTo>
                    <a:pt x="60" y="67"/>
                  </a:lnTo>
                  <a:lnTo>
                    <a:pt x="81" y="57"/>
                  </a:lnTo>
                  <a:lnTo>
                    <a:pt x="99" y="53"/>
                  </a:lnTo>
                  <a:lnTo>
                    <a:pt x="117" y="50"/>
                  </a:lnTo>
                  <a:lnTo>
                    <a:pt x="127" y="50"/>
                  </a:lnTo>
                  <a:lnTo>
                    <a:pt x="138" y="50"/>
                  </a:lnTo>
                  <a:lnTo>
                    <a:pt x="152" y="50"/>
                  </a:lnTo>
                  <a:lnTo>
                    <a:pt x="163" y="50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66" y="46"/>
                  </a:lnTo>
                  <a:lnTo>
                    <a:pt x="163" y="46"/>
                  </a:lnTo>
                  <a:lnTo>
                    <a:pt x="67" y="57"/>
                  </a:lnTo>
                  <a:lnTo>
                    <a:pt x="99" y="53"/>
                  </a:lnTo>
                  <a:lnTo>
                    <a:pt x="170" y="46"/>
                  </a:lnTo>
                  <a:lnTo>
                    <a:pt x="195" y="39"/>
                  </a:lnTo>
                  <a:lnTo>
                    <a:pt x="188" y="39"/>
                  </a:lnTo>
                  <a:lnTo>
                    <a:pt x="166" y="42"/>
                  </a:lnTo>
                  <a:lnTo>
                    <a:pt x="145" y="42"/>
                  </a:lnTo>
                  <a:lnTo>
                    <a:pt x="120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03" y="50"/>
                  </a:lnTo>
                  <a:lnTo>
                    <a:pt x="81" y="50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85" y="46"/>
                  </a:lnTo>
                  <a:lnTo>
                    <a:pt x="113" y="35"/>
                  </a:lnTo>
                  <a:lnTo>
                    <a:pt x="135" y="35"/>
                  </a:lnTo>
                  <a:lnTo>
                    <a:pt x="145" y="35"/>
                  </a:lnTo>
                  <a:lnTo>
                    <a:pt x="152" y="35"/>
                  </a:lnTo>
                  <a:lnTo>
                    <a:pt x="163" y="35"/>
                  </a:lnTo>
                  <a:lnTo>
                    <a:pt x="170" y="32"/>
                  </a:lnTo>
                  <a:lnTo>
                    <a:pt x="177" y="28"/>
                  </a:lnTo>
                  <a:lnTo>
                    <a:pt x="177" y="28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198" y="3"/>
                  </a:lnTo>
                  <a:lnTo>
                    <a:pt x="202" y="7"/>
                  </a:lnTo>
                  <a:lnTo>
                    <a:pt x="206" y="3"/>
                  </a:lnTo>
                  <a:lnTo>
                    <a:pt x="206" y="3"/>
                  </a:lnTo>
                  <a:lnTo>
                    <a:pt x="223" y="7"/>
                  </a:lnTo>
                  <a:lnTo>
                    <a:pt x="262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15" name="Freeform 1491"/>
            <p:cNvSpPr>
              <a:spLocks/>
            </p:cNvSpPr>
            <p:nvPr/>
          </p:nvSpPr>
          <p:spPr bwMode="auto">
            <a:xfrm>
              <a:off x="1380" y="2412"/>
              <a:ext cx="493" cy="138"/>
            </a:xfrm>
            <a:custGeom>
              <a:avLst/>
              <a:gdLst/>
              <a:ahLst/>
              <a:cxnLst>
                <a:cxn ang="0">
                  <a:pos x="429" y="89"/>
                </a:cxn>
                <a:cxn ang="0">
                  <a:pos x="468" y="96"/>
                </a:cxn>
                <a:cxn ang="0">
                  <a:pos x="383" y="71"/>
                </a:cxn>
                <a:cxn ang="0">
                  <a:pos x="312" y="35"/>
                </a:cxn>
                <a:cxn ang="0">
                  <a:pos x="294" y="35"/>
                </a:cxn>
                <a:cxn ang="0">
                  <a:pos x="308" y="67"/>
                </a:cxn>
                <a:cxn ang="0">
                  <a:pos x="354" y="81"/>
                </a:cxn>
                <a:cxn ang="0">
                  <a:pos x="393" y="96"/>
                </a:cxn>
                <a:cxn ang="0">
                  <a:pos x="379" y="96"/>
                </a:cxn>
                <a:cxn ang="0">
                  <a:pos x="315" y="78"/>
                </a:cxn>
                <a:cxn ang="0">
                  <a:pos x="287" y="71"/>
                </a:cxn>
                <a:cxn ang="0">
                  <a:pos x="287" y="78"/>
                </a:cxn>
                <a:cxn ang="0">
                  <a:pos x="291" y="57"/>
                </a:cxn>
                <a:cxn ang="0">
                  <a:pos x="283" y="35"/>
                </a:cxn>
                <a:cxn ang="0">
                  <a:pos x="276" y="21"/>
                </a:cxn>
                <a:cxn ang="0">
                  <a:pos x="269" y="67"/>
                </a:cxn>
                <a:cxn ang="0">
                  <a:pos x="287" y="120"/>
                </a:cxn>
                <a:cxn ang="0">
                  <a:pos x="280" y="138"/>
                </a:cxn>
                <a:cxn ang="0">
                  <a:pos x="237" y="128"/>
                </a:cxn>
                <a:cxn ang="0">
                  <a:pos x="262" y="135"/>
                </a:cxn>
                <a:cxn ang="0">
                  <a:pos x="291" y="120"/>
                </a:cxn>
                <a:cxn ang="0">
                  <a:pos x="266" y="81"/>
                </a:cxn>
                <a:cxn ang="0">
                  <a:pos x="269" y="64"/>
                </a:cxn>
                <a:cxn ang="0">
                  <a:pos x="252" y="53"/>
                </a:cxn>
                <a:cxn ang="0">
                  <a:pos x="262" y="89"/>
                </a:cxn>
                <a:cxn ang="0">
                  <a:pos x="255" y="103"/>
                </a:cxn>
                <a:cxn ang="0">
                  <a:pos x="252" y="78"/>
                </a:cxn>
                <a:cxn ang="0">
                  <a:pos x="241" y="71"/>
                </a:cxn>
                <a:cxn ang="0">
                  <a:pos x="237" y="110"/>
                </a:cxn>
                <a:cxn ang="0">
                  <a:pos x="234" y="74"/>
                </a:cxn>
                <a:cxn ang="0">
                  <a:pos x="252" y="39"/>
                </a:cxn>
                <a:cxn ang="0">
                  <a:pos x="220" y="64"/>
                </a:cxn>
                <a:cxn ang="0">
                  <a:pos x="184" y="99"/>
                </a:cxn>
                <a:cxn ang="0">
                  <a:pos x="85" y="120"/>
                </a:cxn>
                <a:cxn ang="0">
                  <a:pos x="113" y="120"/>
                </a:cxn>
                <a:cxn ang="0">
                  <a:pos x="149" y="110"/>
                </a:cxn>
                <a:cxn ang="0">
                  <a:pos x="220" y="60"/>
                </a:cxn>
                <a:cxn ang="0">
                  <a:pos x="227" y="53"/>
                </a:cxn>
                <a:cxn ang="0">
                  <a:pos x="220" y="50"/>
                </a:cxn>
                <a:cxn ang="0">
                  <a:pos x="220" y="53"/>
                </a:cxn>
                <a:cxn ang="0">
                  <a:pos x="166" y="85"/>
                </a:cxn>
                <a:cxn ang="0">
                  <a:pos x="159" y="81"/>
                </a:cxn>
                <a:cxn ang="0">
                  <a:pos x="213" y="42"/>
                </a:cxn>
                <a:cxn ang="0">
                  <a:pos x="173" y="60"/>
                </a:cxn>
                <a:cxn ang="0">
                  <a:pos x="85" y="92"/>
                </a:cxn>
                <a:cxn ang="0">
                  <a:pos x="49" y="85"/>
                </a:cxn>
                <a:cxn ang="0">
                  <a:pos x="92" y="85"/>
                </a:cxn>
                <a:cxn ang="0">
                  <a:pos x="152" y="74"/>
                </a:cxn>
                <a:cxn ang="0">
                  <a:pos x="21" y="89"/>
                </a:cxn>
                <a:cxn ang="0">
                  <a:pos x="113" y="67"/>
                </a:cxn>
                <a:cxn ang="0">
                  <a:pos x="173" y="53"/>
                </a:cxn>
                <a:cxn ang="0">
                  <a:pos x="99" y="60"/>
                </a:cxn>
                <a:cxn ang="0">
                  <a:pos x="113" y="53"/>
                </a:cxn>
                <a:cxn ang="0">
                  <a:pos x="181" y="46"/>
                </a:cxn>
                <a:cxn ang="0">
                  <a:pos x="202" y="39"/>
                </a:cxn>
                <a:cxn ang="0">
                  <a:pos x="120" y="42"/>
                </a:cxn>
                <a:cxn ang="0">
                  <a:pos x="85" y="53"/>
                </a:cxn>
                <a:cxn ang="0">
                  <a:pos x="152" y="35"/>
                </a:cxn>
                <a:cxn ang="0">
                  <a:pos x="195" y="0"/>
                </a:cxn>
                <a:cxn ang="0">
                  <a:pos x="262" y="14"/>
                </a:cxn>
              </a:cxnLst>
              <a:rect l="0" t="0" r="r" b="b"/>
              <a:pathLst>
                <a:path w="493" h="138">
                  <a:moveTo>
                    <a:pt x="276" y="18"/>
                  </a:moveTo>
                  <a:lnTo>
                    <a:pt x="276" y="18"/>
                  </a:lnTo>
                  <a:lnTo>
                    <a:pt x="312" y="35"/>
                  </a:lnTo>
                  <a:lnTo>
                    <a:pt x="344" y="46"/>
                  </a:lnTo>
                  <a:lnTo>
                    <a:pt x="372" y="60"/>
                  </a:lnTo>
                  <a:lnTo>
                    <a:pt x="386" y="67"/>
                  </a:lnTo>
                  <a:lnTo>
                    <a:pt x="397" y="74"/>
                  </a:lnTo>
                  <a:lnTo>
                    <a:pt x="418" y="85"/>
                  </a:lnTo>
                  <a:lnTo>
                    <a:pt x="429" y="89"/>
                  </a:lnTo>
                  <a:lnTo>
                    <a:pt x="436" y="92"/>
                  </a:lnTo>
                  <a:lnTo>
                    <a:pt x="440" y="92"/>
                  </a:lnTo>
                  <a:lnTo>
                    <a:pt x="447" y="96"/>
                  </a:lnTo>
                  <a:lnTo>
                    <a:pt x="454" y="96"/>
                  </a:lnTo>
                  <a:lnTo>
                    <a:pt x="461" y="96"/>
                  </a:lnTo>
                  <a:lnTo>
                    <a:pt x="468" y="96"/>
                  </a:lnTo>
                  <a:lnTo>
                    <a:pt x="486" y="96"/>
                  </a:lnTo>
                  <a:lnTo>
                    <a:pt x="493" y="103"/>
                  </a:lnTo>
                  <a:lnTo>
                    <a:pt x="468" y="96"/>
                  </a:lnTo>
                  <a:lnTo>
                    <a:pt x="461" y="99"/>
                  </a:lnTo>
                  <a:lnTo>
                    <a:pt x="457" y="99"/>
                  </a:lnTo>
                  <a:lnTo>
                    <a:pt x="454" y="99"/>
                  </a:lnTo>
                  <a:lnTo>
                    <a:pt x="450" y="99"/>
                  </a:lnTo>
                  <a:lnTo>
                    <a:pt x="447" y="99"/>
                  </a:lnTo>
                  <a:lnTo>
                    <a:pt x="436" y="96"/>
                  </a:lnTo>
                  <a:lnTo>
                    <a:pt x="429" y="92"/>
                  </a:lnTo>
                  <a:lnTo>
                    <a:pt x="411" y="85"/>
                  </a:lnTo>
                  <a:lnTo>
                    <a:pt x="383" y="71"/>
                  </a:lnTo>
                  <a:lnTo>
                    <a:pt x="376" y="67"/>
                  </a:lnTo>
                  <a:lnTo>
                    <a:pt x="369" y="64"/>
                  </a:lnTo>
                  <a:lnTo>
                    <a:pt x="358" y="60"/>
                  </a:lnTo>
                  <a:lnTo>
                    <a:pt x="344" y="57"/>
                  </a:lnTo>
                  <a:lnTo>
                    <a:pt x="333" y="50"/>
                  </a:lnTo>
                  <a:lnTo>
                    <a:pt x="326" y="50"/>
                  </a:lnTo>
                  <a:lnTo>
                    <a:pt x="322" y="46"/>
                  </a:lnTo>
                  <a:lnTo>
                    <a:pt x="315" y="39"/>
                  </a:lnTo>
                  <a:lnTo>
                    <a:pt x="312" y="35"/>
                  </a:lnTo>
                  <a:lnTo>
                    <a:pt x="308" y="32"/>
                  </a:lnTo>
                  <a:lnTo>
                    <a:pt x="305" y="32"/>
                  </a:lnTo>
                  <a:lnTo>
                    <a:pt x="301" y="32"/>
                  </a:lnTo>
                  <a:lnTo>
                    <a:pt x="301" y="32"/>
                  </a:lnTo>
                  <a:lnTo>
                    <a:pt x="298" y="32"/>
                  </a:lnTo>
                  <a:lnTo>
                    <a:pt x="298" y="32"/>
                  </a:lnTo>
                  <a:lnTo>
                    <a:pt x="298" y="32"/>
                  </a:lnTo>
                  <a:lnTo>
                    <a:pt x="294" y="32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4" y="39"/>
                  </a:lnTo>
                  <a:lnTo>
                    <a:pt x="294" y="42"/>
                  </a:lnTo>
                  <a:lnTo>
                    <a:pt x="294" y="50"/>
                  </a:lnTo>
                  <a:lnTo>
                    <a:pt x="298" y="53"/>
                  </a:lnTo>
                  <a:lnTo>
                    <a:pt x="298" y="57"/>
                  </a:lnTo>
                  <a:lnTo>
                    <a:pt x="301" y="60"/>
                  </a:lnTo>
                  <a:lnTo>
                    <a:pt x="305" y="64"/>
                  </a:lnTo>
                  <a:lnTo>
                    <a:pt x="308" y="67"/>
                  </a:lnTo>
                  <a:lnTo>
                    <a:pt x="312" y="71"/>
                  </a:lnTo>
                  <a:lnTo>
                    <a:pt x="315" y="74"/>
                  </a:lnTo>
                  <a:lnTo>
                    <a:pt x="319" y="74"/>
                  </a:lnTo>
                  <a:lnTo>
                    <a:pt x="330" y="78"/>
                  </a:lnTo>
                  <a:lnTo>
                    <a:pt x="333" y="78"/>
                  </a:lnTo>
                  <a:lnTo>
                    <a:pt x="337" y="81"/>
                  </a:lnTo>
                  <a:lnTo>
                    <a:pt x="347" y="81"/>
                  </a:lnTo>
                  <a:lnTo>
                    <a:pt x="351" y="81"/>
                  </a:lnTo>
                  <a:lnTo>
                    <a:pt x="354" y="81"/>
                  </a:lnTo>
                  <a:lnTo>
                    <a:pt x="361" y="85"/>
                  </a:lnTo>
                  <a:lnTo>
                    <a:pt x="365" y="89"/>
                  </a:lnTo>
                  <a:lnTo>
                    <a:pt x="372" y="92"/>
                  </a:lnTo>
                  <a:lnTo>
                    <a:pt x="376" y="96"/>
                  </a:lnTo>
                  <a:lnTo>
                    <a:pt x="379" y="96"/>
                  </a:lnTo>
                  <a:lnTo>
                    <a:pt x="383" y="96"/>
                  </a:lnTo>
                  <a:lnTo>
                    <a:pt x="390" y="92"/>
                  </a:lnTo>
                  <a:lnTo>
                    <a:pt x="390" y="96"/>
                  </a:lnTo>
                  <a:lnTo>
                    <a:pt x="393" y="96"/>
                  </a:lnTo>
                  <a:lnTo>
                    <a:pt x="400" y="96"/>
                  </a:lnTo>
                  <a:lnTo>
                    <a:pt x="404" y="99"/>
                  </a:lnTo>
                  <a:lnTo>
                    <a:pt x="408" y="103"/>
                  </a:lnTo>
                  <a:lnTo>
                    <a:pt x="411" y="103"/>
                  </a:lnTo>
                  <a:lnTo>
                    <a:pt x="415" y="103"/>
                  </a:lnTo>
                  <a:lnTo>
                    <a:pt x="404" y="103"/>
                  </a:lnTo>
                  <a:lnTo>
                    <a:pt x="397" y="103"/>
                  </a:lnTo>
                  <a:lnTo>
                    <a:pt x="390" y="99"/>
                  </a:lnTo>
                  <a:lnTo>
                    <a:pt x="379" y="96"/>
                  </a:lnTo>
                  <a:lnTo>
                    <a:pt x="365" y="92"/>
                  </a:lnTo>
                  <a:lnTo>
                    <a:pt x="361" y="89"/>
                  </a:lnTo>
                  <a:lnTo>
                    <a:pt x="354" y="85"/>
                  </a:lnTo>
                  <a:lnTo>
                    <a:pt x="344" y="85"/>
                  </a:lnTo>
                  <a:lnTo>
                    <a:pt x="337" y="81"/>
                  </a:lnTo>
                  <a:lnTo>
                    <a:pt x="326" y="81"/>
                  </a:lnTo>
                  <a:lnTo>
                    <a:pt x="322" y="81"/>
                  </a:lnTo>
                  <a:lnTo>
                    <a:pt x="319" y="78"/>
                  </a:lnTo>
                  <a:lnTo>
                    <a:pt x="315" y="78"/>
                  </a:lnTo>
                  <a:lnTo>
                    <a:pt x="312" y="78"/>
                  </a:lnTo>
                  <a:lnTo>
                    <a:pt x="308" y="74"/>
                  </a:lnTo>
                  <a:lnTo>
                    <a:pt x="305" y="74"/>
                  </a:lnTo>
                  <a:lnTo>
                    <a:pt x="301" y="71"/>
                  </a:lnTo>
                  <a:lnTo>
                    <a:pt x="298" y="67"/>
                  </a:lnTo>
                  <a:lnTo>
                    <a:pt x="294" y="64"/>
                  </a:lnTo>
                  <a:lnTo>
                    <a:pt x="294" y="60"/>
                  </a:lnTo>
                  <a:lnTo>
                    <a:pt x="287" y="67"/>
                  </a:lnTo>
                  <a:lnTo>
                    <a:pt x="287" y="71"/>
                  </a:lnTo>
                  <a:lnTo>
                    <a:pt x="287" y="71"/>
                  </a:lnTo>
                  <a:lnTo>
                    <a:pt x="287" y="74"/>
                  </a:lnTo>
                  <a:lnTo>
                    <a:pt x="287" y="74"/>
                  </a:lnTo>
                  <a:lnTo>
                    <a:pt x="287" y="78"/>
                  </a:lnTo>
                  <a:lnTo>
                    <a:pt x="291" y="81"/>
                  </a:lnTo>
                  <a:lnTo>
                    <a:pt x="298" y="85"/>
                  </a:lnTo>
                  <a:lnTo>
                    <a:pt x="294" y="81"/>
                  </a:lnTo>
                  <a:lnTo>
                    <a:pt x="291" y="81"/>
                  </a:lnTo>
                  <a:lnTo>
                    <a:pt x="287" y="78"/>
                  </a:lnTo>
                  <a:lnTo>
                    <a:pt x="283" y="74"/>
                  </a:lnTo>
                  <a:lnTo>
                    <a:pt x="283" y="74"/>
                  </a:lnTo>
                  <a:lnTo>
                    <a:pt x="283" y="71"/>
                  </a:lnTo>
                  <a:lnTo>
                    <a:pt x="283" y="67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7" y="60"/>
                  </a:lnTo>
                  <a:lnTo>
                    <a:pt x="287" y="60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91" y="53"/>
                  </a:lnTo>
                  <a:lnTo>
                    <a:pt x="291" y="50"/>
                  </a:lnTo>
                  <a:lnTo>
                    <a:pt x="291" y="50"/>
                  </a:lnTo>
                  <a:lnTo>
                    <a:pt x="291" y="46"/>
                  </a:lnTo>
                  <a:lnTo>
                    <a:pt x="287" y="42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83" y="35"/>
                  </a:lnTo>
                  <a:lnTo>
                    <a:pt x="287" y="35"/>
                  </a:lnTo>
                  <a:lnTo>
                    <a:pt x="287" y="32"/>
                  </a:lnTo>
                  <a:lnTo>
                    <a:pt x="287" y="32"/>
                  </a:lnTo>
                  <a:lnTo>
                    <a:pt x="291" y="32"/>
                  </a:lnTo>
                  <a:lnTo>
                    <a:pt x="291" y="28"/>
                  </a:lnTo>
                  <a:lnTo>
                    <a:pt x="287" y="28"/>
                  </a:lnTo>
                  <a:lnTo>
                    <a:pt x="283" y="25"/>
                  </a:lnTo>
                  <a:lnTo>
                    <a:pt x="280" y="25"/>
                  </a:lnTo>
                  <a:lnTo>
                    <a:pt x="276" y="21"/>
                  </a:lnTo>
                  <a:lnTo>
                    <a:pt x="276" y="28"/>
                  </a:lnTo>
                  <a:lnTo>
                    <a:pt x="276" y="32"/>
                  </a:lnTo>
                  <a:lnTo>
                    <a:pt x="276" y="46"/>
                  </a:lnTo>
                  <a:lnTo>
                    <a:pt x="276" y="50"/>
                  </a:lnTo>
                  <a:lnTo>
                    <a:pt x="273" y="50"/>
                  </a:lnTo>
                  <a:lnTo>
                    <a:pt x="273" y="57"/>
                  </a:lnTo>
                  <a:lnTo>
                    <a:pt x="269" y="64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69" y="74"/>
                  </a:lnTo>
                  <a:lnTo>
                    <a:pt x="269" y="78"/>
                  </a:lnTo>
                  <a:lnTo>
                    <a:pt x="273" y="81"/>
                  </a:lnTo>
                  <a:lnTo>
                    <a:pt x="273" y="85"/>
                  </a:lnTo>
                  <a:lnTo>
                    <a:pt x="276" y="92"/>
                  </a:lnTo>
                  <a:lnTo>
                    <a:pt x="280" y="99"/>
                  </a:lnTo>
                  <a:lnTo>
                    <a:pt x="283" y="106"/>
                  </a:lnTo>
                  <a:lnTo>
                    <a:pt x="287" y="113"/>
                  </a:lnTo>
                  <a:lnTo>
                    <a:pt x="287" y="120"/>
                  </a:lnTo>
                  <a:lnTo>
                    <a:pt x="291" y="124"/>
                  </a:lnTo>
                  <a:lnTo>
                    <a:pt x="291" y="128"/>
                  </a:lnTo>
                  <a:lnTo>
                    <a:pt x="291" y="131"/>
                  </a:lnTo>
                  <a:lnTo>
                    <a:pt x="287" y="135"/>
                  </a:lnTo>
                  <a:lnTo>
                    <a:pt x="287" y="135"/>
                  </a:lnTo>
                  <a:lnTo>
                    <a:pt x="287" y="135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80" y="138"/>
                  </a:lnTo>
                  <a:lnTo>
                    <a:pt x="273" y="135"/>
                  </a:lnTo>
                  <a:lnTo>
                    <a:pt x="269" y="135"/>
                  </a:lnTo>
                  <a:lnTo>
                    <a:pt x="266" y="135"/>
                  </a:lnTo>
                  <a:lnTo>
                    <a:pt x="262" y="135"/>
                  </a:lnTo>
                  <a:lnTo>
                    <a:pt x="259" y="131"/>
                  </a:lnTo>
                  <a:lnTo>
                    <a:pt x="252" y="128"/>
                  </a:lnTo>
                  <a:lnTo>
                    <a:pt x="241" y="128"/>
                  </a:lnTo>
                  <a:lnTo>
                    <a:pt x="234" y="128"/>
                  </a:lnTo>
                  <a:lnTo>
                    <a:pt x="237" y="128"/>
                  </a:lnTo>
                  <a:lnTo>
                    <a:pt x="241" y="124"/>
                  </a:lnTo>
                  <a:lnTo>
                    <a:pt x="244" y="124"/>
                  </a:lnTo>
                  <a:lnTo>
                    <a:pt x="248" y="124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55" y="124"/>
                  </a:lnTo>
                  <a:lnTo>
                    <a:pt x="259" y="128"/>
                  </a:lnTo>
                  <a:lnTo>
                    <a:pt x="262" y="131"/>
                  </a:lnTo>
                  <a:lnTo>
                    <a:pt x="262" y="135"/>
                  </a:lnTo>
                  <a:lnTo>
                    <a:pt x="266" y="135"/>
                  </a:lnTo>
                  <a:lnTo>
                    <a:pt x="273" y="135"/>
                  </a:lnTo>
                  <a:lnTo>
                    <a:pt x="276" y="135"/>
                  </a:lnTo>
                  <a:lnTo>
                    <a:pt x="283" y="135"/>
                  </a:lnTo>
                  <a:lnTo>
                    <a:pt x="283" y="135"/>
                  </a:lnTo>
                  <a:lnTo>
                    <a:pt x="287" y="135"/>
                  </a:lnTo>
                  <a:lnTo>
                    <a:pt x="287" y="131"/>
                  </a:lnTo>
                  <a:lnTo>
                    <a:pt x="291" y="128"/>
                  </a:lnTo>
                  <a:lnTo>
                    <a:pt x="291" y="120"/>
                  </a:lnTo>
                  <a:lnTo>
                    <a:pt x="287" y="117"/>
                  </a:lnTo>
                  <a:lnTo>
                    <a:pt x="287" y="110"/>
                  </a:lnTo>
                  <a:lnTo>
                    <a:pt x="283" y="106"/>
                  </a:lnTo>
                  <a:lnTo>
                    <a:pt x="280" y="96"/>
                  </a:lnTo>
                  <a:lnTo>
                    <a:pt x="273" y="89"/>
                  </a:lnTo>
                  <a:lnTo>
                    <a:pt x="273" y="85"/>
                  </a:lnTo>
                  <a:lnTo>
                    <a:pt x="269" y="85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2" y="78"/>
                  </a:lnTo>
                  <a:lnTo>
                    <a:pt x="262" y="78"/>
                  </a:lnTo>
                  <a:lnTo>
                    <a:pt x="262" y="74"/>
                  </a:lnTo>
                  <a:lnTo>
                    <a:pt x="266" y="74"/>
                  </a:lnTo>
                  <a:lnTo>
                    <a:pt x="266" y="71"/>
                  </a:lnTo>
                  <a:lnTo>
                    <a:pt x="269" y="67"/>
                  </a:lnTo>
                  <a:lnTo>
                    <a:pt x="269" y="64"/>
                  </a:lnTo>
                  <a:lnTo>
                    <a:pt x="269" y="64"/>
                  </a:lnTo>
                  <a:lnTo>
                    <a:pt x="269" y="53"/>
                  </a:lnTo>
                  <a:lnTo>
                    <a:pt x="269" y="42"/>
                  </a:lnTo>
                  <a:lnTo>
                    <a:pt x="266" y="25"/>
                  </a:lnTo>
                  <a:lnTo>
                    <a:pt x="262" y="28"/>
                  </a:lnTo>
                  <a:lnTo>
                    <a:pt x="262" y="32"/>
                  </a:lnTo>
                  <a:lnTo>
                    <a:pt x="259" y="35"/>
                  </a:lnTo>
                  <a:lnTo>
                    <a:pt x="255" y="42"/>
                  </a:lnTo>
                  <a:lnTo>
                    <a:pt x="252" y="46"/>
                  </a:lnTo>
                  <a:lnTo>
                    <a:pt x="252" y="53"/>
                  </a:lnTo>
                  <a:lnTo>
                    <a:pt x="252" y="57"/>
                  </a:lnTo>
                  <a:lnTo>
                    <a:pt x="252" y="60"/>
                  </a:lnTo>
                  <a:lnTo>
                    <a:pt x="252" y="64"/>
                  </a:lnTo>
                  <a:lnTo>
                    <a:pt x="252" y="67"/>
                  </a:lnTo>
                  <a:lnTo>
                    <a:pt x="255" y="71"/>
                  </a:lnTo>
                  <a:lnTo>
                    <a:pt x="255" y="78"/>
                  </a:lnTo>
                  <a:lnTo>
                    <a:pt x="259" y="81"/>
                  </a:lnTo>
                  <a:lnTo>
                    <a:pt x="259" y="85"/>
                  </a:lnTo>
                  <a:lnTo>
                    <a:pt x="262" y="89"/>
                  </a:lnTo>
                  <a:lnTo>
                    <a:pt x="259" y="92"/>
                  </a:lnTo>
                  <a:lnTo>
                    <a:pt x="259" y="96"/>
                  </a:lnTo>
                  <a:lnTo>
                    <a:pt x="259" y="99"/>
                  </a:lnTo>
                  <a:lnTo>
                    <a:pt x="255" y="99"/>
                  </a:lnTo>
                  <a:lnTo>
                    <a:pt x="252" y="106"/>
                  </a:lnTo>
                  <a:lnTo>
                    <a:pt x="248" y="110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5" y="103"/>
                  </a:lnTo>
                  <a:lnTo>
                    <a:pt x="259" y="99"/>
                  </a:lnTo>
                  <a:lnTo>
                    <a:pt x="259" y="96"/>
                  </a:lnTo>
                  <a:lnTo>
                    <a:pt x="259" y="92"/>
                  </a:lnTo>
                  <a:lnTo>
                    <a:pt x="259" y="92"/>
                  </a:lnTo>
                  <a:lnTo>
                    <a:pt x="255" y="89"/>
                  </a:lnTo>
                  <a:lnTo>
                    <a:pt x="255" y="85"/>
                  </a:lnTo>
                  <a:lnTo>
                    <a:pt x="252" y="81"/>
                  </a:lnTo>
                  <a:lnTo>
                    <a:pt x="252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48" y="71"/>
                  </a:lnTo>
                  <a:lnTo>
                    <a:pt x="244" y="67"/>
                  </a:lnTo>
                  <a:lnTo>
                    <a:pt x="244" y="67"/>
                  </a:lnTo>
                  <a:lnTo>
                    <a:pt x="244" y="67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241" y="71"/>
                  </a:lnTo>
                  <a:lnTo>
                    <a:pt x="237" y="71"/>
                  </a:lnTo>
                  <a:lnTo>
                    <a:pt x="237" y="74"/>
                  </a:lnTo>
                  <a:lnTo>
                    <a:pt x="237" y="74"/>
                  </a:lnTo>
                  <a:lnTo>
                    <a:pt x="237" y="78"/>
                  </a:lnTo>
                  <a:lnTo>
                    <a:pt x="237" y="81"/>
                  </a:lnTo>
                  <a:lnTo>
                    <a:pt x="237" y="92"/>
                  </a:lnTo>
                  <a:lnTo>
                    <a:pt x="237" y="99"/>
                  </a:lnTo>
                  <a:lnTo>
                    <a:pt x="237" y="106"/>
                  </a:lnTo>
                  <a:lnTo>
                    <a:pt x="237" y="110"/>
                  </a:lnTo>
                  <a:lnTo>
                    <a:pt x="237" y="106"/>
                  </a:lnTo>
                  <a:lnTo>
                    <a:pt x="234" y="99"/>
                  </a:lnTo>
                  <a:lnTo>
                    <a:pt x="234" y="96"/>
                  </a:lnTo>
                  <a:lnTo>
                    <a:pt x="234" y="92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34" y="74"/>
                  </a:lnTo>
                  <a:lnTo>
                    <a:pt x="237" y="71"/>
                  </a:lnTo>
                  <a:lnTo>
                    <a:pt x="237" y="67"/>
                  </a:lnTo>
                  <a:lnTo>
                    <a:pt x="241" y="64"/>
                  </a:lnTo>
                  <a:lnTo>
                    <a:pt x="244" y="57"/>
                  </a:lnTo>
                  <a:lnTo>
                    <a:pt x="248" y="53"/>
                  </a:lnTo>
                  <a:lnTo>
                    <a:pt x="252" y="50"/>
                  </a:lnTo>
                  <a:lnTo>
                    <a:pt x="252" y="46"/>
                  </a:lnTo>
                  <a:lnTo>
                    <a:pt x="252" y="42"/>
                  </a:lnTo>
                  <a:lnTo>
                    <a:pt x="252" y="39"/>
                  </a:lnTo>
                  <a:lnTo>
                    <a:pt x="259" y="25"/>
                  </a:lnTo>
                  <a:lnTo>
                    <a:pt x="255" y="28"/>
                  </a:lnTo>
                  <a:lnTo>
                    <a:pt x="252" y="32"/>
                  </a:lnTo>
                  <a:lnTo>
                    <a:pt x="248" y="39"/>
                  </a:lnTo>
                  <a:lnTo>
                    <a:pt x="244" y="42"/>
                  </a:lnTo>
                  <a:lnTo>
                    <a:pt x="234" y="50"/>
                  </a:lnTo>
                  <a:lnTo>
                    <a:pt x="227" y="60"/>
                  </a:lnTo>
                  <a:lnTo>
                    <a:pt x="223" y="60"/>
                  </a:lnTo>
                  <a:lnTo>
                    <a:pt x="220" y="64"/>
                  </a:lnTo>
                  <a:lnTo>
                    <a:pt x="216" y="71"/>
                  </a:lnTo>
                  <a:lnTo>
                    <a:pt x="213" y="78"/>
                  </a:lnTo>
                  <a:lnTo>
                    <a:pt x="209" y="81"/>
                  </a:lnTo>
                  <a:lnTo>
                    <a:pt x="209" y="81"/>
                  </a:lnTo>
                  <a:lnTo>
                    <a:pt x="202" y="85"/>
                  </a:lnTo>
                  <a:lnTo>
                    <a:pt x="198" y="89"/>
                  </a:lnTo>
                  <a:lnTo>
                    <a:pt x="195" y="92"/>
                  </a:lnTo>
                  <a:lnTo>
                    <a:pt x="191" y="96"/>
                  </a:lnTo>
                  <a:lnTo>
                    <a:pt x="184" y="99"/>
                  </a:lnTo>
                  <a:lnTo>
                    <a:pt x="177" y="103"/>
                  </a:lnTo>
                  <a:lnTo>
                    <a:pt x="170" y="103"/>
                  </a:lnTo>
                  <a:lnTo>
                    <a:pt x="163" y="106"/>
                  </a:lnTo>
                  <a:lnTo>
                    <a:pt x="152" y="110"/>
                  </a:lnTo>
                  <a:lnTo>
                    <a:pt x="145" y="113"/>
                  </a:lnTo>
                  <a:lnTo>
                    <a:pt x="127" y="117"/>
                  </a:lnTo>
                  <a:lnTo>
                    <a:pt x="110" y="117"/>
                  </a:lnTo>
                  <a:lnTo>
                    <a:pt x="99" y="120"/>
                  </a:lnTo>
                  <a:lnTo>
                    <a:pt x="85" y="120"/>
                  </a:lnTo>
                  <a:lnTo>
                    <a:pt x="88" y="120"/>
                  </a:lnTo>
                  <a:lnTo>
                    <a:pt x="92" y="120"/>
                  </a:lnTo>
                  <a:lnTo>
                    <a:pt x="95" y="117"/>
                  </a:lnTo>
                  <a:lnTo>
                    <a:pt x="95" y="117"/>
                  </a:lnTo>
                  <a:lnTo>
                    <a:pt x="99" y="117"/>
                  </a:lnTo>
                  <a:lnTo>
                    <a:pt x="103" y="117"/>
                  </a:lnTo>
                  <a:lnTo>
                    <a:pt x="106" y="120"/>
                  </a:lnTo>
                  <a:lnTo>
                    <a:pt x="110" y="120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7" y="120"/>
                  </a:lnTo>
                  <a:lnTo>
                    <a:pt x="120" y="120"/>
                  </a:lnTo>
                  <a:lnTo>
                    <a:pt x="127" y="120"/>
                  </a:lnTo>
                  <a:lnTo>
                    <a:pt x="131" y="120"/>
                  </a:lnTo>
                  <a:lnTo>
                    <a:pt x="134" y="117"/>
                  </a:lnTo>
                  <a:lnTo>
                    <a:pt x="142" y="113"/>
                  </a:lnTo>
                  <a:lnTo>
                    <a:pt x="145" y="113"/>
                  </a:lnTo>
                  <a:lnTo>
                    <a:pt x="149" y="110"/>
                  </a:lnTo>
                  <a:lnTo>
                    <a:pt x="159" y="106"/>
                  </a:lnTo>
                  <a:lnTo>
                    <a:pt x="166" y="103"/>
                  </a:lnTo>
                  <a:lnTo>
                    <a:pt x="173" y="99"/>
                  </a:lnTo>
                  <a:lnTo>
                    <a:pt x="184" y="96"/>
                  </a:lnTo>
                  <a:lnTo>
                    <a:pt x="191" y="92"/>
                  </a:lnTo>
                  <a:lnTo>
                    <a:pt x="195" y="89"/>
                  </a:lnTo>
                  <a:lnTo>
                    <a:pt x="198" y="81"/>
                  </a:lnTo>
                  <a:lnTo>
                    <a:pt x="209" y="71"/>
                  </a:lnTo>
                  <a:lnTo>
                    <a:pt x="220" y="60"/>
                  </a:lnTo>
                  <a:lnTo>
                    <a:pt x="237" y="35"/>
                  </a:lnTo>
                  <a:lnTo>
                    <a:pt x="241" y="25"/>
                  </a:lnTo>
                  <a:lnTo>
                    <a:pt x="244" y="21"/>
                  </a:lnTo>
                  <a:lnTo>
                    <a:pt x="244" y="28"/>
                  </a:lnTo>
                  <a:lnTo>
                    <a:pt x="241" y="32"/>
                  </a:lnTo>
                  <a:lnTo>
                    <a:pt x="237" y="39"/>
                  </a:lnTo>
                  <a:lnTo>
                    <a:pt x="230" y="46"/>
                  </a:lnTo>
                  <a:lnTo>
                    <a:pt x="230" y="50"/>
                  </a:lnTo>
                  <a:lnTo>
                    <a:pt x="227" y="53"/>
                  </a:lnTo>
                  <a:lnTo>
                    <a:pt x="223" y="57"/>
                  </a:lnTo>
                  <a:lnTo>
                    <a:pt x="216" y="57"/>
                  </a:lnTo>
                  <a:lnTo>
                    <a:pt x="209" y="60"/>
                  </a:lnTo>
                  <a:lnTo>
                    <a:pt x="205" y="64"/>
                  </a:lnTo>
                  <a:lnTo>
                    <a:pt x="209" y="60"/>
                  </a:lnTo>
                  <a:lnTo>
                    <a:pt x="213" y="57"/>
                  </a:lnTo>
                  <a:lnTo>
                    <a:pt x="216" y="53"/>
                  </a:lnTo>
                  <a:lnTo>
                    <a:pt x="220" y="53"/>
                  </a:lnTo>
                  <a:lnTo>
                    <a:pt x="220" y="50"/>
                  </a:lnTo>
                  <a:lnTo>
                    <a:pt x="223" y="46"/>
                  </a:lnTo>
                  <a:lnTo>
                    <a:pt x="227" y="35"/>
                  </a:lnTo>
                  <a:lnTo>
                    <a:pt x="227" y="39"/>
                  </a:lnTo>
                  <a:lnTo>
                    <a:pt x="223" y="39"/>
                  </a:lnTo>
                  <a:lnTo>
                    <a:pt x="223" y="42"/>
                  </a:lnTo>
                  <a:lnTo>
                    <a:pt x="223" y="46"/>
                  </a:lnTo>
                  <a:lnTo>
                    <a:pt x="220" y="50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16" y="57"/>
                  </a:lnTo>
                  <a:lnTo>
                    <a:pt x="205" y="64"/>
                  </a:lnTo>
                  <a:lnTo>
                    <a:pt x="202" y="67"/>
                  </a:lnTo>
                  <a:lnTo>
                    <a:pt x="198" y="71"/>
                  </a:lnTo>
                  <a:lnTo>
                    <a:pt x="191" y="74"/>
                  </a:lnTo>
                  <a:lnTo>
                    <a:pt x="188" y="78"/>
                  </a:lnTo>
                  <a:lnTo>
                    <a:pt x="181" y="78"/>
                  </a:lnTo>
                  <a:lnTo>
                    <a:pt x="177" y="81"/>
                  </a:lnTo>
                  <a:lnTo>
                    <a:pt x="166" y="85"/>
                  </a:lnTo>
                  <a:lnTo>
                    <a:pt x="152" y="89"/>
                  </a:lnTo>
                  <a:lnTo>
                    <a:pt x="127" y="92"/>
                  </a:lnTo>
                  <a:lnTo>
                    <a:pt x="117" y="92"/>
                  </a:lnTo>
                  <a:lnTo>
                    <a:pt x="110" y="92"/>
                  </a:lnTo>
                  <a:lnTo>
                    <a:pt x="120" y="89"/>
                  </a:lnTo>
                  <a:lnTo>
                    <a:pt x="127" y="85"/>
                  </a:lnTo>
                  <a:lnTo>
                    <a:pt x="138" y="89"/>
                  </a:lnTo>
                  <a:lnTo>
                    <a:pt x="152" y="85"/>
                  </a:lnTo>
                  <a:lnTo>
                    <a:pt x="159" y="81"/>
                  </a:lnTo>
                  <a:lnTo>
                    <a:pt x="163" y="78"/>
                  </a:lnTo>
                  <a:lnTo>
                    <a:pt x="173" y="74"/>
                  </a:lnTo>
                  <a:lnTo>
                    <a:pt x="184" y="67"/>
                  </a:lnTo>
                  <a:lnTo>
                    <a:pt x="195" y="60"/>
                  </a:lnTo>
                  <a:lnTo>
                    <a:pt x="205" y="53"/>
                  </a:lnTo>
                  <a:lnTo>
                    <a:pt x="223" y="35"/>
                  </a:lnTo>
                  <a:lnTo>
                    <a:pt x="220" y="35"/>
                  </a:lnTo>
                  <a:lnTo>
                    <a:pt x="216" y="39"/>
                  </a:lnTo>
                  <a:lnTo>
                    <a:pt x="213" y="42"/>
                  </a:lnTo>
                  <a:lnTo>
                    <a:pt x="205" y="46"/>
                  </a:lnTo>
                  <a:lnTo>
                    <a:pt x="202" y="50"/>
                  </a:lnTo>
                  <a:lnTo>
                    <a:pt x="198" y="50"/>
                  </a:lnTo>
                  <a:lnTo>
                    <a:pt x="195" y="50"/>
                  </a:lnTo>
                  <a:lnTo>
                    <a:pt x="191" y="50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81" y="53"/>
                  </a:lnTo>
                  <a:lnTo>
                    <a:pt x="173" y="60"/>
                  </a:lnTo>
                  <a:lnTo>
                    <a:pt x="166" y="64"/>
                  </a:lnTo>
                  <a:lnTo>
                    <a:pt x="156" y="74"/>
                  </a:lnTo>
                  <a:lnTo>
                    <a:pt x="149" y="78"/>
                  </a:lnTo>
                  <a:lnTo>
                    <a:pt x="142" y="81"/>
                  </a:lnTo>
                  <a:lnTo>
                    <a:pt x="134" y="85"/>
                  </a:lnTo>
                  <a:lnTo>
                    <a:pt x="127" y="89"/>
                  </a:lnTo>
                  <a:lnTo>
                    <a:pt x="103" y="89"/>
                  </a:lnTo>
                  <a:lnTo>
                    <a:pt x="92" y="92"/>
                  </a:lnTo>
                  <a:lnTo>
                    <a:pt x="85" y="92"/>
                  </a:lnTo>
                  <a:lnTo>
                    <a:pt x="60" y="92"/>
                  </a:lnTo>
                  <a:lnTo>
                    <a:pt x="49" y="92"/>
                  </a:lnTo>
                  <a:lnTo>
                    <a:pt x="42" y="89"/>
                  </a:lnTo>
                  <a:lnTo>
                    <a:pt x="35" y="89"/>
                  </a:lnTo>
                  <a:lnTo>
                    <a:pt x="32" y="89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53" y="85"/>
                  </a:lnTo>
                  <a:lnTo>
                    <a:pt x="56" y="89"/>
                  </a:lnTo>
                  <a:lnTo>
                    <a:pt x="64" y="89"/>
                  </a:lnTo>
                  <a:lnTo>
                    <a:pt x="64" y="92"/>
                  </a:lnTo>
                  <a:lnTo>
                    <a:pt x="67" y="92"/>
                  </a:lnTo>
                  <a:lnTo>
                    <a:pt x="71" y="92"/>
                  </a:lnTo>
                  <a:lnTo>
                    <a:pt x="78" y="89"/>
                  </a:lnTo>
                  <a:lnTo>
                    <a:pt x="85" y="89"/>
                  </a:lnTo>
                  <a:lnTo>
                    <a:pt x="92" y="85"/>
                  </a:lnTo>
                  <a:lnTo>
                    <a:pt x="95" y="85"/>
                  </a:lnTo>
                  <a:lnTo>
                    <a:pt x="103" y="85"/>
                  </a:lnTo>
                  <a:lnTo>
                    <a:pt x="117" y="85"/>
                  </a:lnTo>
                  <a:lnTo>
                    <a:pt x="124" y="81"/>
                  </a:lnTo>
                  <a:lnTo>
                    <a:pt x="127" y="81"/>
                  </a:lnTo>
                  <a:lnTo>
                    <a:pt x="134" y="81"/>
                  </a:lnTo>
                  <a:lnTo>
                    <a:pt x="142" y="78"/>
                  </a:lnTo>
                  <a:lnTo>
                    <a:pt x="145" y="78"/>
                  </a:lnTo>
                  <a:lnTo>
                    <a:pt x="152" y="74"/>
                  </a:lnTo>
                  <a:lnTo>
                    <a:pt x="159" y="67"/>
                  </a:lnTo>
                  <a:lnTo>
                    <a:pt x="142" y="71"/>
                  </a:lnTo>
                  <a:lnTo>
                    <a:pt x="124" y="74"/>
                  </a:lnTo>
                  <a:lnTo>
                    <a:pt x="95" y="74"/>
                  </a:lnTo>
                  <a:lnTo>
                    <a:pt x="78" y="78"/>
                  </a:lnTo>
                  <a:lnTo>
                    <a:pt x="64" y="78"/>
                  </a:lnTo>
                  <a:lnTo>
                    <a:pt x="49" y="81"/>
                  </a:lnTo>
                  <a:lnTo>
                    <a:pt x="32" y="85"/>
                  </a:lnTo>
                  <a:lnTo>
                    <a:pt x="21" y="89"/>
                  </a:lnTo>
                  <a:lnTo>
                    <a:pt x="10" y="89"/>
                  </a:lnTo>
                  <a:lnTo>
                    <a:pt x="0" y="92"/>
                  </a:lnTo>
                  <a:lnTo>
                    <a:pt x="28" y="85"/>
                  </a:lnTo>
                  <a:lnTo>
                    <a:pt x="49" y="78"/>
                  </a:lnTo>
                  <a:lnTo>
                    <a:pt x="74" y="71"/>
                  </a:lnTo>
                  <a:lnTo>
                    <a:pt x="88" y="71"/>
                  </a:lnTo>
                  <a:lnTo>
                    <a:pt x="103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24" y="67"/>
                  </a:lnTo>
                  <a:lnTo>
                    <a:pt x="134" y="67"/>
                  </a:lnTo>
                  <a:lnTo>
                    <a:pt x="142" y="67"/>
                  </a:lnTo>
                  <a:lnTo>
                    <a:pt x="145" y="64"/>
                  </a:lnTo>
                  <a:lnTo>
                    <a:pt x="152" y="64"/>
                  </a:lnTo>
                  <a:lnTo>
                    <a:pt x="159" y="60"/>
                  </a:lnTo>
                  <a:lnTo>
                    <a:pt x="163" y="57"/>
                  </a:lnTo>
                  <a:lnTo>
                    <a:pt x="170" y="57"/>
                  </a:lnTo>
                  <a:lnTo>
                    <a:pt x="173" y="53"/>
                  </a:lnTo>
                  <a:lnTo>
                    <a:pt x="163" y="57"/>
                  </a:lnTo>
                  <a:lnTo>
                    <a:pt x="152" y="57"/>
                  </a:lnTo>
                  <a:lnTo>
                    <a:pt x="124" y="57"/>
                  </a:lnTo>
                  <a:lnTo>
                    <a:pt x="117" y="57"/>
                  </a:lnTo>
                  <a:lnTo>
                    <a:pt x="113" y="57"/>
                  </a:lnTo>
                  <a:lnTo>
                    <a:pt x="110" y="57"/>
                  </a:lnTo>
                  <a:lnTo>
                    <a:pt x="106" y="57"/>
                  </a:lnTo>
                  <a:lnTo>
                    <a:pt x="103" y="60"/>
                  </a:lnTo>
                  <a:lnTo>
                    <a:pt x="99" y="60"/>
                  </a:lnTo>
                  <a:lnTo>
                    <a:pt x="92" y="64"/>
                  </a:lnTo>
                  <a:lnTo>
                    <a:pt x="71" y="71"/>
                  </a:lnTo>
                  <a:lnTo>
                    <a:pt x="49" y="78"/>
                  </a:lnTo>
                  <a:lnTo>
                    <a:pt x="74" y="64"/>
                  </a:lnTo>
                  <a:lnTo>
                    <a:pt x="88" y="60"/>
                  </a:lnTo>
                  <a:lnTo>
                    <a:pt x="95" y="57"/>
                  </a:lnTo>
                  <a:lnTo>
                    <a:pt x="103" y="53"/>
                  </a:lnTo>
                  <a:lnTo>
                    <a:pt x="106" y="53"/>
                  </a:lnTo>
                  <a:lnTo>
                    <a:pt x="113" y="53"/>
                  </a:lnTo>
                  <a:lnTo>
                    <a:pt x="120" y="50"/>
                  </a:lnTo>
                  <a:lnTo>
                    <a:pt x="131" y="50"/>
                  </a:lnTo>
                  <a:lnTo>
                    <a:pt x="142" y="50"/>
                  </a:lnTo>
                  <a:lnTo>
                    <a:pt x="149" y="50"/>
                  </a:lnTo>
                  <a:lnTo>
                    <a:pt x="159" y="50"/>
                  </a:lnTo>
                  <a:lnTo>
                    <a:pt x="163" y="50"/>
                  </a:lnTo>
                  <a:lnTo>
                    <a:pt x="170" y="50"/>
                  </a:lnTo>
                  <a:lnTo>
                    <a:pt x="173" y="50"/>
                  </a:lnTo>
                  <a:lnTo>
                    <a:pt x="181" y="46"/>
                  </a:lnTo>
                  <a:lnTo>
                    <a:pt x="173" y="46"/>
                  </a:lnTo>
                  <a:lnTo>
                    <a:pt x="170" y="46"/>
                  </a:lnTo>
                  <a:lnTo>
                    <a:pt x="74" y="57"/>
                  </a:lnTo>
                  <a:lnTo>
                    <a:pt x="106" y="53"/>
                  </a:lnTo>
                  <a:lnTo>
                    <a:pt x="142" y="50"/>
                  </a:lnTo>
                  <a:lnTo>
                    <a:pt x="156" y="46"/>
                  </a:lnTo>
                  <a:lnTo>
                    <a:pt x="173" y="46"/>
                  </a:lnTo>
                  <a:lnTo>
                    <a:pt x="188" y="42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198" y="39"/>
                  </a:lnTo>
                  <a:lnTo>
                    <a:pt x="188" y="39"/>
                  </a:lnTo>
                  <a:lnTo>
                    <a:pt x="181" y="42"/>
                  </a:lnTo>
                  <a:lnTo>
                    <a:pt x="173" y="42"/>
                  </a:lnTo>
                  <a:lnTo>
                    <a:pt x="159" y="42"/>
                  </a:lnTo>
                  <a:lnTo>
                    <a:pt x="145" y="42"/>
                  </a:lnTo>
                  <a:lnTo>
                    <a:pt x="134" y="42"/>
                  </a:lnTo>
                  <a:lnTo>
                    <a:pt x="120" y="42"/>
                  </a:lnTo>
                  <a:lnTo>
                    <a:pt x="113" y="46"/>
                  </a:lnTo>
                  <a:lnTo>
                    <a:pt x="110" y="46"/>
                  </a:lnTo>
                  <a:lnTo>
                    <a:pt x="106" y="50"/>
                  </a:lnTo>
                  <a:lnTo>
                    <a:pt x="103" y="50"/>
                  </a:lnTo>
                  <a:lnTo>
                    <a:pt x="92" y="50"/>
                  </a:lnTo>
                  <a:lnTo>
                    <a:pt x="85" y="50"/>
                  </a:lnTo>
                  <a:lnTo>
                    <a:pt x="81" y="50"/>
                  </a:lnTo>
                  <a:lnTo>
                    <a:pt x="78" y="57"/>
                  </a:lnTo>
                  <a:lnTo>
                    <a:pt x="85" y="53"/>
                  </a:lnTo>
                  <a:lnTo>
                    <a:pt x="92" y="46"/>
                  </a:lnTo>
                  <a:lnTo>
                    <a:pt x="99" y="46"/>
                  </a:lnTo>
                  <a:lnTo>
                    <a:pt x="106" y="42"/>
                  </a:lnTo>
                  <a:lnTo>
                    <a:pt x="113" y="39"/>
                  </a:lnTo>
                  <a:lnTo>
                    <a:pt x="120" y="39"/>
                  </a:lnTo>
                  <a:lnTo>
                    <a:pt x="127" y="35"/>
                  </a:lnTo>
                  <a:lnTo>
                    <a:pt x="138" y="35"/>
                  </a:lnTo>
                  <a:lnTo>
                    <a:pt x="145" y="35"/>
                  </a:lnTo>
                  <a:lnTo>
                    <a:pt x="152" y="35"/>
                  </a:lnTo>
                  <a:lnTo>
                    <a:pt x="163" y="35"/>
                  </a:lnTo>
                  <a:lnTo>
                    <a:pt x="166" y="35"/>
                  </a:lnTo>
                  <a:lnTo>
                    <a:pt x="170" y="35"/>
                  </a:lnTo>
                  <a:lnTo>
                    <a:pt x="173" y="32"/>
                  </a:lnTo>
                  <a:lnTo>
                    <a:pt x="177" y="32"/>
                  </a:lnTo>
                  <a:lnTo>
                    <a:pt x="177" y="32"/>
                  </a:lnTo>
                  <a:lnTo>
                    <a:pt x="181" y="28"/>
                  </a:lnTo>
                  <a:lnTo>
                    <a:pt x="184" y="28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7"/>
                  </a:lnTo>
                  <a:lnTo>
                    <a:pt x="209" y="7"/>
                  </a:lnTo>
                  <a:lnTo>
                    <a:pt x="209" y="3"/>
                  </a:lnTo>
                  <a:lnTo>
                    <a:pt x="213" y="3"/>
                  </a:lnTo>
                  <a:lnTo>
                    <a:pt x="241" y="7"/>
                  </a:lnTo>
                  <a:lnTo>
                    <a:pt x="262" y="14"/>
                  </a:lnTo>
                  <a:lnTo>
                    <a:pt x="269" y="14"/>
                  </a:lnTo>
                  <a:lnTo>
                    <a:pt x="276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16" name="Freeform 1492"/>
            <p:cNvSpPr>
              <a:spLocks/>
            </p:cNvSpPr>
            <p:nvPr/>
          </p:nvSpPr>
          <p:spPr bwMode="auto">
            <a:xfrm>
              <a:off x="1405" y="1954"/>
              <a:ext cx="191" cy="479"/>
            </a:xfrm>
            <a:custGeom>
              <a:avLst/>
              <a:gdLst/>
              <a:ahLst/>
              <a:cxnLst>
                <a:cxn ang="0">
                  <a:pos x="191" y="461"/>
                </a:cxn>
                <a:cxn ang="0">
                  <a:pos x="184" y="461"/>
                </a:cxn>
                <a:cxn ang="0">
                  <a:pos x="177" y="451"/>
                </a:cxn>
                <a:cxn ang="0">
                  <a:pos x="173" y="437"/>
                </a:cxn>
                <a:cxn ang="0">
                  <a:pos x="170" y="408"/>
                </a:cxn>
                <a:cxn ang="0">
                  <a:pos x="170" y="351"/>
                </a:cxn>
                <a:cxn ang="0">
                  <a:pos x="166" y="323"/>
                </a:cxn>
                <a:cxn ang="0">
                  <a:pos x="159" y="291"/>
                </a:cxn>
                <a:cxn ang="0">
                  <a:pos x="156" y="241"/>
                </a:cxn>
                <a:cxn ang="0">
                  <a:pos x="159" y="220"/>
                </a:cxn>
                <a:cxn ang="0">
                  <a:pos x="156" y="210"/>
                </a:cxn>
                <a:cxn ang="0">
                  <a:pos x="148" y="210"/>
                </a:cxn>
                <a:cxn ang="0">
                  <a:pos x="156" y="202"/>
                </a:cxn>
                <a:cxn ang="0">
                  <a:pos x="159" y="195"/>
                </a:cxn>
                <a:cxn ang="0">
                  <a:pos x="156" y="181"/>
                </a:cxn>
                <a:cxn ang="0">
                  <a:pos x="148" y="128"/>
                </a:cxn>
                <a:cxn ang="0">
                  <a:pos x="145" y="110"/>
                </a:cxn>
                <a:cxn ang="0">
                  <a:pos x="138" y="92"/>
                </a:cxn>
                <a:cxn ang="0">
                  <a:pos x="124" y="78"/>
                </a:cxn>
                <a:cxn ang="0">
                  <a:pos x="109" y="68"/>
                </a:cxn>
                <a:cxn ang="0">
                  <a:pos x="85" y="57"/>
                </a:cxn>
                <a:cxn ang="0">
                  <a:pos x="53" y="46"/>
                </a:cxn>
                <a:cxn ang="0">
                  <a:pos x="28" y="36"/>
                </a:cxn>
                <a:cxn ang="0">
                  <a:pos x="14" y="22"/>
                </a:cxn>
                <a:cxn ang="0">
                  <a:pos x="7" y="11"/>
                </a:cxn>
                <a:cxn ang="0">
                  <a:pos x="0" y="0"/>
                </a:cxn>
                <a:cxn ang="0">
                  <a:pos x="7" y="18"/>
                </a:cxn>
                <a:cxn ang="0">
                  <a:pos x="10" y="29"/>
                </a:cxn>
                <a:cxn ang="0">
                  <a:pos x="24" y="46"/>
                </a:cxn>
                <a:cxn ang="0">
                  <a:pos x="46" y="57"/>
                </a:cxn>
                <a:cxn ang="0">
                  <a:pos x="70" y="61"/>
                </a:cxn>
                <a:cxn ang="0">
                  <a:pos x="88" y="68"/>
                </a:cxn>
                <a:cxn ang="0">
                  <a:pos x="99" y="71"/>
                </a:cxn>
                <a:cxn ang="0">
                  <a:pos x="109" y="82"/>
                </a:cxn>
                <a:cxn ang="0">
                  <a:pos x="120" y="100"/>
                </a:cxn>
                <a:cxn ang="0">
                  <a:pos x="127" y="121"/>
                </a:cxn>
                <a:cxn ang="0">
                  <a:pos x="127" y="142"/>
                </a:cxn>
                <a:cxn ang="0">
                  <a:pos x="127" y="160"/>
                </a:cxn>
                <a:cxn ang="0">
                  <a:pos x="131" y="174"/>
                </a:cxn>
                <a:cxn ang="0">
                  <a:pos x="134" y="181"/>
                </a:cxn>
                <a:cxn ang="0">
                  <a:pos x="131" y="195"/>
                </a:cxn>
                <a:cxn ang="0">
                  <a:pos x="138" y="202"/>
                </a:cxn>
                <a:cxn ang="0">
                  <a:pos x="134" y="213"/>
                </a:cxn>
                <a:cxn ang="0">
                  <a:pos x="138" y="252"/>
                </a:cxn>
                <a:cxn ang="0">
                  <a:pos x="141" y="323"/>
                </a:cxn>
                <a:cxn ang="0">
                  <a:pos x="145" y="351"/>
                </a:cxn>
                <a:cxn ang="0">
                  <a:pos x="148" y="380"/>
                </a:cxn>
                <a:cxn ang="0">
                  <a:pos x="152" y="454"/>
                </a:cxn>
                <a:cxn ang="0">
                  <a:pos x="156" y="469"/>
                </a:cxn>
                <a:cxn ang="0">
                  <a:pos x="159" y="476"/>
                </a:cxn>
                <a:cxn ang="0">
                  <a:pos x="166" y="479"/>
                </a:cxn>
                <a:cxn ang="0">
                  <a:pos x="173" y="479"/>
                </a:cxn>
                <a:cxn ang="0">
                  <a:pos x="184" y="472"/>
                </a:cxn>
              </a:cxnLst>
              <a:rect l="0" t="0" r="r" b="b"/>
              <a:pathLst>
                <a:path w="191" h="479">
                  <a:moveTo>
                    <a:pt x="191" y="461"/>
                  </a:moveTo>
                  <a:lnTo>
                    <a:pt x="191" y="461"/>
                  </a:lnTo>
                  <a:lnTo>
                    <a:pt x="191" y="461"/>
                  </a:lnTo>
                  <a:lnTo>
                    <a:pt x="188" y="461"/>
                  </a:lnTo>
                  <a:lnTo>
                    <a:pt x="184" y="461"/>
                  </a:lnTo>
                  <a:lnTo>
                    <a:pt x="184" y="461"/>
                  </a:lnTo>
                  <a:lnTo>
                    <a:pt x="180" y="458"/>
                  </a:lnTo>
                  <a:lnTo>
                    <a:pt x="180" y="454"/>
                  </a:lnTo>
                  <a:lnTo>
                    <a:pt x="177" y="451"/>
                  </a:lnTo>
                  <a:lnTo>
                    <a:pt x="173" y="447"/>
                  </a:lnTo>
                  <a:lnTo>
                    <a:pt x="173" y="444"/>
                  </a:lnTo>
                  <a:lnTo>
                    <a:pt x="173" y="437"/>
                  </a:lnTo>
                  <a:lnTo>
                    <a:pt x="170" y="429"/>
                  </a:lnTo>
                  <a:lnTo>
                    <a:pt x="170" y="419"/>
                  </a:lnTo>
                  <a:lnTo>
                    <a:pt x="170" y="408"/>
                  </a:lnTo>
                  <a:lnTo>
                    <a:pt x="170" y="390"/>
                  </a:lnTo>
                  <a:lnTo>
                    <a:pt x="170" y="369"/>
                  </a:lnTo>
                  <a:lnTo>
                    <a:pt x="170" y="351"/>
                  </a:lnTo>
                  <a:lnTo>
                    <a:pt x="166" y="341"/>
                  </a:lnTo>
                  <a:lnTo>
                    <a:pt x="166" y="330"/>
                  </a:lnTo>
                  <a:lnTo>
                    <a:pt x="166" y="323"/>
                  </a:lnTo>
                  <a:lnTo>
                    <a:pt x="163" y="316"/>
                  </a:lnTo>
                  <a:lnTo>
                    <a:pt x="159" y="305"/>
                  </a:lnTo>
                  <a:lnTo>
                    <a:pt x="159" y="291"/>
                  </a:lnTo>
                  <a:lnTo>
                    <a:pt x="159" y="280"/>
                  </a:lnTo>
                  <a:lnTo>
                    <a:pt x="159" y="270"/>
                  </a:lnTo>
                  <a:lnTo>
                    <a:pt x="156" y="241"/>
                  </a:lnTo>
                  <a:lnTo>
                    <a:pt x="156" y="231"/>
                  </a:lnTo>
                  <a:lnTo>
                    <a:pt x="156" y="224"/>
                  </a:lnTo>
                  <a:lnTo>
                    <a:pt x="159" y="220"/>
                  </a:lnTo>
                  <a:lnTo>
                    <a:pt x="159" y="213"/>
                  </a:lnTo>
                  <a:lnTo>
                    <a:pt x="159" y="210"/>
                  </a:lnTo>
                  <a:lnTo>
                    <a:pt x="156" y="210"/>
                  </a:lnTo>
                  <a:lnTo>
                    <a:pt x="156" y="206"/>
                  </a:lnTo>
                  <a:lnTo>
                    <a:pt x="156" y="202"/>
                  </a:lnTo>
                  <a:lnTo>
                    <a:pt x="148" y="210"/>
                  </a:lnTo>
                  <a:lnTo>
                    <a:pt x="152" y="210"/>
                  </a:lnTo>
                  <a:lnTo>
                    <a:pt x="152" y="206"/>
                  </a:lnTo>
                  <a:lnTo>
                    <a:pt x="156" y="202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5"/>
                  </a:lnTo>
                  <a:lnTo>
                    <a:pt x="159" y="192"/>
                  </a:lnTo>
                  <a:lnTo>
                    <a:pt x="156" y="185"/>
                  </a:lnTo>
                  <a:lnTo>
                    <a:pt x="156" y="181"/>
                  </a:lnTo>
                  <a:lnTo>
                    <a:pt x="148" y="160"/>
                  </a:lnTo>
                  <a:lnTo>
                    <a:pt x="148" y="135"/>
                  </a:lnTo>
                  <a:lnTo>
                    <a:pt x="148" y="128"/>
                  </a:lnTo>
                  <a:lnTo>
                    <a:pt x="148" y="121"/>
                  </a:lnTo>
                  <a:lnTo>
                    <a:pt x="145" y="114"/>
                  </a:lnTo>
                  <a:lnTo>
                    <a:pt x="145" y="110"/>
                  </a:lnTo>
                  <a:lnTo>
                    <a:pt x="141" y="103"/>
                  </a:lnTo>
                  <a:lnTo>
                    <a:pt x="138" y="100"/>
                  </a:lnTo>
                  <a:lnTo>
                    <a:pt x="138" y="92"/>
                  </a:lnTo>
                  <a:lnTo>
                    <a:pt x="134" y="89"/>
                  </a:lnTo>
                  <a:lnTo>
                    <a:pt x="131" y="85"/>
                  </a:lnTo>
                  <a:lnTo>
                    <a:pt x="124" y="78"/>
                  </a:lnTo>
                  <a:lnTo>
                    <a:pt x="120" y="75"/>
                  </a:lnTo>
                  <a:lnTo>
                    <a:pt x="117" y="71"/>
                  </a:lnTo>
                  <a:lnTo>
                    <a:pt x="109" y="68"/>
                  </a:lnTo>
                  <a:lnTo>
                    <a:pt x="106" y="68"/>
                  </a:lnTo>
                  <a:lnTo>
                    <a:pt x="92" y="61"/>
                  </a:lnTo>
                  <a:lnTo>
                    <a:pt x="85" y="57"/>
                  </a:lnTo>
                  <a:lnTo>
                    <a:pt x="78" y="53"/>
                  </a:lnTo>
                  <a:lnTo>
                    <a:pt x="63" y="50"/>
                  </a:lnTo>
                  <a:lnTo>
                    <a:pt x="53" y="46"/>
                  </a:lnTo>
                  <a:lnTo>
                    <a:pt x="39" y="43"/>
                  </a:lnTo>
                  <a:lnTo>
                    <a:pt x="31" y="39"/>
                  </a:lnTo>
                  <a:lnTo>
                    <a:pt x="28" y="36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7" y="11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7"/>
                  </a:lnTo>
                  <a:lnTo>
                    <a:pt x="3" y="14"/>
                  </a:lnTo>
                  <a:lnTo>
                    <a:pt x="7" y="18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4" y="36"/>
                  </a:lnTo>
                  <a:lnTo>
                    <a:pt x="17" y="39"/>
                  </a:lnTo>
                  <a:lnTo>
                    <a:pt x="24" y="46"/>
                  </a:lnTo>
                  <a:lnTo>
                    <a:pt x="31" y="50"/>
                  </a:lnTo>
                  <a:lnTo>
                    <a:pt x="39" y="53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6" y="57"/>
                  </a:lnTo>
                  <a:lnTo>
                    <a:pt x="70" y="61"/>
                  </a:lnTo>
                  <a:lnTo>
                    <a:pt x="78" y="61"/>
                  </a:lnTo>
                  <a:lnTo>
                    <a:pt x="85" y="64"/>
                  </a:lnTo>
                  <a:lnTo>
                    <a:pt x="88" y="68"/>
                  </a:lnTo>
                  <a:lnTo>
                    <a:pt x="92" y="68"/>
                  </a:lnTo>
                  <a:lnTo>
                    <a:pt x="95" y="71"/>
                  </a:lnTo>
                  <a:lnTo>
                    <a:pt x="99" y="71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9" y="82"/>
                  </a:lnTo>
                  <a:lnTo>
                    <a:pt x="113" y="89"/>
                  </a:lnTo>
                  <a:lnTo>
                    <a:pt x="117" y="92"/>
                  </a:lnTo>
                  <a:lnTo>
                    <a:pt x="120" y="100"/>
                  </a:lnTo>
                  <a:lnTo>
                    <a:pt x="124" y="107"/>
                  </a:lnTo>
                  <a:lnTo>
                    <a:pt x="127" y="114"/>
                  </a:lnTo>
                  <a:lnTo>
                    <a:pt x="127" y="121"/>
                  </a:lnTo>
                  <a:lnTo>
                    <a:pt x="127" y="124"/>
                  </a:lnTo>
                  <a:lnTo>
                    <a:pt x="127" y="132"/>
                  </a:lnTo>
                  <a:lnTo>
                    <a:pt x="127" y="142"/>
                  </a:lnTo>
                  <a:lnTo>
                    <a:pt x="127" y="153"/>
                  </a:lnTo>
                  <a:lnTo>
                    <a:pt x="127" y="156"/>
                  </a:lnTo>
                  <a:lnTo>
                    <a:pt x="127" y="160"/>
                  </a:lnTo>
                  <a:lnTo>
                    <a:pt x="131" y="167"/>
                  </a:lnTo>
                  <a:lnTo>
                    <a:pt x="131" y="171"/>
                  </a:lnTo>
                  <a:lnTo>
                    <a:pt x="131" y="17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81"/>
                  </a:lnTo>
                  <a:lnTo>
                    <a:pt x="134" y="185"/>
                  </a:lnTo>
                  <a:lnTo>
                    <a:pt x="131" y="195"/>
                  </a:lnTo>
                  <a:lnTo>
                    <a:pt x="131" y="195"/>
                  </a:lnTo>
                  <a:lnTo>
                    <a:pt x="134" y="199"/>
                  </a:lnTo>
                  <a:lnTo>
                    <a:pt x="134" y="202"/>
                  </a:lnTo>
                  <a:lnTo>
                    <a:pt x="138" y="202"/>
                  </a:lnTo>
                  <a:lnTo>
                    <a:pt x="138" y="206"/>
                  </a:lnTo>
                  <a:lnTo>
                    <a:pt x="138" y="210"/>
                  </a:lnTo>
                  <a:lnTo>
                    <a:pt x="134" y="213"/>
                  </a:lnTo>
                  <a:lnTo>
                    <a:pt x="134" y="217"/>
                  </a:lnTo>
                  <a:lnTo>
                    <a:pt x="138" y="238"/>
                  </a:lnTo>
                  <a:lnTo>
                    <a:pt x="138" y="252"/>
                  </a:lnTo>
                  <a:lnTo>
                    <a:pt x="141" y="270"/>
                  </a:lnTo>
                  <a:lnTo>
                    <a:pt x="141" y="312"/>
                  </a:lnTo>
                  <a:lnTo>
                    <a:pt x="141" y="323"/>
                  </a:lnTo>
                  <a:lnTo>
                    <a:pt x="145" y="334"/>
                  </a:lnTo>
                  <a:lnTo>
                    <a:pt x="145" y="344"/>
                  </a:lnTo>
                  <a:lnTo>
                    <a:pt x="145" y="351"/>
                  </a:lnTo>
                  <a:lnTo>
                    <a:pt x="148" y="366"/>
                  </a:lnTo>
                  <a:lnTo>
                    <a:pt x="148" y="373"/>
                  </a:lnTo>
                  <a:lnTo>
                    <a:pt x="148" y="380"/>
                  </a:lnTo>
                  <a:lnTo>
                    <a:pt x="148" y="415"/>
                  </a:lnTo>
                  <a:lnTo>
                    <a:pt x="152" y="451"/>
                  </a:lnTo>
                  <a:lnTo>
                    <a:pt x="152" y="454"/>
                  </a:lnTo>
                  <a:lnTo>
                    <a:pt x="152" y="458"/>
                  </a:lnTo>
                  <a:lnTo>
                    <a:pt x="152" y="461"/>
                  </a:lnTo>
                  <a:lnTo>
                    <a:pt x="156" y="469"/>
                  </a:lnTo>
                  <a:lnTo>
                    <a:pt x="156" y="472"/>
                  </a:lnTo>
                  <a:lnTo>
                    <a:pt x="159" y="472"/>
                  </a:lnTo>
                  <a:lnTo>
                    <a:pt x="159" y="476"/>
                  </a:lnTo>
                  <a:lnTo>
                    <a:pt x="163" y="476"/>
                  </a:lnTo>
                  <a:lnTo>
                    <a:pt x="163" y="479"/>
                  </a:lnTo>
                  <a:lnTo>
                    <a:pt x="166" y="479"/>
                  </a:lnTo>
                  <a:lnTo>
                    <a:pt x="170" y="479"/>
                  </a:lnTo>
                  <a:lnTo>
                    <a:pt x="170" y="479"/>
                  </a:lnTo>
                  <a:lnTo>
                    <a:pt x="173" y="479"/>
                  </a:lnTo>
                  <a:lnTo>
                    <a:pt x="177" y="479"/>
                  </a:lnTo>
                  <a:lnTo>
                    <a:pt x="180" y="476"/>
                  </a:lnTo>
                  <a:lnTo>
                    <a:pt x="184" y="472"/>
                  </a:lnTo>
                  <a:lnTo>
                    <a:pt x="191" y="465"/>
                  </a:lnTo>
                  <a:lnTo>
                    <a:pt x="191" y="461"/>
                  </a:lnTo>
                  <a:close/>
                </a:path>
              </a:pathLst>
            </a:custGeom>
            <a:solidFill>
              <a:srgbClr val="006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17" name="Freeform 1493"/>
            <p:cNvSpPr>
              <a:spLocks/>
            </p:cNvSpPr>
            <p:nvPr/>
          </p:nvSpPr>
          <p:spPr bwMode="auto">
            <a:xfrm>
              <a:off x="1405" y="1954"/>
              <a:ext cx="191" cy="479"/>
            </a:xfrm>
            <a:custGeom>
              <a:avLst/>
              <a:gdLst/>
              <a:ahLst/>
              <a:cxnLst>
                <a:cxn ang="0">
                  <a:pos x="188" y="461"/>
                </a:cxn>
                <a:cxn ang="0">
                  <a:pos x="170" y="408"/>
                </a:cxn>
                <a:cxn ang="0">
                  <a:pos x="170" y="348"/>
                </a:cxn>
                <a:cxn ang="0">
                  <a:pos x="156" y="249"/>
                </a:cxn>
                <a:cxn ang="0">
                  <a:pos x="159" y="213"/>
                </a:cxn>
                <a:cxn ang="0">
                  <a:pos x="156" y="202"/>
                </a:cxn>
                <a:cxn ang="0">
                  <a:pos x="152" y="210"/>
                </a:cxn>
                <a:cxn ang="0">
                  <a:pos x="156" y="185"/>
                </a:cxn>
                <a:cxn ang="0">
                  <a:pos x="148" y="160"/>
                </a:cxn>
                <a:cxn ang="0">
                  <a:pos x="120" y="71"/>
                </a:cxn>
                <a:cxn ang="0">
                  <a:pos x="0" y="0"/>
                </a:cxn>
                <a:cxn ang="0">
                  <a:pos x="17" y="43"/>
                </a:cxn>
                <a:cxn ang="0">
                  <a:pos x="117" y="92"/>
                </a:cxn>
                <a:cxn ang="0">
                  <a:pos x="127" y="160"/>
                </a:cxn>
                <a:cxn ang="0">
                  <a:pos x="134" y="178"/>
                </a:cxn>
                <a:cxn ang="0">
                  <a:pos x="134" y="213"/>
                </a:cxn>
                <a:cxn ang="0">
                  <a:pos x="141" y="312"/>
                </a:cxn>
                <a:cxn ang="0">
                  <a:pos x="148" y="433"/>
                </a:cxn>
                <a:cxn ang="0">
                  <a:pos x="170" y="479"/>
                </a:cxn>
                <a:cxn ang="0">
                  <a:pos x="191" y="461"/>
                </a:cxn>
                <a:cxn ang="0">
                  <a:pos x="184" y="461"/>
                </a:cxn>
                <a:cxn ang="0">
                  <a:pos x="173" y="447"/>
                </a:cxn>
                <a:cxn ang="0">
                  <a:pos x="170" y="419"/>
                </a:cxn>
                <a:cxn ang="0">
                  <a:pos x="170" y="351"/>
                </a:cxn>
                <a:cxn ang="0">
                  <a:pos x="163" y="316"/>
                </a:cxn>
                <a:cxn ang="0">
                  <a:pos x="159" y="270"/>
                </a:cxn>
                <a:cxn ang="0">
                  <a:pos x="159" y="220"/>
                </a:cxn>
                <a:cxn ang="0">
                  <a:pos x="156" y="206"/>
                </a:cxn>
                <a:cxn ang="0">
                  <a:pos x="152" y="206"/>
                </a:cxn>
                <a:cxn ang="0">
                  <a:pos x="159" y="195"/>
                </a:cxn>
                <a:cxn ang="0">
                  <a:pos x="148" y="160"/>
                </a:cxn>
                <a:cxn ang="0">
                  <a:pos x="145" y="114"/>
                </a:cxn>
                <a:cxn ang="0">
                  <a:pos x="138" y="92"/>
                </a:cxn>
                <a:cxn ang="0">
                  <a:pos x="120" y="75"/>
                </a:cxn>
                <a:cxn ang="0">
                  <a:pos x="92" y="61"/>
                </a:cxn>
                <a:cxn ang="0">
                  <a:pos x="53" y="46"/>
                </a:cxn>
                <a:cxn ang="0">
                  <a:pos x="21" y="32"/>
                </a:cxn>
                <a:cxn ang="0">
                  <a:pos x="10" y="18"/>
                </a:cxn>
                <a:cxn ang="0">
                  <a:pos x="0" y="0"/>
                </a:cxn>
                <a:cxn ang="0">
                  <a:pos x="7" y="22"/>
                </a:cxn>
                <a:cxn ang="0">
                  <a:pos x="17" y="39"/>
                </a:cxn>
                <a:cxn ang="0">
                  <a:pos x="46" y="57"/>
                </a:cxn>
                <a:cxn ang="0">
                  <a:pos x="78" y="61"/>
                </a:cxn>
                <a:cxn ang="0">
                  <a:pos x="95" y="71"/>
                </a:cxn>
                <a:cxn ang="0">
                  <a:pos x="109" y="82"/>
                </a:cxn>
                <a:cxn ang="0">
                  <a:pos x="124" y="107"/>
                </a:cxn>
                <a:cxn ang="0">
                  <a:pos x="127" y="132"/>
                </a:cxn>
                <a:cxn ang="0">
                  <a:pos x="127" y="160"/>
                </a:cxn>
                <a:cxn ang="0">
                  <a:pos x="134" y="178"/>
                </a:cxn>
                <a:cxn ang="0">
                  <a:pos x="131" y="195"/>
                </a:cxn>
                <a:cxn ang="0">
                  <a:pos x="138" y="202"/>
                </a:cxn>
                <a:cxn ang="0">
                  <a:pos x="134" y="217"/>
                </a:cxn>
                <a:cxn ang="0">
                  <a:pos x="141" y="312"/>
                </a:cxn>
                <a:cxn ang="0">
                  <a:pos x="145" y="351"/>
                </a:cxn>
                <a:cxn ang="0">
                  <a:pos x="148" y="415"/>
                </a:cxn>
                <a:cxn ang="0">
                  <a:pos x="152" y="461"/>
                </a:cxn>
                <a:cxn ang="0">
                  <a:pos x="159" y="476"/>
                </a:cxn>
                <a:cxn ang="0">
                  <a:pos x="170" y="479"/>
                </a:cxn>
                <a:cxn ang="0">
                  <a:pos x="180" y="476"/>
                </a:cxn>
              </a:cxnLst>
              <a:rect l="0" t="0" r="r" b="b"/>
              <a:pathLst>
                <a:path w="191" h="479">
                  <a:moveTo>
                    <a:pt x="191" y="461"/>
                  </a:moveTo>
                  <a:lnTo>
                    <a:pt x="191" y="461"/>
                  </a:lnTo>
                  <a:lnTo>
                    <a:pt x="191" y="461"/>
                  </a:lnTo>
                  <a:lnTo>
                    <a:pt x="188" y="461"/>
                  </a:lnTo>
                  <a:lnTo>
                    <a:pt x="170" y="447"/>
                  </a:lnTo>
                  <a:lnTo>
                    <a:pt x="170" y="412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70" y="408"/>
                  </a:lnTo>
                  <a:lnTo>
                    <a:pt x="170" y="387"/>
                  </a:lnTo>
                  <a:lnTo>
                    <a:pt x="170" y="369"/>
                  </a:lnTo>
                  <a:lnTo>
                    <a:pt x="170" y="348"/>
                  </a:lnTo>
                  <a:lnTo>
                    <a:pt x="163" y="312"/>
                  </a:lnTo>
                  <a:lnTo>
                    <a:pt x="159" y="291"/>
                  </a:lnTo>
                  <a:lnTo>
                    <a:pt x="156" y="263"/>
                  </a:lnTo>
                  <a:lnTo>
                    <a:pt x="156" y="249"/>
                  </a:lnTo>
                  <a:lnTo>
                    <a:pt x="156" y="241"/>
                  </a:lnTo>
                  <a:lnTo>
                    <a:pt x="156" y="238"/>
                  </a:lnTo>
                  <a:lnTo>
                    <a:pt x="156" y="227"/>
                  </a:lnTo>
                  <a:lnTo>
                    <a:pt x="159" y="213"/>
                  </a:lnTo>
                  <a:lnTo>
                    <a:pt x="159" y="210"/>
                  </a:lnTo>
                  <a:lnTo>
                    <a:pt x="156" y="206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52" y="210"/>
                  </a:lnTo>
                  <a:lnTo>
                    <a:pt x="156" y="206"/>
                  </a:lnTo>
                  <a:lnTo>
                    <a:pt x="159" y="199"/>
                  </a:lnTo>
                  <a:lnTo>
                    <a:pt x="159" y="192"/>
                  </a:lnTo>
                  <a:lnTo>
                    <a:pt x="156" y="185"/>
                  </a:lnTo>
                  <a:lnTo>
                    <a:pt x="156" y="181"/>
                  </a:lnTo>
                  <a:lnTo>
                    <a:pt x="156" y="181"/>
                  </a:lnTo>
                  <a:lnTo>
                    <a:pt x="148" y="160"/>
                  </a:lnTo>
                  <a:lnTo>
                    <a:pt x="148" y="160"/>
                  </a:lnTo>
                  <a:lnTo>
                    <a:pt x="148" y="160"/>
                  </a:lnTo>
                  <a:lnTo>
                    <a:pt x="148" y="135"/>
                  </a:lnTo>
                  <a:lnTo>
                    <a:pt x="148" y="107"/>
                  </a:lnTo>
                  <a:lnTo>
                    <a:pt x="120" y="71"/>
                  </a:lnTo>
                  <a:lnTo>
                    <a:pt x="67" y="50"/>
                  </a:lnTo>
                  <a:lnTo>
                    <a:pt x="10" y="29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8"/>
                  </a:lnTo>
                  <a:lnTo>
                    <a:pt x="17" y="43"/>
                  </a:lnTo>
                  <a:lnTo>
                    <a:pt x="39" y="57"/>
                  </a:lnTo>
                  <a:lnTo>
                    <a:pt x="81" y="64"/>
                  </a:lnTo>
                  <a:lnTo>
                    <a:pt x="99" y="71"/>
                  </a:lnTo>
                  <a:lnTo>
                    <a:pt x="117" y="92"/>
                  </a:lnTo>
                  <a:lnTo>
                    <a:pt x="127" y="117"/>
                  </a:lnTo>
                  <a:lnTo>
                    <a:pt x="127" y="135"/>
                  </a:lnTo>
                  <a:lnTo>
                    <a:pt x="127" y="153"/>
                  </a:lnTo>
                  <a:lnTo>
                    <a:pt x="127" y="160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1" y="192"/>
                  </a:lnTo>
                  <a:lnTo>
                    <a:pt x="131" y="199"/>
                  </a:lnTo>
                  <a:lnTo>
                    <a:pt x="138" y="206"/>
                  </a:lnTo>
                  <a:lnTo>
                    <a:pt x="134" y="213"/>
                  </a:lnTo>
                  <a:lnTo>
                    <a:pt x="138" y="224"/>
                  </a:lnTo>
                  <a:lnTo>
                    <a:pt x="141" y="263"/>
                  </a:lnTo>
                  <a:lnTo>
                    <a:pt x="141" y="270"/>
                  </a:lnTo>
                  <a:lnTo>
                    <a:pt x="141" y="312"/>
                  </a:lnTo>
                  <a:lnTo>
                    <a:pt x="141" y="330"/>
                  </a:lnTo>
                  <a:lnTo>
                    <a:pt x="148" y="376"/>
                  </a:lnTo>
                  <a:lnTo>
                    <a:pt x="148" y="394"/>
                  </a:lnTo>
                  <a:lnTo>
                    <a:pt x="148" y="433"/>
                  </a:lnTo>
                  <a:lnTo>
                    <a:pt x="152" y="458"/>
                  </a:lnTo>
                  <a:lnTo>
                    <a:pt x="159" y="479"/>
                  </a:lnTo>
                  <a:lnTo>
                    <a:pt x="170" y="479"/>
                  </a:lnTo>
                  <a:lnTo>
                    <a:pt x="170" y="479"/>
                  </a:lnTo>
                  <a:lnTo>
                    <a:pt x="177" y="479"/>
                  </a:lnTo>
                  <a:lnTo>
                    <a:pt x="191" y="469"/>
                  </a:lnTo>
                  <a:lnTo>
                    <a:pt x="191" y="461"/>
                  </a:lnTo>
                  <a:lnTo>
                    <a:pt x="191" y="461"/>
                  </a:lnTo>
                  <a:lnTo>
                    <a:pt x="191" y="461"/>
                  </a:lnTo>
                  <a:lnTo>
                    <a:pt x="188" y="461"/>
                  </a:lnTo>
                  <a:lnTo>
                    <a:pt x="184" y="461"/>
                  </a:lnTo>
                  <a:lnTo>
                    <a:pt x="184" y="461"/>
                  </a:lnTo>
                  <a:lnTo>
                    <a:pt x="180" y="458"/>
                  </a:lnTo>
                  <a:lnTo>
                    <a:pt x="180" y="454"/>
                  </a:lnTo>
                  <a:lnTo>
                    <a:pt x="177" y="451"/>
                  </a:lnTo>
                  <a:lnTo>
                    <a:pt x="173" y="447"/>
                  </a:lnTo>
                  <a:lnTo>
                    <a:pt x="173" y="444"/>
                  </a:lnTo>
                  <a:lnTo>
                    <a:pt x="173" y="437"/>
                  </a:lnTo>
                  <a:lnTo>
                    <a:pt x="170" y="429"/>
                  </a:lnTo>
                  <a:lnTo>
                    <a:pt x="170" y="419"/>
                  </a:lnTo>
                  <a:lnTo>
                    <a:pt x="170" y="408"/>
                  </a:lnTo>
                  <a:lnTo>
                    <a:pt x="170" y="390"/>
                  </a:lnTo>
                  <a:lnTo>
                    <a:pt x="170" y="369"/>
                  </a:lnTo>
                  <a:lnTo>
                    <a:pt x="170" y="351"/>
                  </a:lnTo>
                  <a:lnTo>
                    <a:pt x="166" y="341"/>
                  </a:lnTo>
                  <a:lnTo>
                    <a:pt x="166" y="330"/>
                  </a:lnTo>
                  <a:lnTo>
                    <a:pt x="166" y="323"/>
                  </a:lnTo>
                  <a:lnTo>
                    <a:pt x="163" y="316"/>
                  </a:lnTo>
                  <a:lnTo>
                    <a:pt x="159" y="305"/>
                  </a:lnTo>
                  <a:lnTo>
                    <a:pt x="159" y="291"/>
                  </a:lnTo>
                  <a:lnTo>
                    <a:pt x="159" y="280"/>
                  </a:lnTo>
                  <a:lnTo>
                    <a:pt x="159" y="270"/>
                  </a:lnTo>
                  <a:lnTo>
                    <a:pt x="156" y="241"/>
                  </a:lnTo>
                  <a:lnTo>
                    <a:pt x="156" y="231"/>
                  </a:lnTo>
                  <a:lnTo>
                    <a:pt x="156" y="224"/>
                  </a:lnTo>
                  <a:lnTo>
                    <a:pt x="159" y="220"/>
                  </a:lnTo>
                  <a:lnTo>
                    <a:pt x="159" y="213"/>
                  </a:lnTo>
                  <a:lnTo>
                    <a:pt x="159" y="210"/>
                  </a:lnTo>
                  <a:lnTo>
                    <a:pt x="156" y="210"/>
                  </a:lnTo>
                  <a:lnTo>
                    <a:pt x="156" y="206"/>
                  </a:lnTo>
                  <a:lnTo>
                    <a:pt x="156" y="202"/>
                  </a:lnTo>
                  <a:lnTo>
                    <a:pt x="148" y="210"/>
                  </a:lnTo>
                  <a:lnTo>
                    <a:pt x="152" y="210"/>
                  </a:lnTo>
                  <a:lnTo>
                    <a:pt x="152" y="206"/>
                  </a:lnTo>
                  <a:lnTo>
                    <a:pt x="156" y="202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5"/>
                  </a:lnTo>
                  <a:lnTo>
                    <a:pt x="159" y="192"/>
                  </a:lnTo>
                  <a:lnTo>
                    <a:pt x="156" y="185"/>
                  </a:lnTo>
                  <a:lnTo>
                    <a:pt x="156" y="181"/>
                  </a:lnTo>
                  <a:lnTo>
                    <a:pt x="148" y="160"/>
                  </a:lnTo>
                  <a:lnTo>
                    <a:pt x="148" y="135"/>
                  </a:lnTo>
                  <a:lnTo>
                    <a:pt x="148" y="128"/>
                  </a:lnTo>
                  <a:lnTo>
                    <a:pt x="148" y="121"/>
                  </a:lnTo>
                  <a:lnTo>
                    <a:pt x="145" y="114"/>
                  </a:lnTo>
                  <a:lnTo>
                    <a:pt x="145" y="110"/>
                  </a:lnTo>
                  <a:lnTo>
                    <a:pt x="141" y="103"/>
                  </a:lnTo>
                  <a:lnTo>
                    <a:pt x="138" y="100"/>
                  </a:lnTo>
                  <a:lnTo>
                    <a:pt x="138" y="92"/>
                  </a:lnTo>
                  <a:lnTo>
                    <a:pt x="134" y="89"/>
                  </a:lnTo>
                  <a:lnTo>
                    <a:pt x="131" y="85"/>
                  </a:lnTo>
                  <a:lnTo>
                    <a:pt x="124" y="78"/>
                  </a:lnTo>
                  <a:lnTo>
                    <a:pt x="120" y="75"/>
                  </a:lnTo>
                  <a:lnTo>
                    <a:pt x="117" y="71"/>
                  </a:lnTo>
                  <a:lnTo>
                    <a:pt x="109" y="68"/>
                  </a:lnTo>
                  <a:lnTo>
                    <a:pt x="106" y="68"/>
                  </a:lnTo>
                  <a:lnTo>
                    <a:pt x="92" y="61"/>
                  </a:lnTo>
                  <a:lnTo>
                    <a:pt x="85" y="57"/>
                  </a:lnTo>
                  <a:lnTo>
                    <a:pt x="78" y="53"/>
                  </a:lnTo>
                  <a:lnTo>
                    <a:pt x="63" y="50"/>
                  </a:lnTo>
                  <a:lnTo>
                    <a:pt x="53" y="46"/>
                  </a:lnTo>
                  <a:lnTo>
                    <a:pt x="39" y="43"/>
                  </a:lnTo>
                  <a:lnTo>
                    <a:pt x="31" y="39"/>
                  </a:lnTo>
                  <a:lnTo>
                    <a:pt x="28" y="36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7" y="11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7"/>
                  </a:lnTo>
                  <a:lnTo>
                    <a:pt x="3" y="14"/>
                  </a:lnTo>
                  <a:lnTo>
                    <a:pt x="7" y="18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4" y="36"/>
                  </a:lnTo>
                  <a:lnTo>
                    <a:pt x="17" y="39"/>
                  </a:lnTo>
                  <a:lnTo>
                    <a:pt x="24" y="46"/>
                  </a:lnTo>
                  <a:lnTo>
                    <a:pt x="31" y="50"/>
                  </a:lnTo>
                  <a:lnTo>
                    <a:pt x="39" y="53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6" y="57"/>
                  </a:lnTo>
                  <a:lnTo>
                    <a:pt x="70" y="61"/>
                  </a:lnTo>
                  <a:lnTo>
                    <a:pt x="78" y="61"/>
                  </a:lnTo>
                  <a:lnTo>
                    <a:pt x="85" y="64"/>
                  </a:lnTo>
                  <a:lnTo>
                    <a:pt x="88" y="68"/>
                  </a:lnTo>
                  <a:lnTo>
                    <a:pt x="92" y="68"/>
                  </a:lnTo>
                  <a:lnTo>
                    <a:pt x="95" y="71"/>
                  </a:lnTo>
                  <a:lnTo>
                    <a:pt x="99" y="71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9" y="82"/>
                  </a:lnTo>
                  <a:lnTo>
                    <a:pt x="113" y="89"/>
                  </a:lnTo>
                  <a:lnTo>
                    <a:pt x="117" y="92"/>
                  </a:lnTo>
                  <a:lnTo>
                    <a:pt x="120" y="100"/>
                  </a:lnTo>
                  <a:lnTo>
                    <a:pt x="124" y="107"/>
                  </a:lnTo>
                  <a:lnTo>
                    <a:pt x="127" y="114"/>
                  </a:lnTo>
                  <a:lnTo>
                    <a:pt x="127" y="121"/>
                  </a:lnTo>
                  <a:lnTo>
                    <a:pt x="127" y="124"/>
                  </a:lnTo>
                  <a:lnTo>
                    <a:pt x="127" y="132"/>
                  </a:lnTo>
                  <a:lnTo>
                    <a:pt x="127" y="142"/>
                  </a:lnTo>
                  <a:lnTo>
                    <a:pt x="127" y="153"/>
                  </a:lnTo>
                  <a:lnTo>
                    <a:pt x="127" y="156"/>
                  </a:lnTo>
                  <a:lnTo>
                    <a:pt x="127" y="160"/>
                  </a:lnTo>
                  <a:lnTo>
                    <a:pt x="131" y="167"/>
                  </a:lnTo>
                  <a:lnTo>
                    <a:pt x="131" y="171"/>
                  </a:lnTo>
                  <a:lnTo>
                    <a:pt x="131" y="17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81"/>
                  </a:lnTo>
                  <a:lnTo>
                    <a:pt x="134" y="185"/>
                  </a:lnTo>
                  <a:lnTo>
                    <a:pt x="131" y="195"/>
                  </a:lnTo>
                  <a:lnTo>
                    <a:pt x="131" y="195"/>
                  </a:lnTo>
                  <a:lnTo>
                    <a:pt x="134" y="199"/>
                  </a:lnTo>
                  <a:lnTo>
                    <a:pt x="134" y="202"/>
                  </a:lnTo>
                  <a:lnTo>
                    <a:pt x="138" y="202"/>
                  </a:lnTo>
                  <a:lnTo>
                    <a:pt x="138" y="206"/>
                  </a:lnTo>
                  <a:lnTo>
                    <a:pt x="138" y="210"/>
                  </a:lnTo>
                  <a:lnTo>
                    <a:pt x="134" y="213"/>
                  </a:lnTo>
                  <a:lnTo>
                    <a:pt x="134" y="217"/>
                  </a:lnTo>
                  <a:lnTo>
                    <a:pt x="138" y="238"/>
                  </a:lnTo>
                  <a:lnTo>
                    <a:pt x="138" y="252"/>
                  </a:lnTo>
                  <a:lnTo>
                    <a:pt x="141" y="270"/>
                  </a:lnTo>
                  <a:lnTo>
                    <a:pt x="141" y="312"/>
                  </a:lnTo>
                  <a:lnTo>
                    <a:pt x="141" y="323"/>
                  </a:lnTo>
                  <a:lnTo>
                    <a:pt x="145" y="334"/>
                  </a:lnTo>
                  <a:lnTo>
                    <a:pt x="145" y="344"/>
                  </a:lnTo>
                  <a:lnTo>
                    <a:pt x="145" y="351"/>
                  </a:lnTo>
                  <a:lnTo>
                    <a:pt x="148" y="366"/>
                  </a:lnTo>
                  <a:lnTo>
                    <a:pt x="148" y="373"/>
                  </a:lnTo>
                  <a:lnTo>
                    <a:pt x="148" y="380"/>
                  </a:lnTo>
                  <a:lnTo>
                    <a:pt x="148" y="415"/>
                  </a:lnTo>
                  <a:lnTo>
                    <a:pt x="152" y="451"/>
                  </a:lnTo>
                  <a:lnTo>
                    <a:pt x="152" y="454"/>
                  </a:lnTo>
                  <a:lnTo>
                    <a:pt x="152" y="458"/>
                  </a:lnTo>
                  <a:lnTo>
                    <a:pt x="152" y="461"/>
                  </a:lnTo>
                  <a:lnTo>
                    <a:pt x="156" y="469"/>
                  </a:lnTo>
                  <a:lnTo>
                    <a:pt x="156" y="472"/>
                  </a:lnTo>
                  <a:lnTo>
                    <a:pt x="159" y="472"/>
                  </a:lnTo>
                  <a:lnTo>
                    <a:pt x="159" y="476"/>
                  </a:lnTo>
                  <a:lnTo>
                    <a:pt x="163" y="476"/>
                  </a:lnTo>
                  <a:lnTo>
                    <a:pt x="163" y="479"/>
                  </a:lnTo>
                  <a:lnTo>
                    <a:pt x="166" y="479"/>
                  </a:lnTo>
                  <a:lnTo>
                    <a:pt x="170" y="479"/>
                  </a:lnTo>
                  <a:lnTo>
                    <a:pt x="170" y="479"/>
                  </a:lnTo>
                  <a:lnTo>
                    <a:pt x="173" y="479"/>
                  </a:lnTo>
                  <a:lnTo>
                    <a:pt x="177" y="479"/>
                  </a:lnTo>
                  <a:lnTo>
                    <a:pt x="180" y="476"/>
                  </a:lnTo>
                  <a:lnTo>
                    <a:pt x="184" y="472"/>
                  </a:lnTo>
                  <a:lnTo>
                    <a:pt x="191" y="465"/>
                  </a:lnTo>
                  <a:lnTo>
                    <a:pt x="191" y="46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18" name="Freeform 1494"/>
            <p:cNvSpPr>
              <a:spLocks/>
            </p:cNvSpPr>
            <p:nvPr/>
          </p:nvSpPr>
          <p:spPr bwMode="auto">
            <a:xfrm>
              <a:off x="1621" y="2284"/>
              <a:ext cx="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1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19" name="Freeform 1495"/>
            <p:cNvSpPr>
              <a:spLocks/>
            </p:cNvSpPr>
            <p:nvPr/>
          </p:nvSpPr>
          <p:spPr bwMode="auto">
            <a:xfrm>
              <a:off x="1621" y="2284"/>
              <a:ext cx="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20" name="Freeform 1496"/>
            <p:cNvSpPr>
              <a:spLocks/>
            </p:cNvSpPr>
            <p:nvPr/>
          </p:nvSpPr>
          <p:spPr bwMode="auto">
            <a:xfrm>
              <a:off x="1490" y="2128"/>
              <a:ext cx="10" cy="18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7" y="11"/>
                </a:cxn>
                <a:cxn ang="0">
                  <a:pos x="3" y="7"/>
                </a:cxn>
                <a:cxn ang="0">
                  <a:pos x="0" y="0"/>
                </a:cxn>
              </a:cxnLst>
              <a:rect l="0" t="0" r="r" b="b"/>
              <a:pathLst>
                <a:path w="10" h="18">
                  <a:moveTo>
                    <a:pt x="10" y="18"/>
                  </a:moveTo>
                  <a:lnTo>
                    <a:pt x="7" y="11"/>
                  </a:ln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21" name="Freeform 1497"/>
            <p:cNvSpPr>
              <a:spLocks/>
            </p:cNvSpPr>
            <p:nvPr/>
          </p:nvSpPr>
          <p:spPr bwMode="auto">
            <a:xfrm>
              <a:off x="1490" y="2128"/>
              <a:ext cx="10" cy="14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0" y="14"/>
                </a:cxn>
                <a:cxn ang="0">
                  <a:pos x="3" y="7"/>
                </a:cxn>
                <a:cxn ang="0">
                  <a:pos x="0" y="0"/>
                </a:cxn>
              </a:cxnLst>
              <a:rect l="0" t="0" r="r" b="b"/>
              <a:pathLst>
                <a:path w="10" h="14">
                  <a:moveTo>
                    <a:pt x="10" y="14"/>
                  </a:moveTo>
                  <a:lnTo>
                    <a:pt x="10" y="14"/>
                  </a:ln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22" name="Freeform 1498"/>
            <p:cNvSpPr>
              <a:spLocks/>
            </p:cNvSpPr>
            <p:nvPr/>
          </p:nvSpPr>
          <p:spPr bwMode="auto">
            <a:xfrm>
              <a:off x="1617" y="2352"/>
              <a:ext cx="11" cy="1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10"/>
                </a:cxn>
                <a:cxn ang="0">
                  <a:pos x="0" y="17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lnTo>
                    <a:pt x="7" y="10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23" name="Freeform 1499"/>
            <p:cNvSpPr>
              <a:spLocks/>
            </p:cNvSpPr>
            <p:nvPr/>
          </p:nvSpPr>
          <p:spPr bwMode="auto">
            <a:xfrm>
              <a:off x="1617" y="2352"/>
              <a:ext cx="11" cy="1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4" y="14"/>
                </a:cxn>
                <a:cxn ang="0">
                  <a:pos x="0" y="17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lnTo>
                    <a:pt x="11" y="0"/>
                  </a:lnTo>
                  <a:lnTo>
                    <a:pt x="7" y="7"/>
                  </a:lnTo>
                  <a:lnTo>
                    <a:pt x="7" y="10"/>
                  </a:lnTo>
                  <a:lnTo>
                    <a:pt x="4" y="14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24" name="Freeform 1500"/>
            <p:cNvSpPr>
              <a:spLocks/>
            </p:cNvSpPr>
            <p:nvPr/>
          </p:nvSpPr>
          <p:spPr bwMode="auto">
            <a:xfrm>
              <a:off x="1596" y="2380"/>
              <a:ext cx="18" cy="4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7"/>
                </a:cxn>
                <a:cxn ang="0">
                  <a:pos x="7" y="39"/>
                </a:cxn>
                <a:cxn ang="0">
                  <a:pos x="0" y="43"/>
                </a:cxn>
              </a:cxnLst>
              <a:rect l="0" t="0" r="r" b="b"/>
              <a:pathLst>
                <a:path w="18" h="43">
                  <a:moveTo>
                    <a:pt x="18" y="0"/>
                  </a:moveTo>
                  <a:lnTo>
                    <a:pt x="14" y="7"/>
                  </a:lnTo>
                  <a:lnTo>
                    <a:pt x="7" y="39"/>
                  </a:lnTo>
                  <a:lnTo>
                    <a:pt x="0" y="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25" name="Freeform 1501"/>
            <p:cNvSpPr>
              <a:spLocks/>
            </p:cNvSpPr>
            <p:nvPr/>
          </p:nvSpPr>
          <p:spPr bwMode="auto">
            <a:xfrm>
              <a:off x="1596" y="2380"/>
              <a:ext cx="18" cy="4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4" y="7"/>
                </a:cxn>
                <a:cxn ang="0">
                  <a:pos x="14" y="14"/>
                </a:cxn>
                <a:cxn ang="0">
                  <a:pos x="11" y="25"/>
                </a:cxn>
                <a:cxn ang="0">
                  <a:pos x="11" y="28"/>
                </a:cxn>
                <a:cxn ang="0">
                  <a:pos x="7" y="35"/>
                </a:cxn>
                <a:cxn ang="0">
                  <a:pos x="4" y="35"/>
                </a:cxn>
                <a:cxn ang="0">
                  <a:pos x="4" y="39"/>
                </a:cxn>
                <a:cxn ang="0">
                  <a:pos x="0" y="43"/>
                </a:cxn>
              </a:cxnLst>
              <a:rect l="0" t="0" r="r" b="b"/>
              <a:pathLst>
                <a:path w="18" h="43">
                  <a:moveTo>
                    <a:pt x="18" y="0"/>
                  </a:moveTo>
                  <a:lnTo>
                    <a:pt x="18" y="0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1" y="25"/>
                  </a:lnTo>
                  <a:lnTo>
                    <a:pt x="11" y="28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9"/>
                  </a:lnTo>
                  <a:lnTo>
                    <a:pt x="0" y="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26" name="Freeform 1502"/>
            <p:cNvSpPr>
              <a:spLocks/>
            </p:cNvSpPr>
            <p:nvPr/>
          </p:nvSpPr>
          <p:spPr bwMode="auto">
            <a:xfrm>
              <a:off x="1646" y="2327"/>
              <a:ext cx="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7"/>
                </a:cxn>
                <a:cxn ang="0">
                  <a:pos x="7" y="0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3" y="7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27" name="Freeform 1503"/>
            <p:cNvSpPr>
              <a:spLocks/>
            </p:cNvSpPr>
            <p:nvPr/>
          </p:nvSpPr>
          <p:spPr bwMode="auto">
            <a:xfrm>
              <a:off x="1646" y="2327"/>
              <a:ext cx="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0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14"/>
                  </a:lnTo>
                  <a:lnTo>
                    <a:pt x="3" y="7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28" name="Freeform 1504"/>
            <p:cNvSpPr>
              <a:spLocks/>
            </p:cNvSpPr>
            <p:nvPr/>
          </p:nvSpPr>
          <p:spPr bwMode="auto">
            <a:xfrm>
              <a:off x="1702" y="2309"/>
              <a:ext cx="36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1"/>
                </a:cxn>
                <a:cxn ang="0">
                  <a:pos x="32" y="28"/>
                </a:cxn>
                <a:cxn ang="0">
                  <a:pos x="36" y="35"/>
                </a:cxn>
                <a:cxn ang="0">
                  <a:pos x="36" y="50"/>
                </a:cxn>
                <a:cxn ang="0">
                  <a:pos x="8" y="64"/>
                </a:cxn>
                <a:cxn ang="0">
                  <a:pos x="4" y="67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11" y="11"/>
                  </a:lnTo>
                  <a:lnTo>
                    <a:pt x="32" y="28"/>
                  </a:lnTo>
                  <a:lnTo>
                    <a:pt x="36" y="35"/>
                  </a:lnTo>
                  <a:lnTo>
                    <a:pt x="36" y="50"/>
                  </a:lnTo>
                  <a:lnTo>
                    <a:pt x="8" y="64"/>
                  </a:lnTo>
                  <a:lnTo>
                    <a:pt x="4" y="6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29" name="Freeform 1505"/>
            <p:cNvSpPr>
              <a:spLocks/>
            </p:cNvSpPr>
            <p:nvPr/>
          </p:nvSpPr>
          <p:spPr bwMode="auto">
            <a:xfrm>
              <a:off x="1699" y="2309"/>
              <a:ext cx="39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14" y="11"/>
                </a:cxn>
                <a:cxn ang="0">
                  <a:pos x="18" y="18"/>
                </a:cxn>
                <a:cxn ang="0">
                  <a:pos x="25" y="21"/>
                </a:cxn>
                <a:cxn ang="0">
                  <a:pos x="28" y="25"/>
                </a:cxn>
                <a:cxn ang="0">
                  <a:pos x="35" y="28"/>
                </a:cxn>
                <a:cxn ang="0">
                  <a:pos x="35" y="32"/>
                </a:cxn>
                <a:cxn ang="0">
                  <a:pos x="35" y="35"/>
                </a:cxn>
                <a:cxn ang="0">
                  <a:pos x="39" y="35"/>
                </a:cxn>
                <a:cxn ang="0">
                  <a:pos x="39" y="39"/>
                </a:cxn>
                <a:cxn ang="0">
                  <a:pos x="39" y="43"/>
                </a:cxn>
                <a:cxn ang="0">
                  <a:pos x="39" y="46"/>
                </a:cxn>
                <a:cxn ang="0">
                  <a:pos x="35" y="46"/>
                </a:cxn>
                <a:cxn ang="0">
                  <a:pos x="35" y="50"/>
                </a:cxn>
                <a:cxn ang="0">
                  <a:pos x="32" y="50"/>
                </a:cxn>
                <a:cxn ang="0">
                  <a:pos x="32" y="53"/>
                </a:cxn>
                <a:cxn ang="0">
                  <a:pos x="28" y="57"/>
                </a:cxn>
                <a:cxn ang="0">
                  <a:pos x="18" y="60"/>
                </a:cxn>
                <a:cxn ang="0">
                  <a:pos x="14" y="64"/>
                </a:cxn>
                <a:cxn ang="0">
                  <a:pos x="11" y="67"/>
                </a:cxn>
                <a:cxn ang="0">
                  <a:pos x="7" y="67"/>
                </a:cxn>
              </a:cxnLst>
              <a:rect l="0" t="0" r="r" b="b"/>
              <a:pathLst>
                <a:path w="39" h="67">
                  <a:moveTo>
                    <a:pt x="0" y="0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14" y="11"/>
                  </a:lnTo>
                  <a:lnTo>
                    <a:pt x="18" y="18"/>
                  </a:lnTo>
                  <a:lnTo>
                    <a:pt x="25" y="21"/>
                  </a:lnTo>
                  <a:lnTo>
                    <a:pt x="28" y="25"/>
                  </a:lnTo>
                  <a:lnTo>
                    <a:pt x="35" y="28"/>
                  </a:lnTo>
                  <a:lnTo>
                    <a:pt x="35" y="32"/>
                  </a:lnTo>
                  <a:lnTo>
                    <a:pt x="35" y="35"/>
                  </a:lnTo>
                  <a:lnTo>
                    <a:pt x="39" y="35"/>
                  </a:lnTo>
                  <a:lnTo>
                    <a:pt x="39" y="39"/>
                  </a:lnTo>
                  <a:lnTo>
                    <a:pt x="39" y="43"/>
                  </a:lnTo>
                  <a:lnTo>
                    <a:pt x="39" y="46"/>
                  </a:lnTo>
                  <a:lnTo>
                    <a:pt x="35" y="46"/>
                  </a:lnTo>
                  <a:lnTo>
                    <a:pt x="35" y="50"/>
                  </a:lnTo>
                  <a:lnTo>
                    <a:pt x="32" y="50"/>
                  </a:lnTo>
                  <a:lnTo>
                    <a:pt x="32" y="53"/>
                  </a:lnTo>
                  <a:lnTo>
                    <a:pt x="28" y="57"/>
                  </a:lnTo>
                  <a:lnTo>
                    <a:pt x="18" y="60"/>
                  </a:lnTo>
                  <a:lnTo>
                    <a:pt x="14" y="64"/>
                  </a:lnTo>
                  <a:lnTo>
                    <a:pt x="11" y="67"/>
                  </a:lnTo>
                  <a:lnTo>
                    <a:pt x="7" y="6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30" name="Freeform 1506"/>
            <p:cNvSpPr>
              <a:spLocks/>
            </p:cNvSpPr>
            <p:nvPr/>
          </p:nvSpPr>
          <p:spPr bwMode="auto">
            <a:xfrm>
              <a:off x="1536" y="2057"/>
              <a:ext cx="7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3" y="29"/>
                </a:cxn>
                <a:cxn ang="0">
                  <a:pos x="7" y="32"/>
                </a:cxn>
              </a:cxnLst>
              <a:rect l="0" t="0" r="r" b="b"/>
              <a:pathLst>
                <a:path w="7" h="32">
                  <a:moveTo>
                    <a:pt x="0" y="0"/>
                  </a:moveTo>
                  <a:lnTo>
                    <a:pt x="0" y="4"/>
                  </a:lnTo>
                  <a:lnTo>
                    <a:pt x="0" y="14"/>
                  </a:lnTo>
                  <a:lnTo>
                    <a:pt x="3" y="29"/>
                  </a:lnTo>
                  <a:lnTo>
                    <a:pt x="7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31" name="Freeform 1507"/>
            <p:cNvSpPr>
              <a:spLocks/>
            </p:cNvSpPr>
            <p:nvPr/>
          </p:nvSpPr>
          <p:spPr bwMode="auto">
            <a:xfrm>
              <a:off x="1536" y="2057"/>
              <a:ext cx="7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32"/>
                </a:cxn>
              </a:cxnLst>
              <a:rect l="0" t="0" r="r" b="b"/>
              <a:pathLst>
                <a:path w="7" h="3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32" name="Freeform 1508"/>
            <p:cNvSpPr>
              <a:spLocks/>
            </p:cNvSpPr>
            <p:nvPr/>
          </p:nvSpPr>
          <p:spPr bwMode="auto">
            <a:xfrm>
              <a:off x="1543" y="2110"/>
              <a:ext cx="7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29"/>
                </a:cxn>
                <a:cxn ang="0">
                  <a:pos x="3" y="29"/>
                </a:cxn>
                <a:cxn ang="0">
                  <a:pos x="3" y="29"/>
                </a:cxn>
                <a:cxn ang="0">
                  <a:pos x="3" y="32"/>
                </a:cxn>
                <a:cxn ang="0">
                  <a:pos x="7" y="36"/>
                </a:cxn>
              </a:cxnLst>
              <a:rect l="0" t="0" r="r" b="b"/>
              <a:pathLst>
                <a:path w="7" h="36">
                  <a:moveTo>
                    <a:pt x="0" y="0"/>
                  </a:moveTo>
                  <a:lnTo>
                    <a:pt x="0" y="0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7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33" name="Freeform 1509"/>
            <p:cNvSpPr>
              <a:spLocks/>
            </p:cNvSpPr>
            <p:nvPr/>
          </p:nvSpPr>
          <p:spPr bwMode="auto">
            <a:xfrm>
              <a:off x="1543" y="2110"/>
              <a:ext cx="7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15"/>
                </a:cxn>
                <a:cxn ang="0">
                  <a:pos x="3" y="29"/>
                </a:cxn>
                <a:cxn ang="0">
                  <a:pos x="3" y="32"/>
                </a:cxn>
                <a:cxn ang="0">
                  <a:pos x="7" y="36"/>
                </a:cxn>
              </a:cxnLst>
              <a:rect l="0" t="0" r="r" b="b"/>
              <a:pathLst>
                <a:path w="7" h="36">
                  <a:moveTo>
                    <a:pt x="0" y="0"/>
                  </a:moveTo>
                  <a:lnTo>
                    <a:pt x="0" y="0"/>
                  </a:lnTo>
                  <a:lnTo>
                    <a:pt x="3" y="15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7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34" name="Freeform 1510"/>
            <p:cNvSpPr>
              <a:spLocks/>
            </p:cNvSpPr>
            <p:nvPr/>
          </p:nvSpPr>
          <p:spPr bwMode="auto">
            <a:xfrm>
              <a:off x="1550" y="2174"/>
              <a:ext cx="1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0" y="21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35" name="Freeform 1511"/>
            <p:cNvSpPr>
              <a:spLocks/>
            </p:cNvSpPr>
            <p:nvPr/>
          </p:nvSpPr>
          <p:spPr bwMode="auto">
            <a:xfrm>
              <a:off x="1550" y="2174"/>
              <a:ext cx="1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0" y="21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36" name="Rectangle 1512"/>
            <p:cNvSpPr>
              <a:spLocks noChangeArrowheads="1"/>
            </p:cNvSpPr>
            <p:nvPr/>
          </p:nvSpPr>
          <p:spPr bwMode="auto">
            <a:xfrm>
              <a:off x="1546" y="2153"/>
              <a:ext cx="0" cy="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37" name="Freeform 1513"/>
            <p:cNvSpPr>
              <a:spLocks/>
            </p:cNvSpPr>
            <p:nvPr/>
          </p:nvSpPr>
          <p:spPr bwMode="auto">
            <a:xfrm>
              <a:off x="1546" y="2153"/>
              <a:ext cx="1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38" name="Freeform 1514"/>
            <p:cNvSpPr>
              <a:spLocks/>
            </p:cNvSpPr>
            <p:nvPr/>
          </p:nvSpPr>
          <p:spPr bwMode="auto">
            <a:xfrm>
              <a:off x="1543" y="2075"/>
              <a:ext cx="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3" y="21"/>
                </a:cxn>
                <a:cxn ang="0">
                  <a:pos x="3" y="32"/>
                </a:cxn>
              </a:cxnLst>
              <a:rect l="0" t="0" r="r" b="b"/>
              <a:pathLst>
                <a:path w="3" h="32">
                  <a:moveTo>
                    <a:pt x="0" y="0"/>
                  </a:moveTo>
                  <a:lnTo>
                    <a:pt x="0" y="11"/>
                  </a:lnTo>
                  <a:lnTo>
                    <a:pt x="3" y="21"/>
                  </a:lnTo>
                  <a:lnTo>
                    <a:pt x="3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39" name="Freeform 1515"/>
            <p:cNvSpPr>
              <a:spLocks/>
            </p:cNvSpPr>
            <p:nvPr/>
          </p:nvSpPr>
          <p:spPr bwMode="auto">
            <a:xfrm>
              <a:off x="1543" y="2075"/>
              <a:ext cx="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14"/>
                </a:cxn>
                <a:cxn ang="0">
                  <a:pos x="3" y="21"/>
                </a:cxn>
                <a:cxn ang="0">
                  <a:pos x="3" y="32"/>
                </a:cxn>
              </a:cxnLst>
              <a:rect l="0" t="0" r="r" b="b"/>
              <a:pathLst>
                <a:path w="3" h="32">
                  <a:moveTo>
                    <a:pt x="0" y="0"/>
                  </a:moveTo>
                  <a:lnTo>
                    <a:pt x="0" y="0"/>
                  </a:lnTo>
                  <a:lnTo>
                    <a:pt x="3" y="14"/>
                  </a:lnTo>
                  <a:lnTo>
                    <a:pt x="3" y="21"/>
                  </a:lnTo>
                  <a:lnTo>
                    <a:pt x="3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40" name="Freeform 1516"/>
            <p:cNvSpPr>
              <a:spLocks/>
            </p:cNvSpPr>
            <p:nvPr/>
          </p:nvSpPr>
          <p:spPr bwMode="auto">
            <a:xfrm>
              <a:off x="1514" y="2025"/>
              <a:ext cx="1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11"/>
                </a:cxn>
                <a:cxn ang="0">
                  <a:pos x="18" y="21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4" y="4"/>
                  </a:lnTo>
                  <a:lnTo>
                    <a:pt x="8" y="11"/>
                  </a:lnTo>
                  <a:lnTo>
                    <a:pt x="18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41" name="Freeform 1517"/>
            <p:cNvSpPr>
              <a:spLocks/>
            </p:cNvSpPr>
            <p:nvPr/>
          </p:nvSpPr>
          <p:spPr bwMode="auto">
            <a:xfrm>
              <a:off x="1514" y="2025"/>
              <a:ext cx="1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7"/>
                </a:cxn>
                <a:cxn ang="0">
                  <a:pos x="8" y="11"/>
                </a:cxn>
                <a:cxn ang="0">
                  <a:pos x="18" y="21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8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42" name="Freeform 1518"/>
            <p:cNvSpPr>
              <a:spLocks/>
            </p:cNvSpPr>
            <p:nvPr/>
          </p:nvSpPr>
          <p:spPr bwMode="auto">
            <a:xfrm>
              <a:off x="1539" y="2061"/>
              <a:ext cx="4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4"/>
                </a:cxn>
                <a:cxn ang="0">
                  <a:pos x="4" y="28"/>
                </a:cxn>
              </a:cxnLst>
              <a:rect l="0" t="0" r="r" b="b"/>
              <a:pathLst>
                <a:path w="4" h="28">
                  <a:moveTo>
                    <a:pt x="0" y="0"/>
                  </a:moveTo>
                  <a:lnTo>
                    <a:pt x="4" y="14"/>
                  </a:lnTo>
                  <a:lnTo>
                    <a:pt x="4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43" name="Freeform 1519"/>
            <p:cNvSpPr>
              <a:spLocks/>
            </p:cNvSpPr>
            <p:nvPr/>
          </p:nvSpPr>
          <p:spPr bwMode="auto">
            <a:xfrm>
              <a:off x="1539" y="2061"/>
              <a:ext cx="4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14"/>
                </a:cxn>
                <a:cxn ang="0">
                  <a:pos x="4" y="21"/>
                </a:cxn>
                <a:cxn ang="0">
                  <a:pos x="4" y="28"/>
                </a:cxn>
              </a:cxnLst>
              <a:rect l="0" t="0" r="r" b="b"/>
              <a:pathLst>
                <a:path w="4" h="28">
                  <a:moveTo>
                    <a:pt x="0" y="0"/>
                  </a:moveTo>
                  <a:lnTo>
                    <a:pt x="0" y="0"/>
                  </a:lnTo>
                  <a:lnTo>
                    <a:pt x="4" y="14"/>
                  </a:lnTo>
                  <a:lnTo>
                    <a:pt x="4" y="21"/>
                  </a:lnTo>
                  <a:lnTo>
                    <a:pt x="4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44" name="Freeform 1520"/>
            <p:cNvSpPr>
              <a:spLocks/>
            </p:cNvSpPr>
            <p:nvPr/>
          </p:nvSpPr>
          <p:spPr bwMode="auto">
            <a:xfrm>
              <a:off x="1539" y="2096"/>
              <a:ext cx="1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45" name="Freeform 1521"/>
            <p:cNvSpPr>
              <a:spLocks/>
            </p:cNvSpPr>
            <p:nvPr/>
          </p:nvSpPr>
          <p:spPr bwMode="auto">
            <a:xfrm>
              <a:off x="1539" y="2096"/>
              <a:ext cx="1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46" name="Freeform 1522"/>
            <p:cNvSpPr>
              <a:spLocks/>
            </p:cNvSpPr>
            <p:nvPr/>
          </p:nvSpPr>
          <p:spPr bwMode="auto">
            <a:xfrm>
              <a:off x="1539" y="2046"/>
              <a:ext cx="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15"/>
                </a:cxn>
                <a:cxn ang="0">
                  <a:pos x="4" y="15"/>
                </a:cxn>
              </a:cxnLst>
              <a:rect l="0" t="0" r="r" b="b"/>
              <a:pathLst>
                <a:path w="4" h="15">
                  <a:moveTo>
                    <a:pt x="0" y="0"/>
                  </a:moveTo>
                  <a:lnTo>
                    <a:pt x="0" y="0"/>
                  </a:lnTo>
                  <a:lnTo>
                    <a:pt x="4" y="15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47" name="Freeform 1523"/>
            <p:cNvSpPr>
              <a:spLocks/>
            </p:cNvSpPr>
            <p:nvPr/>
          </p:nvSpPr>
          <p:spPr bwMode="auto">
            <a:xfrm>
              <a:off x="1539" y="2046"/>
              <a:ext cx="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15"/>
                </a:cxn>
              </a:cxnLst>
              <a:rect l="0" t="0" r="r" b="b"/>
              <a:pathLst>
                <a:path w="4" h="15">
                  <a:moveTo>
                    <a:pt x="0" y="0"/>
                  </a:moveTo>
                  <a:lnTo>
                    <a:pt x="0" y="0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48" name="Freeform 1524"/>
            <p:cNvSpPr>
              <a:spLocks/>
            </p:cNvSpPr>
            <p:nvPr/>
          </p:nvSpPr>
          <p:spPr bwMode="auto">
            <a:xfrm>
              <a:off x="1408" y="1965"/>
              <a:ext cx="43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28" y="32"/>
                </a:cxn>
                <a:cxn ang="0">
                  <a:pos x="43" y="39"/>
                </a:cxn>
              </a:cxnLst>
              <a:rect l="0" t="0" r="r" b="b"/>
              <a:pathLst>
                <a:path w="43" h="39">
                  <a:moveTo>
                    <a:pt x="0" y="0"/>
                  </a:moveTo>
                  <a:lnTo>
                    <a:pt x="7" y="14"/>
                  </a:lnTo>
                  <a:lnTo>
                    <a:pt x="28" y="32"/>
                  </a:lnTo>
                  <a:lnTo>
                    <a:pt x="43" y="3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49" name="Freeform 1525"/>
            <p:cNvSpPr>
              <a:spLocks/>
            </p:cNvSpPr>
            <p:nvPr/>
          </p:nvSpPr>
          <p:spPr bwMode="auto">
            <a:xfrm>
              <a:off x="1408" y="1965"/>
              <a:ext cx="43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7"/>
                </a:cxn>
                <a:cxn ang="0">
                  <a:pos x="7" y="14"/>
                </a:cxn>
                <a:cxn ang="0">
                  <a:pos x="11" y="18"/>
                </a:cxn>
                <a:cxn ang="0">
                  <a:pos x="18" y="25"/>
                </a:cxn>
                <a:cxn ang="0">
                  <a:pos x="21" y="28"/>
                </a:cxn>
                <a:cxn ang="0">
                  <a:pos x="28" y="32"/>
                </a:cxn>
                <a:cxn ang="0">
                  <a:pos x="36" y="35"/>
                </a:cxn>
                <a:cxn ang="0">
                  <a:pos x="43" y="39"/>
                </a:cxn>
              </a:cxnLst>
              <a:rect l="0" t="0" r="r" b="b"/>
              <a:pathLst>
                <a:path w="43" h="39">
                  <a:moveTo>
                    <a:pt x="0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8" y="25"/>
                  </a:lnTo>
                  <a:lnTo>
                    <a:pt x="21" y="28"/>
                  </a:lnTo>
                  <a:lnTo>
                    <a:pt x="28" y="32"/>
                  </a:lnTo>
                  <a:lnTo>
                    <a:pt x="36" y="35"/>
                  </a:lnTo>
                  <a:lnTo>
                    <a:pt x="43" y="3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50" name="Freeform 1526"/>
            <p:cNvSpPr>
              <a:spLocks/>
            </p:cNvSpPr>
            <p:nvPr/>
          </p:nvSpPr>
          <p:spPr bwMode="auto">
            <a:xfrm>
              <a:off x="1553" y="2153"/>
              <a:ext cx="11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0" y="11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51" name="Freeform 1527"/>
            <p:cNvSpPr>
              <a:spLocks/>
            </p:cNvSpPr>
            <p:nvPr/>
          </p:nvSpPr>
          <p:spPr bwMode="auto">
            <a:xfrm>
              <a:off x="1553" y="2153"/>
              <a:ext cx="11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11" y="7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0" y="11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4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52" name="Freeform 1528"/>
            <p:cNvSpPr>
              <a:spLocks/>
            </p:cNvSpPr>
            <p:nvPr/>
          </p:nvSpPr>
          <p:spPr bwMode="auto">
            <a:xfrm>
              <a:off x="1546" y="2057"/>
              <a:ext cx="4" cy="103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0" y="103"/>
                </a:cxn>
                <a:cxn ang="0">
                  <a:pos x="4" y="103"/>
                </a:cxn>
                <a:cxn ang="0">
                  <a:pos x="4" y="85"/>
                </a:cxn>
                <a:cxn ang="0">
                  <a:pos x="4" y="57"/>
                </a:cxn>
                <a:cxn ang="0">
                  <a:pos x="4" y="2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4"/>
                </a:cxn>
              </a:cxnLst>
              <a:rect l="0" t="0" r="r" b="b"/>
              <a:pathLst>
                <a:path w="4" h="103">
                  <a:moveTo>
                    <a:pt x="0" y="103"/>
                  </a:moveTo>
                  <a:lnTo>
                    <a:pt x="0" y="103"/>
                  </a:lnTo>
                  <a:lnTo>
                    <a:pt x="4" y="103"/>
                  </a:lnTo>
                  <a:lnTo>
                    <a:pt x="4" y="85"/>
                  </a:lnTo>
                  <a:lnTo>
                    <a:pt x="4" y="57"/>
                  </a:lnTo>
                  <a:lnTo>
                    <a:pt x="4" y="2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53" name="Freeform 1529"/>
            <p:cNvSpPr>
              <a:spLocks/>
            </p:cNvSpPr>
            <p:nvPr/>
          </p:nvSpPr>
          <p:spPr bwMode="auto">
            <a:xfrm>
              <a:off x="1546" y="2057"/>
              <a:ext cx="4" cy="103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4" y="99"/>
                </a:cxn>
                <a:cxn ang="0">
                  <a:pos x="4" y="96"/>
                </a:cxn>
                <a:cxn ang="0">
                  <a:pos x="4" y="89"/>
                </a:cxn>
                <a:cxn ang="0">
                  <a:pos x="4" y="78"/>
                </a:cxn>
                <a:cxn ang="0">
                  <a:pos x="4" y="71"/>
                </a:cxn>
                <a:cxn ang="0">
                  <a:pos x="4" y="50"/>
                </a:cxn>
                <a:cxn ang="0">
                  <a:pos x="4" y="11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103">
                  <a:moveTo>
                    <a:pt x="0" y="103"/>
                  </a:move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4" y="99"/>
                  </a:lnTo>
                  <a:lnTo>
                    <a:pt x="4" y="96"/>
                  </a:lnTo>
                  <a:lnTo>
                    <a:pt x="4" y="89"/>
                  </a:lnTo>
                  <a:lnTo>
                    <a:pt x="4" y="78"/>
                  </a:lnTo>
                  <a:lnTo>
                    <a:pt x="4" y="71"/>
                  </a:lnTo>
                  <a:lnTo>
                    <a:pt x="4" y="50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54" name="Rectangle 1530"/>
            <p:cNvSpPr>
              <a:spLocks noChangeArrowheads="1"/>
            </p:cNvSpPr>
            <p:nvPr/>
          </p:nvSpPr>
          <p:spPr bwMode="auto">
            <a:xfrm>
              <a:off x="1553" y="2210"/>
              <a:ext cx="0" cy="39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55" name="Freeform 1531"/>
            <p:cNvSpPr>
              <a:spLocks/>
            </p:cNvSpPr>
            <p:nvPr/>
          </p:nvSpPr>
          <p:spPr bwMode="auto">
            <a:xfrm>
              <a:off x="1553" y="2210"/>
              <a:ext cx="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9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56" name="Freeform 1532"/>
            <p:cNvSpPr>
              <a:spLocks/>
            </p:cNvSpPr>
            <p:nvPr/>
          </p:nvSpPr>
          <p:spPr bwMode="auto">
            <a:xfrm>
              <a:off x="1553" y="2192"/>
              <a:ext cx="4" cy="2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lnTo>
                    <a:pt x="4" y="0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57" name="Freeform 1533"/>
            <p:cNvSpPr>
              <a:spLocks/>
            </p:cNvSpPr>
            <p:nvPr/>
          </p:nvSpPr>
          <p:spPr bwMode="auto">
            <a:xfrm>
              <a:off x="1553" y="2192"/>
              <a:ext cx="4" cy="2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lnTo>
                    <a:pt x="4" y="0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58" name="Freeform 1534"/>
            <p:cNvSpPr>
              <a:spLocks/>
            </p:cNvSpPr>
            <p:nvPr/>
          </p:nvSpPr>
          <p:spPr bwMode="auto">
            <a:xfrm>
              <a:off x="1553" y="2302"/>
              <a:ext cx="4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4" y="46"/>
                </a:cxn>
                <a:cxn ang="0">
                  <a:pos x="4" y="53"/>
                </a:cxn>
              </a:cxnLst>
              <a:rect l="0" t="0" r="r" b="b"/>
              <a:pathLst>
                <a:path w="4" h="53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4" y="46"/>
                  </a:lnTo>
                  <a:lnTo>
                    <a:pt x="4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59" name="Freeform 1535"/>
            <p:cNvSpPr>
              <a:spLocks/>
            </p:cNvSpPr>
            <p:nvPr/>
          </p:nvSpPr>
          <p:spPr bwMode="auto">
            <a:xfrm>
              <a:off x="1553" y="2302"/>
              <a:ext cx="4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4" y="39"/>
                </a:cxn>
                <a:cxn ang="0">
                  <a:pos x="4" y="46"/>
                </a:cxn>
                <a:cxn ang="0">
                  <a:pos x="4" y="53"/>
                </a:cxn>
              </a:cxnLst>
              <a:rect l="0" t="0" r="r" b="b"/>
              <a:pathLst>
                <a:path w="4" h="5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4" y="39"/>
                  </a:lnTo>
                  <a:lnTo>
                    <a:pt x="4" y="46"/>
                  </a:lnTo>
                  <a:lnTo>
                    <a:pt x="4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60" name="Freeform 1536"/>
            <p:cNvSpPr>
              <a:spLocks/>
            </p:cNvSpPr>
            <p:nvPr/>
          </p:nvSpPr>
          <p:spPr bwMode="auto">
            <a:xfrm>
              <a:off x="1543" y="2132"/>
              <a:ext cx="18" cy="24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8" y="10"/>
                </a:cxn>
                <a:cxn ang="0">
                  <a:pos x="18" y="17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3" y="21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14" y="7"/>
                  </a:moveTo>
                  <a:lnTo>
                    <a:pt x="18" y="10"/>
                  </a:lnTo>
                  <a:lnTo>
                    <a:pt x="18" y="17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61" name="Freeform 1537"/>
            <p:cNvSpPr>
              <a:spLocks/>
            </p:cNvSpPr>
            <p:nvPr/>
          </p:nvSpPr>
          <p:spPr bwMode="auto">
            <a:xfrm>
              <a:off x="1543" y="2132"/>
              <a:ext cx="14" cy="24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14"/>
                </a:cxn>
                <a:cxn ang="0">
                  <a:pos x="14" y="17"/>
                </a:cxn>
                <a:cxn ang="0">
                  <a:pos x="14" y="21"/>
                </a:cxn>
                <a:cxn ang="0">
                  <a:pos x="10" y="24"/>
                </a:cxn>
                <a:cxn ang="0">
                  <a:pos x="7" y="2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24">
                  <a:moveTo>
                    <a:pt x="14" y="7"/>
                  </a:move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62" name="Freeform 1538"/>
            <p:cNvSpPr>
              <a:spLocks/>
            </p:cNvSpPr>
            <p:nvPr/>
          </p:nvSpPr>
          <p:spPr bwMode="auto">
            <a:xfrm>
              <a:off x="1624" y="2302"/>
              <a:ext cx="117" cy="96"/>
            </a:xfrm>
            <a:custGeom>
              <a:avLst/>
              <a:gdLst/>
              <a:ahLst/>
              <a:cxnLst>
                <a:cxn ang="0">
                  <a:pos x="4" y="50"/>
                </a:cxn>
                <a:cxn ang="0">
                  <a:pos x="8" y="46"/>
                </a:cxn>
                <a:cxn ang="0">
                  <a:pos x="22" y="21"/>
                </a:cxn>
                <a:cxn ang="0">
                  <a:pos x="36" y="11"/>
                </a:cxn>
                <a:cxn ang="0">
                  <a:pos x="50" y="7"/>
                </a:cxn>
                <a:cxn ang="0">
                  <a:pos x="57" y="3"/>
                </a:cxn>
                <a:cxn ang="0">
                  <a:pos x="61" y="0"/>
                </a:cxn>
                <a:cxn ang="0">
                  <a:pos x="78" y="0"/>
                </a:cxn>
                <a:cxn ang="0">
                  <a:pos x="100" y="14"/>
                </a:cxn>
                <a:cxn ang="0">
                  <a:pos x="110" y="35"/>
                </a:cxn>
                <a:cxn ang="0">
                  <a:pos x="117" y="42"/>
                </a:cxn>
                <a:cxn ang="0">
                  <a:pos x="117" y="53"/>
                </a:cxn>
                <a:cxn ang="0">
                  <a:pos x="110" y="57"/>
                </a:cxn>
                <a:cxn ang="0">
                  <a:pos x="107" y="60"/>
                </a:cxn>
                <a:cxn ang="0">
                  <a:pos x="89" y="71"/>
                </a:cxn>
                <a:cxn ang="0">
                  <a:pos x="82" y="78"/>
                </a:cxn>
                <a:cxn ang="0">
                  <a:pos x="82" y="78"/>
                </a:cxn>
                <a:cxn ang="0">
                  <a:pos x="93" y="81"/>
                </a:cxn>
                <a:cxn ang="0">
                  <a:pos x="96" y="89"/>
                </a:cxn>
                <a:cxn ang="0">
                  <a:pos x="100" y="96"/>
                </a:cxn>
                <a:cxn ang="0">
                  <a:pos x="100" y="96"/>
                </a:cxn>
                <a:cxn ang="0">
                  <a:pos x="96" y="92"/>
                </a:cxn>
                <a:cxn ang="0">
                  <a:pos x="82" y="81"/>
                </a:cxn>
                <a:cxn ang="0">
                  <a:pos x="82" y="67"/>
                </a:cxn>
                <a:cxn ang="0">
                  <a:pos x="114" y="57"/>
                </a:cxn>
                <a:cxn ang="0">
                  <a:pos x="114" y="39"/>
                </a:cxn>
                <a:cxn ang="0">
                  <a:pos x="96" y="28"/>
                </a:cxn>
                <a:cxn ang="0">
                  <a:pos x="86" y="25"/>
                </a:cxn>
                <a:cxn ang="0">
                  <a:pos x="68" y="3"/>
                </a:cxn>
                <a:cxn ang="0">
                  <a:pos x="47" y="3"/>
                </a:cxn>
                <a:cxn ang="0">
                  <a:pos x="36" y="25"/>
                </a:cxn>
                <a:cxn ang="0">
                  <a:pos x="29" y="39"/>
                </a:cxn>
                <a:cxn ang="0">
                  <a:pos x="4" y="67"/>
                </a:cxn>
                <a:cxn ang="0">
                  <a:pos x="0" y="78"/>
                </a:cxn>
              </a:cxnLst>
              <a:rect l="0" t="0" r="r" b="b"/>
              <a:pathLst>
                <a:path w="117" h="96">
                  <a:moveTo>
                    <a:pt x="4" y="50"/>
                  </a:moveTo>
                  <a:lnTo>
                    <a:pt x="8" y="46"/>
                  </a:lnTo>
                  <a:lnTo>
                    <a:pt x="22" y="21"/>
                  </a:lnTo>
                  <a:lnTo>
                    <a:pt x="36" y="11"/>
                  </a:lnTo>
                  <a:lnTo>
                    <a:pt x="50" y="7"/>
                  </a:lnTo>
                  <a:lnTo>
                    <a:pt x="57" y="3"/>
                  </a:lnTo>
                  <a:lnTo>
                    <a:pt x="61" y="0"/>
                  </a:lnTo>
                  <a:lnTo>
                    <a:pt x="78" y="0"/>
                  </a:lnTo>
                  <a:lnTo>
                    <a:pt x="100" y="14"/>
                  </a:lnTo>
                  <a:lnTo>
                    <a:pt x="110" y="35"/>
                  </a:lnTo>
                  <a:lnTo>
                    <a:pt x="117" y="42"/>
                  </a:lnTo>
                  <a:lnTo>
                    <a:pt x="117" y="53"/>
                  </a:lnTo>
                  <a:lnTo>
                    <a:pt x="110" y="57"/>
                  </a:lnTo>
                  <a:lnTo>
                    <a:pt x="107" y="60"/>
                  </a:lnTo>
                  <a:lnTo>
                    <a:pt x="89" y="71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93" y="81"/>
                  </a:lnTo>
                  <a:lnTo>
                    <a:pt x="96" y="89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96" y="92"/>
                  </a:lnTo>
                  <a:lnTo>
                    <a:pt x="82" y="81"/>
                  </a:lnTo>
                  <a:lnTo>
                    <a:pt x="82" y="67"/>
                  </a:lnTo>
                  <a:lnTo>
                    <a:pt x="114" y="57"/>
                  </a:lnTo>
                  <a:lnTo>
                    <a:pt x="114" y="39"/>
                  </a:lnTo>
                  <a:lnTo>
                    <a:pt x="96" y="28"/>
                  </a:lnTo>
                  <a:lnTo>
                    <a:pt x="86" y="25"/>
                  </a:lnTo>
                  <a:lnTo>
                    <a:pt x="68" y="3"/>
                  </a:lnTo>
                  <a:lnTo>
                    <a:pt x="47" y="3"/>
                  </a:lnTo>
                  <a:lnTo>
                    <a:pt x="36" y="25"/>
                  </a:lnTo>
                  <a:lnTo>
                    <a:pt x="29" y="39"/>
                  </a:lnTo>
                  <a:lnTo>
                    <a:pt x="4" y="67"/>
                  </a:lnTo>
                  <a:lnTo>
                    <a:pt x="0" y="7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63" name="Freeform 1539"/>
            <p:cNvSpPr>
              <a:spLocks/>
            </p:cNvSpPr>
            <p:nvPr/>
          </p:nvSpPr>
          <p:spPr bwMode="auto">
            <a:xfrm>
              <a:off x="1624" y="2302"/>
              <a:ext cx="117" cy="96"/>
            </a:xfrm>
            <a:custGeom>
              <a:avLst/>
              <a:gdLst/>
              <a:ahLst/>
              <a:cxnLst>
                <a:cxn ang="0">
                  <a:pos x="4" y="50"/>
                </a:cxn>
                <a:cxn ang="0">
                  <a:pos x="11" y="39"/>
                </a:cxn>
                <a:cxn ang="0">
                  <a:pos x="18" y="28"/>
                </a:cxn>
                <a:cxn ang="0">
                  <a:pos x="22" y="25"/>
                </a:cxn>
                <a:cxn ang="0">
                  <a:pos x="32" y="14"/>
                </a:cxn>
                <a:cxn ang="0">
                  <a:pos x="36" y="11"/>
                </a:cxn>
                <a:cxn ang="0">
                  <a:pos x="47" y="7"/>
                </a:cxn>
                <a:cxn ang="0">
                  <a:pos x="54" y="7"/>
                </a:cxn>
                <a:cxn ang="0">
                  <a:pos x="57" y="0"/>
                </a:cxn>
                <a:cxn ang="0">
                  <a:pos x="64" y="0"/>
                </a:cxn>
                <a:cxn ang="0">
                  <a:pos x="75" y="0"/>
                </a:cxn>
                <a:cxn ang="0">
                  <a:pos x="82" y="3"/>
                </a:cxn>
                <a:cxn ang="0">
                  <a:pos x="86" y="7"/>
                </a:cxn>
                <a:cxn ang="0">
                  <a:pos x="96" y="14"/>
                </a:cxn>
                <a:cxn ang="0">
                  <a:pos x="107" y="32"/>
                </a:cxn>
                <a:cxn ang="0">
                  <a:pos x="114" y="39"/>
                </a:cxn>
                <a:cxn ang="0">
                  <a:pos x="117" y="46"/>
                </a:cxn>
                <a:cxn ang="0">
                  <a:pos x="117" y="53"/>
                </a:cxn>
                <a:cxn ang="0">
                  <a:pos x="117" y="53"/>
                </a:cxn>
                <a:cxn ang="0">
                  <a:pos x="107" y="60"/>
                </a:cxn>
                <a:cxn ang="0">
                  <a:pos x="96" y="67"/>
                </a:cxn>
                <a:cxn ang="0">
                  <a:pos x="86" y="74"/>
                </a:cxn>
                <a:cxn ang="0">
                  <a:pos x="89" y="81"/>
                </a:cxn>
                <a:cxn ang="0">
                  <a:pos x="96" y="89"/>
                </a:cxn>
                <a:cxn ang="0">
                  <a:pos x="96" y="92"/>
                </a:cxn>
                <a:cxn ang="0">
                  <a:pos x="96" y="96"/>
                </a:cxn>
                <a:cxn ang="0">
                  <a:pos x="93" y="89"/>
                </a:cxn>
                <a:cxn ang="0">
                  <a:pos x="86" y="81"/>
                </a:cxn>
                <a:cxn ang="0">
                  <a:pos x="86" y="78"/>
                </a:cxn>
                <a:cxn ang="0">
                  <a:pos x="82" y="71"/>
                </a:cxn>
                <a:cxn ang="0">
                  <a:pos x="86" y="67"/>
                </a:cxn>
                <a:cxn ang="0">
                  <a:pos x="89" y="64"/>
                </a:cxn>
                <a:cxn ang="0">
                  <a:pos x="100" y="60"/>
                </a:cxn>
                <a:cxn ang="0">
                  <a:pos x="110" y="57"/>
                </a:cxn>
                <a:cxn ang="0">
                  <a:pos x="110" y="53"/>
                </a:cxn>
                <a:cxn ang="0">
                  <a:pos x="114" y="46"/>
                </a:cxn>
                <a:cxn ang="0">
                  <a:pos x="114" y="42"/>
                </a:cxn>
                <a:cxn ang="0">
                  <a:pos x="110" y="39"/>
                </a:cxn>
                <a:cxn ang="0">
                  <a:pos x="107" y="35"/>
                </a:cxn>
                <a:cxn ang="0">
                  <a:pos x="96" y="28"/>
                </a:cxn>
                <a:cxn ang="0">
                  <a:pos x="86" y="21"/>
                </a:cxn>
                <a:cxn ang="0">
                  <a:pos x="75" y="11"/>
                </a:cxn>
                <a:cxn ang="0">
                  <a:pos x="68" y="7"/>
                </a:cxn>
                <a:cxn ang="0">
                  <a:pos x="57" y="3"/>
                </a:cxn>
                <a:cxn ang="0">
                  <a:pos x="54" y="3"/>
                </a:cxn>
                <a:cxn ang="0">
                  <a:pos x="47" y="7"/>
                </a:cxn>
                <a:cxn ang="0">
                  <a:pos x="43" y="11"/>
                </a:cxn>
                <a:cxn ang="0">
                  <a:pos x="39" y="18"/>
                </a:cxn>
                <a:cxn ang="0">
                  <a:pos x="36" y="28"/>
                </a:cxn>
                <a:cxn ang="0">
                  <a:pos x="29" y="39"/>
                </a:cxn>
                <a:cxn ang="0">
                  <a:pos x="15" y="57"/>
                </a:cxn>
                <a:cxn ang="0">
                  <a:pos x="8" y="64"/>
                </a:cxn>
                <a:cxn ang="0">
                  <a:pos x="0" y="78"/>
                </a:cxn>
              </a:cxnLst>
              <a:rect l="0" t="0" r="r" b="b"/>
              <a:pathLst>
                <a:path w="117" h="96">
                  <a:moveTo>
                    <a:pt x="4" y="50"/>
                  </a:moveTo>
                  <a:lnTo>
                    <a:pt x="4" y="50"/>
                  </a:lnTo>
                  <a:lnTo>
                    <a:pt x="8" y="46"/>
                  </a:lnTo>
                  <a:lnTo>
                    <a:pt x="11" y="39"/>
                  </a:lnTo>
                  <a:lnTo>
                    <a:pt x="15" y="32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2" y="25"/>
                  </a:lnTo>
                  <a:lnTo>
                    <a:pt x="25" y="18"/>
                  </a:lnTo>
                  <a:lnTo>
                    <a:pt x="32" y="14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43" y="11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3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7" y="32"/>
                  </a:lnTo>
                  <a:lnTo>
                    <a:pt x="110" y="35"/>
                  </a:lnTo>
                  <a:lnTo>
                    <a:pt x="114" y="39"/>
                  </a:lnTo>
                  <a:lnTo>
                    <a:pt x="117" y="46"/>
                  </a:lnTo>
                  <a:lnTo>
                    <a:pt x="117" y="46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4" y="57"/>
                  </a:lnTo>
                  <a:lnTo>
                    <a:pt x="107" y="60"/>
                  </a:lnTo>
                  <a:lnTo>
                    <a:pt x="100" y="64"/>
                  </a:lnTo>
                  <a:lnTo>
                    <a:pt x="96" y="67"/>
                  </a:lnTo>
                  <a:lnTo>
                    <a:pt x="89" y="71"/>
                  </a:lnTo>
                  <a:lnTo>
                    <a:pt x="86" y="74"/>
                  </a:lnTo>
                  <a:lnTo>
                    <a:pt x="82" y="78"/>
                  </a:lnTo>
                  <a:lnTo>
                    <a:pt x="89" y="81"/>
                  </a:lnTo>
                  <a:lnTo>
                    <a:pt x="93" y="85"/>
                  </a:lnTo>
                  <a:lnTo>
                    <a:pt x="96" y="89"/>
                  </a:lnTo>
                  <a:lnTo>
                    <a:pt x="96" y="89"/>
                  </a:lnTo>
                  <a:lnTo>
                    <a:pt x="96" y="92"/>
                  </a:lnTo>
                  <a:lnTo>
                    <a:pt x="100" y="96"/>
                  </a:lnTo>
                  <a:lnTo>
                    <a:pt x="96" y="96"/>
                  </a:lnTo>
                  <a:lnTo>
                    <a:pt x="96" y="92"/>
                  </a:lnTo>
                  <a:lnTo>
                    <a:pt x="93" y="89"/>
                  </a:lnTo>
                  <a:lnTo>
                    <a:pt x="89" y="85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78"/>
                  </a:lnTo>
                  <a:lnTo>
                    <a:pt x="82" y="74"/>
                  </a:lnTo>
                  <a:lnTo>
                    <a:pt x="82" y="71"/>
                  </a:lnTo>
                  <a:lnTo>
                    <a:pt x="86" y="67"/>
                  </a:lnTo>
                  <a:lnTo>
                    <a:pt x="86" y="67"/>
                  </a:lnTo>
                  <a:lnTo>
                    <a:pt x="89" y="64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100" y="60"/>
                  </a:lnTo>
                  <a:lnTo>
                    <a:pt x="103" y="57"/>
                  </a:lnTo>
                  <a:lnTo>
                    <a:pt x="110" y="57"/>
                  </a:lnTo>
                  <a:lnTo>
                    <a:pt x="110" y="53"/>
                  </a:lnTo>
                  <a:lnTo>
                    <a:pt x="110" y="53"/>
                  </a:lnTo>
                  <a:lnTo>
                    <a:pt x="114" y="50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4" y="42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07" y="35"/>
                  </a:lnTo>
                  <a:lnTo>
                    <a:pt x="103" y="35"/>
                  </a:lnTo>
                  <a:lnTo>
                    <a:pt x="96" y="28"/>
                  </a:lnTo>
                  <a:lnTo>
                    <a:pt x="89" y="25"/>
                  </a:lnTo>
                  <a:lnTo>
                    <a:pt x="86" y="21"/>
                  </a:lnTo>
                  <a:lnTo>
                    <a:pt x="82" y="18"/>
                  </a:lnTo>
                  <a:lnTo>
                    <a:pt x="75" y="11"/>
                  </a:lnTo>
                  <a:lnTo>
                    <a:pt x="71" y="7"/>
                  </a:lnTo>
                  <a:lnTo>
                    <a:pt x="68" y="7"/>
                  </a:lnTo>
                  <a:lnTo>
                    <a:pt x="64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0" y="3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3" y="11"/>
                  </a:lnTo>
                  <a:lnTo>
                    <a:pt x="43" y="14"/>
                  </a:lnTo>
                  <a:lnTo>
                    <a:pt x="39" y="18"/>
                  </a:lnTo>
                  <a:lnTo>
                    <a:pt x="36" y="25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9" y="39"/>
                  </a:lnTo>
                  <a:lnTo>
                    <a:pt x="22" y="46"/>
                  </a:lnTo>
                  <a:lnTo>
                    <a:pt x="15" y="57"/>
                  </a:lnTo>
                  <a:lnTo>
                    <a:pt x="11" y="60"/>
                  </a:lnTo>
                  <a:lnTo>
                    <a:pt x="8" y="64"/>
                  </a:lnTo>
                  <a:lnTo>
                    <a:pt x="4" y="71"/>
                  </a:lnTo>
                  <a:lnTo>
                    <a:pt x="0" y="7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64" name="Freeform 1540"/>
            <p:cNvSpPr>
              <a:spLocks/>
            </p:cNvSpPr>
            <p:nvPr/>
          </p:nvSpPr>
          <p:spPr bwMode="auto">
            <a:xfrm>
              <a:off x="1614" y="1961"/>
              <a:ext cx="138" cy="359"/>
            </a:xfrm>
            <a:custGeom>
              <a:avLst/>
              <a:gdLst/>
              <a:ahLst/>
              <a:cxnLst>
                <a:cxn ang="0">
                  <a:pos x="10" y="359"/>
                </a:cxn>
                <a:cxn ang="0">
                  <a:pos x="14" y="344"/>
                </a:cxn>
                <a:cxn ang="0">
                  <a:pos x="10" y="305"/>
                </a:cxn>
                <a:cxn ang="0">
                  <a:pos x="21" y="273"/>
                </a:cxn>
                <a:cxn ang="0">
                  <a:pos x="28" y="256"/>
                </a:cxn>
                <a:cxn ang="0">
                  <a:pos x="32" y="242"/>
                </a:cxn>
                <a:cxn ang="0">
                  <a:pos x="42" y="206"/>
                </a:cxn>
                <a:cxn ang="0">
                  <a:pos x="53" y="181"/>
                </a:cxn>
                <a:cxn ang="0">
                  <a:pos x="60" y="167"/>
                </a:cxn>
                <a:cxn ang="0">
                  <a:pos x="71" y="149"/>
                </a:cxn>
                <a:cxn ang="0">
                  <a:pos x="117" y="5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38" y="4"/>
                </a:cxn>
                <a:cxn ang="0">
                  <a:pos x="135" y="4"/>
                </a:cxn>
                <a:cxn ang="0">
                  <a:pos x="131" y="11"/>
                </a:cxn>
                <a:cxn ang="0">
                  <a:pos x="113" y="39"/>
                </a:cxn>
                <a:cxn ang="0">
                  <a:pos x="96" y="75"/>
                </a:cxn>
                <a:cxn ang="0">
                  <a:pos x="85" y="93"/>
                </a:cxn>
                <a:cxn ang="0">
                  <a:pos x="81" y="107"/>
                </a:cxn>
                <a:cxn ang="0">
                  <a:pos x="74" y="128"/>
                </a:cxn>
                <a:cxn ang="0">
                  <a:pos x="71" y="139"/>
                </a:cxn>
                <a:cxn ang="0">
                  <a:pos x="67" y="156"/>
                </a:cxn>
                <a:cxn ang="0">
                  <a:pos x="60" y="164"/>
                </a:cxn>
                <a:cxn ang="0">
                  <a:pos x="53" y="178"/>
                </a:cxn>
                <a:cxn ang="0">
                  <a:pos x="42" y="188"/>
                </a:cxn>
                <a:cxn ang="0">
                  <a:pos x="35" y="206"/>
                </a:cxn>
                <a:cxn ang="0">
                  <a:pos x="21" y="231"/>
                </a:cxn>
                <a:cxn ang="0">
                  <a:pos x="14" y="249"/>
                </a:cxn>
                <a:cxn ang="0">
                  <a:pos x="10" y="273"/>
                </a:cxn>
                <a:cxn ang="0">
                  <a:pos x="7" y="295"/>
                </a:cxn>
                <a:cxn ang="0">
                  <a:pos x="3" y="309"/>
                </a:cxn>
                <a:cxn ang="0">
                  <a:pos x="3" y="320"/>
                </a:cxn>
                <a:cxn ang="0">
                  <a:pos x="3" y="327"/>
                </a:cxn>
                <a:cxn ang="0">
                  <a:pos x="3" y="334"/>
                </a:cxn>
                <a:cxn ang="0">
                  <a:pos x="0" y="341"/>
                </a:cxn>
                <a:cxn ang="0">
                  <a:pos x="0" y="348"/>
                </a:cxn>
                <a:cxn ang="0">
                  <a:pos x="7" y="355"/>
                </a:cxn>
                <a:cxn ang="0">
                  <a:pos x="10" y="359"/>
                </a:cxn>
                <a:cxn ang="0">
                  <a:pos x="10" y="359"/>
                </a:cxn>
              </a:cxnLst>
              <a:rect l="0" t="0" r="r" b="b"/>
              <a:pathLst>
                <a:path w="138" h="359">
                  <a:moveTo>
                    <a:pt x="10" y="359"/>
                  </a:moveTo>
                  <a:lnTo>
                    <a:pt x="10" y="359"/>
                  </a:lnTo>
                  <a:lnTo>
                    <a:pt x="14" y="352"/>
                  </a:lnTo>
                  <a:lnTo>
                    <a:pt x="14" y="344"/>
                  </a:lnTo>
                  <a:lnTo>
                    <a:pt x="14" y="327"/>
                  </a:lnTo>
                  <a:lnTo>
                    <a:pt x="10" y="305"/>
                  </a:lnTo>
                  <a:lnTo>
                    <a:pt x="18" y="284"/>
                  </a:lnTo>
                  <a:lnTo>
                    <a:pt x="21" y="273"/>
                  </a:lnTo>
                  <a:lnTo>
                    <a:pt x="25" y="263"/>
                  </a:lnTo>
                  <a:lnTo>
                    <a:pt x="28" y="256"/>
                  </a:lnTo>
                  <a:lnTo>
                    <a:pt x="32" y="249"/>
                  </a:lnTo>
                  <a:lnTo>
                    <a:pt x="32" y="242"/>
                  </a:lnTo>
                  <a:lnTo>
                    <a:pt x="35" y="234"/>
                  </a:lnTo>
                  <a:lnTo>
                    <a:pt x="42" y="206"/>
                  </a:lnTo>
                  <a:lnTo>
                    <a:pt x="49" y="195"/>
                  </a:lnTo>
                  <a:lnTo>
                    <a:pt x="53" y="181"/>
                  </a:lnTo>
                  <a:lnTo>
                    <a:pt x="57" y="174"/>
                  </a:lnTo>
                  <a:lnTo>
                    <a:pt x="60" y="167"/>
                  </a:lnTo>
                  <a:lnTo>
                    <a:pt x="64" y="156"/>
                  </a:lnTo>
                  <a:lnTo>
                    <a:pt x="71" y="149"/>
                  </a:lnTo>
                  <a:lnTo>
                    <a:pt x="78" y="135"/>
                  </a:lnTo>
                  <a:lnTo>
                    <a:pt x="117" y="50"/>
                  </a:lnTo>
                  <a:lnTo>
                    <a:pt x="135" y="11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5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5" y="4"/>
                  </a:lnTo>
                  <a:lnTo>
                    <a:pt x="135" y="7"/>
                  </a:lnTo>
                  <a:lnTo>
                    <a:pt x="131" y="11"/>
                  </a:lnTo>
                  <a:lnTo>
                    <a:pt x="124" y="25"/>
                  </a:lnTo>
                  <a:lnTo>
                    <a:pt x="113" y="39"/>
                  </a:lnTo>
                  <a:lnTo>
                    <a:pt x="103" y="57"/>
                  </a:lnTo>
                  <a:lnTo>
                    <a:pt x="96" y="75"/>
                  </a:lnTo>
                  <a:lnTo>
                    <a:pt x="88" y="89"/>
                  </a:lnTo>
                  <a:lnTo>
                    <a:pt x="85" y="93"/>
                  </a:lnTo>
                  <a:lnTo>
                    <a:pt x="85" y="96"/>
                  </a:lnTo>
                  <a:lnTo>
                    <a:pt x="81" y="107"/>
                  </a:lnTo>
                  <a:lnTo>
                    <a:pt x="81" y="114"/>
                  </a:lnTo>
                  <a:lnTo>
                    <a:pt x="74" y="128"/>
                  </a:lnTo>
                  <a:lnTo>
                    <a:pt x="74" y="132"/>
                  </a:lnTo>
                  <a:lnTo>
                    <a:pt x="71" y="139"/>
                  </a:lnTo>
                  <a:lnTo>
                    <a:pt x="71" y="146"/>
                  </a:lnTo>
                  <a:lnTo>
                    <a:pt x="67" y="156"/>
                  </a:lnTo>
                  <a:lnTo>
                    <a:pt x="64" y="160"/>
                  </a:lnTo>
                  <a:lnTo>
                    <a:pt x="60" y="164"/>
                  </a:lnTo>
                  <a:lnTo>
                    <a:pt x="57" y="171"/>
                  </a:lnTo>
                  <a:lnTo>
                    <a:pt x="53" y="178"/>
                  </a:lnTo>
                  <a:lnTo>
                    <a:pt x="49" y="181"/>
                  </a:lnTo>
                  <a:lnTo>
                    <a:pt x="42" y="188"/>
                  </a:lnTo>
                  <a:lnTo>
                    <a:pt x="39" y="199"/>
                  </a:lnTo>
                  <a:lnTo>
                    <a:pt x="35" y="206"/>
                  </a:lnTo>
                  <a:lnTo>
                    <a:pt x="25" y="224"/>
                  </a:lnTo>
                  <a:lnTo>
                    <a:pt x="21" y="231"/>
                  </a:lnTo>
                  <a:lnTo>
                    <a:pt x="18" y="242"/>
                  </a:lnTo>
                  <a:lnTo>
                    <a:pt x="14" y="249"/>
                  </a:lnTo>
                  <a:lnTo>
                    <a:pt x="14" y="259"/>
                  </a:lnTo>
                  <a:lnTo>
                    <a:pt x="10" y="273"/>
                  </a:lnTo>
                  <a:lnTo>
                    <a:pt x="7" y="288"/>
                  </a:lnTo>
                  <a:lnTo>
                    <a:pt x="7" y="295"/>
                  </a:lnTo>
                  <a:lnTo>
                    <a:pt x="3" y="302"/>
                  </a:lnTo>
                  <a:lnTo>
                    <a:pt x="3" y="309"/>
                  </a:lnTo>
                  <a:lnTo>
                    <a:pt x="3" y="316"/>
                  </a:lnTo>
                  <a:lnTo>
                    <a:pt x="3" y="320"/>
                  </a:lnTo>
                  <a:lnTo>
                    <a:pt x="3" y="323"/>
                  </a:lnTo>
                  <a:lnTo>
                    <a:pt x="3" y="327"/>
                  </a:lnTo>
                  <a:lnTo>
                    <a:pt x="3" y="330"/>
                  </a:lnTo>
                  <a:lnTo>
                    <a:pt x="3" y="334"/>
                  </a:lnTo>
                  <a:lnTo>
                    <a:pt x="0" y="337"/>
                  </a:lnTo>
                  <a:lnTo>
                    <a:pt x="0" y="341"/>
                  </a:lnTo>
                  <a:lnTo>
                    <a:pt x="0" y="344"/>
                  </a:lnTo>
                  <a:lnTo>
                    <a:pt x="0" y="348"/>
                  </a:lnTo>
                  <a:lnTo>
                    <a:pt x="7" y="352"/>
                  </a:lnTo>
                  <a:lnTo>
                    <a:pt x="7" y="355"/>
                  </a:lnTo>
                  <a:lnTo>
                    <a:pt x="10" y="359"/>
                  </a:lnTo>
                  <a:lnTo>
                    <a:pt x="10" y="359"/>
                  </a:lnTo>
                  <a:lnTo>
                    <a:pt x="10" y="359"/>
                  </a:lnTo>
                  <a:lnTo>
                    <a:pt x="10" y="3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65" name="Freeform 1541"/>
            <p:cNvSpPr>
              <a:spLocks/>
            </p:cNvSpPr>
            <p:nvPr/>
          </p:nvSpPr>
          <p:spPr bwMode="auto">
            <a:xfrm>
              <a:off x="1614" y="1961"/>
              <a:ext cx="138" cy="359"/>
            </a:xfrm>
            <a:custGeom>
              <a:avLst/>
              <a:gdLst/>
              <a:ahLst/>
              <a:cxnLst>
                <a:cxn ang="0">
                  <a:pos x="14" y="359"/>
                </a:cxn>
                <a:cxn ang="0">
                  <a:pos x="14" y="352"/>
                </a:cxn>
                <a:cxn ang="0">
                  <a:pos x="14" y="330"/>
                </a:cxn>
                <a:cxn ang="0">
                  <a:pos x="14" y="313"/>
                </a:cxn>
                <a:cxn ang="0">
                  <a:pos x="10" y="305"/>
                </a:cxn>
                <a:cxn ang="0">
                  <a:pos x="10" y="305"/>
                </a:cxn>
                <a:cxn ang="0">
                  <a:pos x="14" y="291"/>
                </a:cxn>
                <a:cxn ang="0">
                  <a:pos x="21" y="273"/>
                </a:cxn>
                <a:cxn ang="0">
                  <a:pos x="25" y="263"/>
                </a:cxn>
                <a:cxn ang="0">
                  <a:pos x="35" y="242"/>
                </a:cxn>
                <a:cxn ang="0">
                  <a:pos x="39" y="224"/>
                </a:cxn>
                <a:cxn ang="0">
                  <a:pos x="46" y="199"/>
                </a:cxn>
                <a:cxn ang="0">
                  <a:pos x="57" y="171"/>
                </a:cxn>
                <a:cxn ang="0">
                  <a:pos x="74" y="142"/>
                </a:cxn>
                <a:cxn ang="0">
                  <a:pos x="85" y="121"/>
                </a:cxn>
                <a:cxn ang="0">
                  <a:pos x="138" y="4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38" y="4"/>
                </a:cxn>
                <a:cxn ang="0">
                  <a:pos x="135" y="4"/>
                </a:cxn>
                <a:cxn ang="0">
                  <a:pos x="138" y="4"/>
                </a:cxn>
                <a:cxn ang="0">
                  <a:pos x="138" y="4"/>
                </a:cxn>
                <a:cxn ang="0">
                  <a:pos x="138" y="4"/>
                </a:cxn>
                <a:cxn ang="0">
                  <a:pos x="138" y="4"/>
                </a:cxn>
                <a:cxn ang="0">
                  <a:pos x="138" y="4"/>
                </a:cxn>
                <a:cxn ang="0">
                  <a:pos x="138" y="4"/>
                </a:cxn>
                <a:cxn ang="0">
                  <a:pos x="138" y="4"/>
                </a:cxn>
                <a:cxn ang="0">
                  <a:pos x="135" y="4"/>
                </a:cxn>
                <a:cxn ang="0">
                  <a:pos x="85" y="89"/>
                </a:cxn>
                <a:cxn ang="0">
                  <a:pos x="81" y="103"/>
                </a:cxn>
                <a:cxn ang="0">
                  <a:pos x="78" y="121"/>
                </a:cxn>
                <a:cxn ang="0">
                  <a:pos x="74" y="132"/>
                </a:cxn>
                <a:cxn ang="0">
                  <a:pos x="67" y="156"/>
                </a:cxn>
                <a:cxn ang="0">
                  <a:pos x="53" y="178"/>
                </a:cxn>
                <a:cxn ang="0">
                  <a:pos x="42" y="195"/>
                </a:cxn>
                <a:cxn ang="0">
                  <a:pos x="28" y="220"/>
                </a:cxn>
                <a:cxn ang="0">
                  <a:pos x="18" y="231"/>
                </a:cxn>
                <a:cxn ang="0">
                  <a:pos x="14" y="249"/>
                </a:cxn>
                <a:cxn ang="0">
                  <a:pos x="7" y="288"/>
                </a:cxn>
                <a:cxn ang="0">
                  <a:pos x="3" y="320"/>
                </a:cxn>
                <a:cxn ang="0">
                  <a:pos x="3" y="330"/>
                </a:cxn>
                <a:cxn ang="0">
                  <a:pos x="3" y="334"/>
                </a:cxn>
                <a:cxn ang="0">
                  <a:pos x="0" y="344"/>
                </a:cxn>
                <a:cxn ang="0">
                  <a:pos x="0" y="348"/>
                </a:cxn>
                <a:cxn ang="0">
                  <a:pos x="10" y="359"/>
                </a:cxn>
                <a:cxn ang="0">
                  <a:pos x="10" y="359"/>
                </a:cxn>
                <a:cxn ang="0">
                  <a:pos x="14" y="359"/>
                </a:cxn>
                <a:cxn ang="0">
                  <a:pos x="14" y="359"/>
                </a:cxn>
              </a:cxnLst>
              <a:rect l="0" t="0" r="r" b="b"/>
              <a:pathLst>
                <a:path w="138" h="359">
                  <a:moveTo>
                    <a:pt x="14" y="359"/>
                  </a:moveTo>
                  <a:lnTo>
                    <a:pt x="14" y="352"/>
                  </a:lnTo>
                  <a:lnTo>
                    <a:pt x="14" y="330"/>
                  </a:lnTo>
                  <a:lnTo>
                    <a:pt x="14" y="313"/>
                  </a:lnTo>
                  <a:lnTo>
                    <a:pt x="10" y="305"/>
                  </a:lnTo>
                  <a:lnTo>
                    <a:pt x="10" y="305"/>
                  </a:lnTo>
                  <a:lnTo>
                    <a:pt x="14" y="291"/>
                  </a:lnTo>
                  <a:lnTo>
                    <a:pt x="21" y="273"/>
                  </a:lnTo>
                  <a:lnTo>
                    <a:pt x="25" y="263"/>
                  </a:lnTo>
                  <a:lnTo>
                    <a:pt x="35" y="242"/>
                  </a:lnTo>
                  <a:lnTo>
                    <a:pt x="39" y="224"/>
                  </a:lnTo>
                  <a:lnTo>
                    <a:pt x="46" y="199"/>
                  </a:lnTo>
                  <a:lnTo>
                    <a:pt x="57" y="171"/>
                  </a:lnTo>
                  <a:lnTo>
                    <a:pt x="74" y="142"/>
                  </a:lnTo>
                  <a:lnTo>
                    <a:pt x="85" y="121"/>
                  </a:lnTo>
                  <a:lnTo>
                    <a:pt x="138" y="4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4"/>
                  </a:lnTo>
                  <a:lnTo>
                    <a:pt x="135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5" y="4"/>
                  </a:lnTo>
                  <a:lnTo>
                    <a:pt x="85" y="89"/>
                  </a:lnTo>
                  <a:lnTo>
                    <a:pt x="81" y="103"/>
                  </a:lnTo>
                  <a:lnTo>
                    <a:pt x="78" y="121"/>
                  </a:lnTo>
                  <a:lnTo>
                    <a:pt x="74" y="132"/>
                  </a:lnTo>
                  <a:lnTo>
                    <a:pt x="67" y="156"/>
                  </a:lnTo>
                  <a:lnTo>
                    <a:pt x="53" y="178"/>
                  </a:lnTo>
                  <a:lnTo>
                    <a:pt x="42" y="195"/>
                  </a:lnTo>
                  <a:lnTo>
                    <a:pt x="28" y="220"/>
                  </a:lnTo>
                  <a:lnTo>
                    <a:pt x="18" y="231"/>
                  </a:lnTo>
                  <a:lnTo>
                    <a:pt x="14" y="249"/>
                  </a:lnTo>
                  <a:lnTo>
                    <a:pt x="7" y="288"/>
                  </a:lnTo>
                  <a:lnTo>
                    <a:pt x="3" y="320"/>
                  </a:lnTo>
                  <a:lnTo>
                    <a:pt x="3" y="330"/>
                  </a:lnTo>
                  <a:lnTo>
                    <a:pt x="3" y="334"/>
                  </a:lnTo>
                  <a:lnTo>
                    <a:pt x="0" y="344"/>
                  </a:lnTo>
                  <a:lnTo>
                    <a:pt x="0" y="348"/>
                  </a:lnTo>
                  <a:lnTo>
                    <a:pt x="10" y="359"/>
                  </a:lnTo>
                  <a:lnTo>
                    <a:pt x="10" y="359"/>
                  </a:lnTo>
                  <a:lnTo>
                    <a:pt x="14" y="359"/>
                  </a:lnTo>
                  <a:lnTo>
                    <a:pt x="14" y="3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66" name="Freeform 1542"/>
            <p:cNvSpPr>
              <a:spLocks/>
            </p:cNvSpPr>
            <p:nvPr/>
          </p:nvSpPr>
          <p:spPr bwMode="auto">
            <a:xfrm>
              <a:off x="1614" y="1961"/>
              <a:ext cx="138" cy="359"/>
            </a:xfrm>
            <a:custGeom>
              <a:avLst/>
              <a:gdLst/>
              <a:ahLst/>
              <a:cxnLst>
                <a:cxn ang="0">
                  <a:pos x="10" y="359"/>
                </a:cxn>
                <a:cxn ang="0">
                  <a:pos x="14" y="344"/>
                </a:cxn>
                <a:cxn ang="0">
                  <a:pos x="10" y="305"/>
                </a:cxn>
                <a:cxn ang="0">
                  <a:pos x="21" y="273"/>
                </a:cxn>
                <a:cxn ang="0">
                  <a:pos x="28" y="256"/>
                </a:cxn>
                <a:cxn ang="0">
                  <a:pos x="32" y="242"/>
                </a:cxn>
                <a:cxn ang="0">
                  <a:pos x="42" y="206"/>
                </a:cxn>
                <a:cxn ang="0">
                  <a:pos x="53" y="181"/>
                </a:cxn>
                <a:cxn ang="0">
                  <a:pos x="60" y="167"/>
                </a:cxn>
                <a:cxn ang="0">
                  <a:pos x="71" y="149"/>
                </a:cxn>
                <a:cxn ang="0">
                  <a:pos x="117" y="5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38" y="4"/>
                </a:cxn>
                <a:cxn ang="0">
                  <a:pos x="135" y="4"/>
                </a:cxn>
                <a:cxn ang="0">
                  <a:pos x="131" y="11"/>
                </a:cxn>
                <a:cxn ang="0">
                  <a:pos x="113" y="39"/>
                </a:cxn>
                <a:cxn ang="0">
                  <a:pos x="96" y="75"/>
                </a:cxn>
                <a:cxn ang="0">
                  <a:pos x="85" y="93"/>
                </a:cxn>
                <a:cxn ang="0">
                  <a:pos x="81" y="107"/>
                </a:cxn>
                <a:cxn ang="0">
                  <a:pos x="74" y="128"/>
                </a:cxn>
                <a:cxn ang="0">
                  <a:pos x="71" y="139"/>
                </a:cxn>
                <a:cxn ang="0">
                  <a:pos x="67" y="156"/>
                </a:cxn>
                <a:cxn ang="0">
                  <a:pos x="60" y="164"/>
                </a:cxn>
                <a:cxn ang="0">
                  <a:pos x="53" y="178"/>
                </a:cxn>
                <a:cxn ang="0">
                  <a:pos x="42" y="188"/>
                </a:cxn>
                <a:cxn ang="0">
                  <a:pos x="35" y="206"/>
                </a:cxn>
                <a:cxn ang="0">
                  <a:pos x="21" y="231"/>
                </a:cxn>
                <a:cxn ang="0">
                  <a:pos x="14" y="249"/>
                </a:cxn>
                <a:cxn ang="0">
                  <a:pos x="10" y="273"/>
                </a:cxn>
                <a:cxn ang="0">
                  <a:pos x="7" y="295"/>
                </a:cxn>
                <a:cxn ang="0">
                  <a:pos x="3" y="309"/>
                </a:cxn>
                <a:cxn ang="0">
                  <a:pos x="3" y="320"/>
                </a:cxn>
                <a:cxn ang="0">
                  <a:pos x="3" y="327"/>
                </a:cxn>
                <a:cxn ang="0">
                  <a:pos x="3" y="334"/>
                </a:cxn>
                <a:cxn ang="0">
                  <a:pos x="0" y="341"/>
                </a:cxn>
                <a:cxn ang="0">
                  <a:pos x="0" y="348"/>
                </a:cxn>
                <a:cxn ang="0">
                  <a:pos x="7" y="355"/>
                </a:cxn>
                <a:cxn ang="0">
                  <a:pos x="10" y="359"/>
                </a:cxn>
                <a:cxn ang="0">
                  <a:pos x="10" y="359"/>
                </a:cxn>
              </a:cxnLst>
              <a:rect l="0" t="0" r="r" b="b"/>
              <a:pathLst>
                <a:path w="138" h="359">
                  <a:moveTo>
                    <a:pt x="10" y="359"/>
                  </a:moveTo>
                  <a:lnTo>
                    <a:pt x="10" y="359"/>
                  </a:lnTo>
                  <a:lnTo>
                    <a:pt x="14" y="352"/>
                  </a:lnTo>
                  <a:lnTo>
                    <a:pt x="14" y="344"/>
                  </a:lnTo>
                  <a:lnTo>
                    <a:pt x="14" y="327"/>
                  </a:lnTo>
                  <a:lnTo>
                    <a:pt x="10" y="305"/>
                  </a:lnTo>
                  <a:lnTo>
                    <a:pt x="18" y="284"/>
                  </a:lnTo>
                  <a:lnTo>
                    <a:pt x="21" y="273"/>
                  </a:lnTo>
                  <a:lnTo>
                    <a:pt x="25" y="263"/>
                  </a:lnTo>
                  <a:lnTo>
                    <a:pt x="28" y="256"/>
                  </a:lnTo>
                  <a:lnTo>
                    <a:pt x="32" y="249"/>
                  </a:lnTo>
                  <a:lnTo>
                    <a:pt x="32" y="242"/>
                  </a:lnTo>
                  <a:lnTo>
                    <a:pt x="35" y="234"/>
                  </a:lnTo>
                  <a:lnTo>
                    <a:pt x="42" y="206"/>
                  </a:lnTo>
                  <a:lnTo>
                    <a:pt x="49" y="195"/>
                  </a:lnTo>
                  <a:lnTo>
                    <a:pt x="53" y="181"/>
                  </a:lnTo>
                  <a:lnTo>
                    <a:pt x="57" y="174"/>
                  </a:lnTo>
                  <a:lnTo>
                    <a:pt x="60" y="167"/>
                  </a:lnTo>
                  <a:lnTo>
                    <a:pt x="64" y="156"/>
                  </a:lnTo>
                  <a:lnTo>
                    <a:pt x="71" y="149"/>
                  </a:lnTo>
                  <a:lnTo>
                    <a:pt x="78" y="135"/>
                  </a:lnTo>
                  <a:lnTo>
                    <a:pt x="117" y="50"/>
                  </a:lnTo>
                  <a:lnTo>
                    <a:pt x="135" y="11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5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5" y="4"/>
                  </a:lnTo>
                  <a:lnTo>
                    <a:pt x="135" y="7"/>
                  </a:lnTo>
                  <a:lnTo>
                    <a:pt x="131" y="11"/>
                  </a:lnTo>
                  <a:lnTo>
                    <a:pt x="124" y="25"/>
                  </a:lnTo>
                  <a:lnTo>
                    <a:pt x="113" y="39"/>
                  </a:lnTo>
                  <a:lnTo>
                    <a:pt x="103" y="57"/>
                  </a:lnTo>
                  <a:lnTo>
                    <a:pt x="96" y="75"/>
                  </a:lnTo>
                  <a:lnTo>
                    <a:pt x="88" y="89"/>
                  </a:lnTo>
                  <a:lnTo>
                    <a:pt x="85" y="93"/>
                  </a:lnTo>
                  <a:lnTo>
                    <a:pt x="85" y="96"/>
                  </a:lnTo>
                  <a:lnTo>
                    <a:pt x="81" y="107"/>
                  </a:lnTo>
                  <a:lnTo>
                    <a:pt x="81" y="114"/>
                  </a:lnTo>
                  <a:lnTo>
                    <a:pt x="74" y="128"/>
                  </a:lnTo>
                  <a:lnTo>
                    <a:pt x="74" y="132"/>
                  </a:lnTo>
                  <a:lnTo>
                    <a:pt x="71" y="139"/>
                  </a:lnTo>
                  <a:lnTo>
                    <a:pt x="71" y="146"/>
                  </a:lnTo>
                  <a:lnTo>
                    <a:pt x="67" y="156"/>
                  </a:lnTo>
                  <a:lnTo>
                    <a:pt x="64" y="160"/>
                  </a:lnTo>
                  <a:lnTo>
                    <a:pt x="60" y="164"/>
                  </a:lnTo>
                  <a:lnTo>
                    <a:pt x="57" y="171"/>
                  </a:lnTo>
                  <a:lnTo>
                    <a:pt x="53" y="178"/>
                  </a:lnTo>
                  <a:lnTo>
                    <a:pt x="49" y="181"/>
                  </a:lnTo>
                  <a:lnTo>
                    <a:pt x="42" y="188"/>
                  </a:lnTo>
                  <a:lnTo>
                    <a:pt x="39" y="199"/>
                  </a:lnTo>
                  <a:lnTo>
                    <a:pt x="35" y="206"/>
                  </a:lnTo>
                  <a:lnTo>
                    <a:pt x="25" y="224"/>
                  </a:lnTo>
                  <a:lnTo>
                    <a:pt x="21" y="231"/>
                  </a:lnTo>
                  <a:lnTo>
                    <a:pt x="18" y="242"/>
                  </a:lnTo>
                  <a:lnTo>
                    <a:pt x="14" y="249"/>
                  </a:lnTo>
                  <a:lnTo>
                    <a:pt x="14" y="259"/>
                  </a:lnTo>
                  <a:lnTo>
                    <a:pt x="10" y="273"/>
                  </a:lnTo>
                  <a:lnTo>
                    <a:pt x="7" y="288"/>
                  </a:lnTo>
                  <a:lnTo>
                    <a:pt x="7" y="295"/>
                  </a:lnTo>
                  <a:lnTo>
                    <a:pt x="3" y="302"/>
                  </a:lnTo>
                  <a:lnTo>
                    <a:pt x="3" y="309"/>
                  </a:lnTo>
                  <a:lnTo>
                    <a:pt x="3" y="316"/>
                  </a:lnTo>
                  <a:lnTo>
                    <a:pt x="3" y="320"/>
                  </a:lnTo>
                  <a:lnTo>
                    <a:pt x="3" y="323"/>
                  </a:lnTo>
                  <a:lnTo>
                    <a:pt x="3" y="327"/>
                  </a:lnTo>
                  <a:lnTo>
                    <a:pt x="3" y="330"/>
                  </a:lnTo>
                  <a:lnTo>
                    <a:pt x="3" y="334"/>
                  </a:lnTo>
                  <a:lnTo>
                    <a:pt x="0" y="337"/>
                  </a:lnTo>
                  <a:lnTo>
                    <a:pt x="0" y="341"/>
                  </a:lnTo>
                  <a:lnTo>
                    <a:pt x="0" y="344"/>
                  </a:lnTo>
                  <a:lnTo>
                    <a:pt x="0" y="348"/>
                  </a:lnTo>
                  <a:lnTo>
                    <a:pt x="7" y="352"/>
                  </a:lnTo>
                  <a:lnTo>
                    <a:pt x="7" y="355"/>
                  </a:lnTo>
                  <a:lnTo>
                    <a:pt x="10" y="359"/>
                  </a:lnTo>
                  <a:lnTo>
                    <a:pt x="10" y="359"/>
                  </a:lnTo>
                  <a:lnTo>
                    <a:pt x="10" y="359"/>
                  </a:lnTo>
                  <a:lnTo>
                    <a:pt x="10" y="3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67" name="Freeform 1543"/>
            <p:cNvSpPr>
              <a:spLocks/>
            </p:cNvSpPr>
            <p:nvPr/>
          </p:nvSpPr>
          <p:spPr bwMode="auto">
            <a:xfrm>
              <a:off x="1635" y="2160"/>
              <a:ext cx="21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1" y="39"/>
                </a:cxn>
                <a:cxn ang="0">
                  <a:pos x="18" y="14"/>
                </a:cxn>
                <a:cxn ang="0">
                  <a:pos x="21" y="0"/>
                </a:cxn>
              </a:cxnLst>
              <a:rect l="0" t="0" r="r" b="b"/>
              <a:pathLst>
                <a:path w="21" h="57">
                  <a:moveTo>
                    <a:pt x="0" y="57"/>
                  </a:moveTo>
                  <a:lnTo>
                    <a:pt x="11" y="39"/>
                  </a:lnTo>
                  <a:lnTo>
                    <a:pt x="18" y="14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68" name="Freeform 1544"/>
            <p:cNvSpPr>
              <a:spLocks/>
            </p:cNvSpPr>
            <p:nvPr/>
          </p:nvSpPr>
          <p:spPr bwMode="auto">
            <a:xfrm>
              <a:off x="1635" y="2160"/>
              <a:ext cx="21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57"/>
                </a:cxn>
                <a:cxn ang="0">
                  <a:pos x="7" y="43"/>
                </a:cxn>
                <a:cxn ang="0">
                  <a:pos x="14" y="28"/>
                </a:cxn>
                <a:cxn ang="0">
                  <a:pos x="18" y="14"/>
                </a:cxn>
                <a:cxn ang="0">
                  <a:pos x="21" y="7"/>
                </a:cxn>
                <a:cxn ang="0">
                  <a:pos x="21" y="0"/>
                </a:cxn>
              </a:cxnLst>
              <a:rect l="0" t="0" r="r" b="b"/>
              <a:pathLst>
                <a:path w="21" h="57">
                  <a:moveTo>
                    <a:pt x="0" y="57"/>
                  </a:moveTo>
                  <a:lnTo>
                    <a:pt x="0" y="57"/>
                  </a:lnTo>
                  <a:lnTo>
                    <a:pt x="7" y="43"/>
                  </a:lnTo>
                  <a:lnTo>
                    <a:pt x="14" y="28"/>
                  </a:lnTo>
                  <a:lnTo>
                    <a:pt x="18" y="14"/>
                  </a:lnTo>
                  <a:lnTo>
                    <a:pt x="21" y="7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69" name="Freeform 1545"/>
            <p:cNvSpPr>
              <a:spLocks/>
            </p:cNvSpPr>
            <p:nvPr/>
          </p:nvSpPr>
          <p:spPr bwMode="auto">
            <a:xfrm>
              <a:off x="1720" y="1979"/>
              <a:ext cx="25" cy="4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 h="43">
                  <a:moveTo>
                    <a:pt x="0" y="43"/>
                  </a:moveTo>
                  <a:lnTo>
                    <a:pt x="0" y="43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70" name="Freeform 1546"/>
            <p:cNvSpPr>
              <a:spLocks/>
            </p:cNvSpPr>
            <p:nvPr/>
          </p:nvSpPr>
          <p:spPr bwMode="auto">
            <a:xfrm>
              <a:off x="1720" y="1979"/>
              <a:ext cx="21" cy="4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21" y="0"/>
                </a:cxn>
              </a:cxnLst>
              <a:rect l="0" t="0" r="r" b="b"/>
              <a:pathLst>
                <a:path w="21" h="43">
                  <a:moveTo>
                    <a:pt x="0" y="43"/>
                  </a:moveTo>
                  <a:lnTo>
                    <a:pt x="0" y="43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71" name="Freeform 1547"/>
            <p:cNvSpPr>
              <a:spLocks/>
            </p:cNvSpPr>
            <p:nvPr/>
          </p:nvSpPr>
          <p:spPr bwMode="auto">
            <a:xfrm>
              <a:off x="1433" y="2057"/>
              <a:ext cx="202" cy="273"/>
            </a:xfrm>
            <a:custGeom>
              <a:avLst/>
              <a:gdLst/>
              <a:ahLst/>
              <a:cxnLst>
                <a:cxn ang="0">
                  <a:pos x="184" y="234"/>
                </a:cxn>
                <a:cxn ang="0">
                  <a:pos x="156" y="188"/>
                </a:cxn>
                <a:cxn ang="0">
                  <a:pos x="128" y="146"/>
                </a:cxn>
                <a:cxn ang="0">
                  <a:pos x="117" y="131"/>
                </a:cxn>
                <a:cxn ang="0">
                  <a:pos x="110" y="121"/>
                </a:cxn>
                <a:cxn ang="0">
                  <a:pos x="103" y="114"/>
                </a:cxn>
                <a:cxn ang="0">
                  <a:pos x="92" y="99"/>
                </a:cxn>
                <a:cxn ang="0">
                  <a:pos x="85" y="92"/>
                </a:cxn>
                <a:cxn ang="0">
                  <a:pos x="78" y="89"/>
                </a:cxn>
                <a:cxn ang="0">
                  <a:pos x="64" y="78"/>
                </a:cxn>
                <a:cxn ang="0">
                  <a:pos x="42" y="60"/>
                </a:cxn>
                <a:cxn ang="0">
                  <a:pos x="32" y="50"/>
                </a:cxn>
                <a:cxn ang="0">
                  <a:pos x="18" y="29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3" y="18"/>
                </a:cxn>
                <a:cxn ang="0">
                  <a:pos x="7" y="25"/>
                </a:cxn>
                <a:cxn ang="0">
                  <a:pos x="14" y="36"/>
                </a:cxn>
                <a:cxn ang="0">
                  <a:pos x="21" y="43"/>
                </a:cxn>
                <a:cxn ang="0">
                  <a:pos x="42" y="64"/>
                </a:cxn>
                <a:cxn ang="0">
                  <a:pos x="60" y="82"/>
                </a:cxn>
                <a:cxn ang="0">
                  <a:pos x="92" y="114"/>
                </a:cxn>
                <a:cxn ang="0">
                  <a:pos x="103" y="128"/>
                </a:cxn>
                <a:cxn ang="0">
                  <a:pos x="117" y="149"/>
                </a:cxn>
                <a:cxn ang="0">
                  <a:pos x="124" y="163"/>
                </a:cxn>
                <a:cxn ang="0">
                  <a:pos x="131" y="177"/>
                </a:cxn>
                <a:cxn ang="0">
                  <a:pos x="138" y="195"/>
                </a:cxn>
                <a:cxn ang="0">
                  <a:pos x="152" y="209"/>
                </a:cxn>
                <a:cxn ang="0">
                  <a:pos x="160" y="224"/>
                </a:cxn>
                <a:cxn ang="0">
                  <a:pos x="160" y="231"/>
                </a:cxn>
                <a:cxn ang="0">
                  <a:pos x="170" y="248"/>
                </a:cxn>
                <a:cxn ang="0">
                  <a:pos x="177" y="266"/>
                </a:cxn>
                <a:cxn ang="0">
                  <a:pos x="188" y="270"/>
                </a:cxn>
                <a:cxn ang="0">
                  <a:pos x="195" y="273"/>
                </a:cxn>
                <a:cxn ang="0">
                  <a:pos x="199" y="270"/>
                </a:cxn>
                <a:cxn ang="0">
                  <a:pos x="202" y="263"/>
                </a:cxn>
                <a:cxn ang="0">
                  <a:pos x="199" y="259"/>
                </a:cxn>
                <a:cxn ang="0">
                  <a:pos x="184" y="234"/>
                </a:cxn>
              </a:cxnLst>
              <a:rect l="0" t="0" r="r" b="b"/>
              <a:pathLst>
                <a:path w="202" h="273">
                  <a:moveTo>
                    <a:pt x="184" y="234"/>
                  </a:moveTo>
                  <a:lnTo>
                    <a:pt x="184" y="234"/>
                  </a:lnTo>
                  <a:lnTo>
                    <a:pt x="181" y="231"/>
                  </a:lnTo>
                  <a:lnTo>
                    <a:pt x="156" y="188"/>
                  </a:lnTo>
                  <a:lnTo>
                    <a:pt x="131" y="149"/>
                  </a:lnTo>
                  <a:lnTo>
                    <a:pt x="128" y="146"/>
                  </a:lnTo>
                  <a:lnTo>
                    <a:pt x="124" y="138"/>
                  </a:lnTo>
                  <a:lnTo>
                    <a:pt x="117" y="131"/>
                  </a:lnTo>
                  <a:lnTo>
                    <a:pt x="110" y="124"/>
                  </a:lnTo>
                  <a:lnTo>
                    <a:pt x="110" y="121"/>
                  </a:lnTo>
                  <a:lnTo>
                    <a:pt x="106" y="121"/>
                  </a:lnTo>
                  <a:lnTo>
                    <a:pt x="103" y="114"/>
                  </a:lnTo>
                  <a:lnTo>
                    <a:pt x="96" y="107"/>
                  </a:lnTo>
                  <a:lnTo>
                    <a:pt x="92" y="99"/>
                  </a:lnTo>
                  <a:lnTo>
                    <a:pt x="89" y="96"/>
                  </a:lnTo>
                  <a:lnTo>
                    <a:pt x="85" y="92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64" y="78"/>
                  </a:lnTo>
                  <a:lnTo>
                    <a:pt x="53" y="71"/>
                  </a:lnTo>
                  <a:lnTo>
                    <a:pt x="42" y="60"/>
                  </a:lnTo>
                  <a:lnTo>
                    <a:pt x="35" y="57"/>
                  </a:lnTo>
                  <a:lnTo>
                    <a:pt x="32" y="50"/>
                  </a:lnTo>
                  <a:lnTo>
                    <a:pt x="25" y="39"/>
                  </a:lnTo>
                  <a:lnTo>
                    <a:pt x="18" y="29"/>
                  </a:lnTo>
                  <a:lnTo>
                    <a:pt x="11" y="1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1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21" y="43"/>
                  </a:lnTo>
                  <a:lnTo>
                    <a:pt x="35" y="57"/>
                  </a:lnTo>
                  <a:lnTo>
                    <a:pt x="42" y="64"/>
                  </a:lnTo>
                  <a:lnTo>
                    <a:pt x="46" y="71"/>
                  </a:lnTo>
                  <a:lnTo>
                    <a:pt x="60" y="82"/>
                  </a:lnTo>
                  <a:lnTo>
                    <a:pt x="81" y="103"/>
                  </a:lnTo>
                  <a:lnTo>
                    <a:pt x="92" y="114"/>
                  </a:lnTo>
                  <a:lnTo>
                    <a:pt x="96" y="121"/>
                  </a:lnTo>
                  <a:lnTo>
                    <a:pt x="103" y="128"/>
                  </a:lnTo>
                  <a:lnTo>
                    <a:pt x="113" y="142"/>
                  </a:lnTo>
                  <a:lnTo>
                    <a:pt x="117" y="149"/>
                  </a:lnTo>
                  <a:lnTo>
                    <a:pt x="120" y="156"/>
                  </a:lnTo>
                  <a:lnTo>
                    <a:pt x="124" y="163"/>
                  </a:lnTo>
                  <a:lnTo>
                    <a:pt x="128" y="167"/>
                  </a:lnTo>
                  <a:lnTo>
                    <a:pt x="131" y="177"/>
                  </a:lnTo>
                  <a:lnTo>
                    <a:pt x="138" y="188"/>
                  </a:lnTo>
                  <a:lnTo>
                    <a:pt x="138" y="195"/>
                  </a:lnTo>
                  <a:lnTo>
                    <a:pt x="142" y="202"/>
                  </a:lnTo>
                  <a:lnTo>
                    <a:pt x="152" y="209"/>
                  </a:lnTo>
                  <a:lnTo>
                    <a:pt x="152" y="217"/>
                  </a:lnTo>
                  <a:lnTo>
                    <a:pt x="160" y="224"/>
                  </a:lnTo>
                  <a:lnTo>
                    <a:pt x="160" y="227"/>
                  </a:lnTo>
                  <a:lnTo>
                    <a:pt x="160" y="231"/>
                  </a:lnTo>
                  <a:lnTo>
                    <a:pt x="163" y="238"/>
                  </a:lnTo>
                  <a:lnTo>
                    <a:pt x="170" y="248"/>
                  </a:lnTo>
                  <a:lnTo>
                    <a:pt x="177" y="263"/>
                  </a:lnTo>
                  <a:lnTo>
                    <a:pt x="177" y="266"/>
                  </a:lnTo>
                  <a:lnTo>
                    <a:pt x="181" y="266"/>
                  </a:lnTo>
                  <a:lnTo>
                    <a:pt x="188" y="270"/>
                  </a:lnTo>
                  <a:lnTo>
                    <a:pt x="191" y="273"/>
                  </a:lnTo>
                  <a:lnTo>
                    <a:pt x="195" y="273"/>
                  </a:lnTo>
                  <a:lnTo>
                    <a:pt x="199" y="273"/>
                  </a:lnTo>
                  <a:lnTo>
                    <a:pt x="199" y="270"/>
                  </a:lnTo>
                  <a:lnTo>
                    <a:pt x="202" y="266"/>
                  </a:lnTo>
                  <a:lnTo>
                    <a:pt x="202" y="263"/>
                  </a:lnTo>
                  <a:lnTo>
                    <a:pt x="199" y="259"/>
                  </a:lnTo>
                  <a:lnTo>
                    <a:pt x="199" y="259"/>
                  </a:lnTo>
                  <a:lnTo>
                    <a:pt x="195" y="252"/>
                  </a:lnTo>
                  <a:lnTo>
                    <a:pt x="184" y="2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72" name="Freeform 1548"/>
            <p:cNvSpPr>
              <a:spLocks/>
            </p:cNvSpPr>
            <p:nvPr/>
          </p:nvSpPr>
          <p:spPr bwMode="auto">
            <a:xfrm>
              <a:off x="1433" y="2057"/>
              <a:ext cx="202" cy="273"/>
            </a:xfrm>
            <a:custGeom>
              <a:avLst/>
              <a:gdLst/>
              <a:ahLst/>
              <a:cxnLst>
                <a:cxn ang="0">
                  <a:pos x="184" y="234"/>
                </a:cxn>
                <a:cxn ang="0">
                  <a:pos x="156" y="188"/>
                </a:cxn>
                <a:cxn ang="0">
                  <a:pos x="110" y="121"/>
                </a:cxn>
                <a:cxn ang="0">
                  <a:pos x="110" y="121"/>
                </a:cxn>
                <a:cxn ang="0">
                  <a:pos x="110" y="121"/>
                </a:cxn>
                <a:cxn ang="0">
                  <a:pos x="103" y="117"/>
                </a:cxn>
                <a:cxn ang="0">
                  <a:pos x="78" y="89"/>
                </a:cxn>
                <a:cxn ang="0">
                  <a:pos x="78" y="89"/>
                </a:cxn>
                <a:cxn ang="0">
                  <a:pos x="78" y="89"/>
                </a:cxn>
                <a:cxn ang="0">
                  <a:pos x="50" y="71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28" y="50"/>
                </a:cxn>
                <a:cxn ang="0">
                  <a:pos x="106" y="131"/>
                </a:cxn>
                <a:cxn ang="0">
                  <a:pos x="145" y="202"/>
                </a:cxn>
                <a:cxn ang="0">
                  <a:pos x="149" y="209"/>
                </a:cxn>
                <a:cxn ang="0">
                  <a:pos x="163" y="234"/>
                </a:cxn>
                <a:cxn ang="0">
                  <a:pos x="177" y="263"/>
                </a:cxn>
                <a:cxn ang="0">
                  <a:pos x="181" y="266"/>
                </a:cxn>
                <a:cxn ang="0">
                  <a:pos x="195" y="273"/>
                </a:cxn>
                <a:cxn ang="0">
                  <a:pos x="199" y="270"/>
                </a:cxn>
                <a:cxn ang="0">
                  <a:pos x="202" y="263"/>
                </a:cxn>
                <a:cxn ang="0">
                  <a:pos x="195" y="252"/>
                </a:cxn>
                <a:cxn ang="0">
                  <a:pos x="184" y="234"/>
                </a:cxn>
                <a:cxn ang="0">
                  <a:pos x="184" y="234"/>
                </a:cxn>
                <a:cxn ang="0">
                  <a:pos x="184" y="234"/>
                </a:cxn>
                <a:cxn ang="0">
                  <a:pos x="156" y="188"/>
                </a:cxn>
                <a:cxn ang="0">
                  <a:pos x="128" y="146"/>
                </a:cxn>
                <a:cxn ang="0">
                  <a:pos x="117" y="131"/>
                </a:cxn>
                <a:cxn ang="0">
                  <a:pos x="110" y="121"/>
                </a:cxn>
                <a:cxn ang="0">
                  <a:pos x="103" y="114"/>
                </a:cxn>
                <a:cxn ang="0">
                  <a:pos x="92" y="99"/>
                </a:cxn>
                <a:cxn ang="0">
                  <a:pos x="85" y="92"/>
                </a:cxn>
                <a:cxn ang="0">
                  <a:pos x="78" y="89"/>
                </a:cxn>
                <a:cxn ang="0">
                  <a:pos x="64" y="78"/>
                </a:cxn>
                <a:cxn ang="0">
                  <a:pos x="42" y="60"/>
                </a:cxn>
                <a:cxn ang="0">
                  <a:pos x="32" y="50"/>
                </a:cxn>
                <a:cxn ang="0">
                  <a:pos x="18" y="29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3" y="18"/>
                </a:cxn>
                <a:cxn ang="0">
                  <a:pos x="7" y="25"/>
                </a:cxn>
                <a:cxn ang="0">
                  <a:pos x="14" y="36"/>
                </a:cxn>
                <a:cxn ang="0">
                  <a:pos x="21" y="43"/>
                </a:cxn>
                <a:cxn ang="0">
                  <a:pos x="42" y="64"/>
                </a:cxn>
                <a:cxn ang="0">
                  <a:pos x="60" y="82"/>
                </a:cxn>
                <a:cxn ang="0">
                  <a:pos x="92" y="114"/>
                </a:cxn>
                <a:cxn ang="0">
                  <a:pos x="103" y="128"/>
                </a:cxn>
                <a:cxn ang="0">
                  <a:pos x="117" y="149"/>
                </a:cxn>
                <a:cxn ang="0">
                  <a:pos x="124" y="163"/>
                </a:cxn>
                <a:cxn ang="0">
                  <a:pos x="131" y="177"/>
                </a:cxn>
                <a:cxn ang="0">
                  <a:pos x="138" y="195"/>
                </a:cxn>
                <a:cxn ang="0">
                  <a:pos x="152" y="209"/>
                </a:cxn>
                <a:cxn ang="0">
                  <a:pos x="160" y="224"/>
                </a:cxn>
                <a:cxn ang="0">
                  <a:pos x="160" y="231"/>
                </a:cxn>
                <a:cxn ang="0">
                  <a:pos x="170" y="248"/>
                </a:cxn>
                <a:cxn ang="0">
                  <a:pos x="177" y="266"/>
                </a:cxn>
                <a:cxn ang="0">
                  <a:pos x="188" y="270"/>
                </a:cxn>
                <a:cxn ang="0">
                  <a:pos x="195" y="273"/>
                </a:cxn>
                <a:cxn ang="0">
                  <a:pos x="199" y="270"/>
                </a:cxn>
                <a:cxn ang="0">
                  <a:pos x="202" y="263"/>
                </a:cxn>
                <a:cxn ang="0">
                  <a:pos x="199" y="259"/>
                </a:cxn>
                <a:cxn ang="0">
                  <a:pos x="184" y="234"/>
                </a:cxn>
              </a:cxnLst>
              <a:rect l="0" t="0" r="r" b="b"/>
              <a:pathLst>
                <a:path w="202" h="273">
                  <a:moveTo>
                    <a:pt x="184" y="234"/>
                  </a:moveTo>
                  <a:lnTo>
                    <a:pt x="184" y="234"/>
                  </a:lnTo>
                  <a:lnTo>
                    <a:pt x="181" y="231"/>
                  </a:lnTo>
                  <a:lnTo>
                    <a:pt x="156" y="188"/>
                  </a:lnTo>
                  <a:lnTo>
                    <a:pt x="128" y="146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3" y="117"/>
                  </a:lnTo>
                  <a:lnTo>
                    <a:pt x="92" y="9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50" y="71"/>
                  </a:lnTo>
                  <a:lnTo>
                    <a:pt x="18" y="3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21"/>
                  </a:lnTo>
                  <a:lnTo>
                    <a:pt x="28" y="50"/>
                  </a:lnTo>
                  <a:lnTo>
                    <a:pt x="67" y="89"/>
                  </a:lnTo>
                  <a:lnTo>
                    <a:pt x="106" y="131"/>
                  </a:lnTo>
                  <a:lnTo>
                    <a:pt x="131" y="177"/>
                  </a:lnTo>
                  <a:lnTo>
                    <a:pt x="145" y="202"/>
                  </a:lnTo>
                  <a:lnTo>
                    <a:pt x="145" y="202"/>
                  </a:lnTo>
                  <a:lnTo>
                    <a:pt x="149" y="209"/>
                  </a:lnTo>
                  <a:lnTo>
                    <a:pt x="152" y="213"/>
                  </a:lnTo>
                  <a:lnTo>
                    <a:pt x="163" y="234"/>
                  </a:lnTo>
                  <a:lnTo>
                    <a:pt x="174" y="252"/>
                  </a:lnTo>
                  <a:lnTo>
                    <a:pt x="177" y="263"/>
                  </a:lnTo>
                  <a:lnTo>
                    <a:pt x="177" y="263"/>
                  </a:lnTo>
                  <a:lnTo>
                    <a:pt x="181" y="266"/>
                  </a:lnTo>
                  <a:lnTo>
                    <a:pt x="191" y="273"/>
                  </a:lnTo>
                  <a:lnTo>
                    <a:pt x="195" y="273"/>
                  </a:lnTo>
                  <a:lnTo>
                    <a:pt x="199" y="273"/>
                  </a:lnTo>
                  <a:lnTo>
                    <a:pt x="199" y="270"/>
                  </a:lnTo>
                  <a:lnTo>
                    <a:pt x="202" y="266"/>
                  </a:lnTo>
                  <a:lnTo>
                    <a:pt x="202" y="263"/>
                  </a:lnTo>
                  <a:lnTo>
                    <a:pt x="199" y="256"/>
                  </a:lnTo>
                  <a:lnTo>
                    <a:pt x="195" y="252"/>
                  </a:lnTo>
                  <a:lnTo>
                    <a:pt x="184" y="234"/>
                  </a:lnTo>
                  <a:lnTo>
                    <a:pt x="184" y="234"/>
                  </a:lnTo>
                  <a:lnTo>
                    <a:pt x="184" y="234"/>
                  </a:lnTo>
                  <a:lnTo>
                    <a:pt x="184" y="234"/>
                  </a:lnTo>
                  <a:lnTo>
                    <a:pt x="184" y="234"/>
                  </a:lnTo>
                  <a:lnTo>
                    <a:pt x="184" y="234"/>
                  </a:lnTo>
                  <a:lnTo>
                    <a:pt x="181" y="231"/>
                  </a:lnTo>
                  <a:lnTo>
                    <a:pt x="156" y="188"/>
                  </a:lnTo>
                  <a:lnTo>
                    <a:pt x="131" y="149"/>
                  </a:lnTo>
                  <a:lnTo>
                    <a:pt x="128" y="146"/>
                  </a:lnTo>
                  <a:lnTo>
                    <a:pt x="124" y="138"/>
                  </a:lnTo>
                  <a:lnTo>
                    <a:pt x="117" y="131"/>
                  </a:lnTo>
                  <a:lnTo>
                    <a:pt x="110" y="124"/>
                  </a:lnTo>
                  <a:lnTo>
                    <a:pt x="110" y="121"/>
                  </a:lnTo>
                  <a:lnTo>
                    <a:pt x="106" y="121"/>
                  </a:lnTo>
                  <a:lnTo>
                    <a:pt x="103" y="114"/>
                  </a:lnTo>
                  <a:lnTo>
                    <a:pt x="96" y="107"/>
                  </a:lnTo>
                  <a:lnTo>
                    <a:pt x="92" y="99"/>
                  </a:lnTo>
                  <a:lnTo>
                    <a:pt x="89" y="96"/>
                  </a:lnTo>
                  <a:lnTo>
                    <a:pt x="85" y="92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64" y="78"/>
                  </a:lnTo>
                  <a:lnTo>
                    <a:pt x="53" y="71"/>
                  </a:lnTo>
                  <a:lnTo>
                    <a:pt x="42" y="60"/>
                  </a:lnTo>
                  <a:lnTo>
                    <a:pt x="35" y="57"/>
                  </a:lnTo>
                  <a:lnTo>
                    <a:pt x="32" y="50"/>
                  </a:lnTo>
                  <a:lnTo>
                    <a:pt x="25" y="39"/>
                  </a:lnTo>
                  <a:lnTo>
                    <a:pt x="18" y="29"/>
                  </a:lnTo>
                  <a:lnTo>
                    <a:pt x="11" y="1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1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21" y="43"/>
                  </a:lnTo>
                  <a:lnTo>
                    <a:pt x="35" y="57"/>
                  </a:lnTo>
                  <a:lnTo>
                    <a:pt x="42" y="64"/>
                  </a:lnTo>
                  <a:lnTo>
                    <a:pt x="46" y="71"/>
                  </a:lnTo>
                  <a:lnTo>
                    <a:pt x="60" y="82"/>
                  </a:lnTo>
                  <a:lnTo>
                    <a:pt x="81" y="103"/>
                  </a:lnTo>
                  <a:lnTo>
                    <a:pt x="92" y="114"/>
                  </a:lnTo>
                  <a:lnTo>
                    <a:pt x="96" y="121"/>
                  </a:lnTo>
                  <a:lnTo>
                    <a:pt x="103" y="128"/>
                  </a:lnTo>
                  <a:lnTo>
                    <a:pt x="113" y="142"/>
                  </a:lnTo>
                  <a:lnTo>
                    <a:pt x="117" y="149"/>
                  </a:lnTo>
                  <a:lnTo>
                    <a:pt x="120" y="156"/>
                  </a:lnTo>
                  <a:lnTo>
                    <a:pt x="124" y="163"/>
                  </a:lnTo>
                  <a:lnTo>
                    <a:pt x="128" y="167"/>
                  </a:lnTo>
                  <a:lnTo>
                    <a:pt x="131" y="177"/>
                  </a:lnTo>
                  <a:lnTo>
                    <a:pt x="138" y="188"/>
                  </a:lnTo>
                  <a:lnTo>
                    <a:pt x="138" y="195"/>
                  </a:lnTo>
                  <a:lnTo>
                    <a:pt x="142" y="202"/>
                  </a:lnTo>
                  <a:lnTo>
                    <a:pt x="152" y="209"/>
                  </a:lnTo>
                  <a:lnTo>
                    <a:pt x="152" y="217"/>
                  </a:lnTo>
                  <a:lnTo>
                    <a:pt x="160" y="224"/>
                  </a:lnTo>
                  <a:lnTo>
                    <a:pt x="160" y="227"/>
                  </a:lnTo>
                  <a:lnTo>
                    <a:pt x="160" y="231"/>
                  </a:lnTo>
                  <a:lnTo>
                    <a:pt x="163" y="238"/>
                  </a:lnTo>
                  <a:lnTo>
                    <a:pt x="170" y="248"/>
                  </a:lnTo>
                  <a:lnTo>
                    <a:pt x="177" y="263"/>
                  </a:lnTo>
                  <a:lnTo>
                    <a:pt x="177" y="266"/>
                  </a:lnTo>
                  <a:lnTo>
                    <a:pt x="181" y="266"/>
                  </a:lnTo>
                  <a:lnTo>
                    <a:pt x="188" y="270"/>
                  </a:lnTo>
                  <a:lnTo>
                    <a:pt x="191" y="273"/>
                  </a:lnTo>
                  <a:lnTo>
                    <a:pt x="195" y="273"/>
                  </a:lnTo>
                  <a:lnTo>
                    <a:pt x="199" y="273"/>
                  </a:lnTo>
                  <a:lnTo>
                    <a:pt x="199" y="270"/>
                  </a:lnTo>
                  <a:lnTo>
                    <a:pt x="202" y="266"/>
                  </a:lnTo>
                  <a:lnTo>
                    <a:pt x="202" y="263"/>
                  </a:lnTo>
                  <a:lnTo>
                    <a:pt x="199" y="259"/>
                  </a:lnTo>
                  <a:lnTo>
                    <a:pt x="199" y="259"/>
                  </a:lnTo>
                  <a:lnTo>
                    <a:pt x="195" y="252"/>
                  </a:lnTo>
                  <a:lnTo>
                    <a:pt x="184" y="23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73" name="Freeform 1549"/>
            <p:cNvSpPr>
              <a:spLocks/>
            </p:cNvSpPr>
            <p:nvPr/>
          </p:nvSpPr>
          <p:spPr bwMode="auto">
            <a:xfrm>
              <a:off x="1561" y="2210"/>
              <a:ext cx="49" cy="88"/>
            </a:xfrm>
            <a:custGeom>
              <a:avLst/>
              <a:gdLst/>
              <a:ahLst/>
              <a:cxnLst>
                <a:cxn ang="0">
                  <a:pos x="49" y="88"/>
                </a:cxn>
                <a:cxn ang="0">
                  <a:pos x="49" y="8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88">
                  <a:moveTo>
                    <a:pt x="49" y="88"/>
                  </a:moveTo>
                  <a:lnTo>
                    <a:pt x="49" y="8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74" name="Freeform 1550"/>
            <p:cNvSpPr>
              <a:spLocks/>
            </p:cNvSpPr>
            <p:nvPr/>
          </p:nvSpPr>
          <p:spPr bwMode="auto">
            <a:xfrm>
              <a:off x="1561" y="2210"/>
              <a:ext cx="49" cy="88"/>
            </a:xfrm>
            <a:custGeom>
              <a:avLst/>
              <a:gdLst/>
              <a:ahLst/>
              <a:cxnLst>
                <a:cxn ang="0">
                  <a:pos x="49" y="88"/>
                </a:cxn>
                <a:cxn ang="0">
                  <a:pos x="49" y="88"/>
                </a:cxn>
                <a:cxn ang="0">
                  <a:pos x="0" y="0"/>
                </a:cxn>
              </a:cxnLst>
              <a:rect l="0" t="0" r="r" b="b"/>
              <a:pathLst>
                <a:path w="49" h="88">
                  <a:moveTo>
                    <a:pt x="49" y="88"/>
                  </a:moveTo>
                  <a:lnTo>
                    <a:pt x="49" y="8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75" name="Freeform 1551"/>
            <p:cNvSpPr>
              <a:spLocks/>
            </p:cNvSpPr>
            <p:nvPr/>
          </p:nvSpPr>
          <p:spPr bwMode="auto">
            <a:xfrm>
              <a:off x="1614" y="2316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0" y="11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4"/>
                  </a:lnTo>
                  <a:lnTo>
                    <a:pt x="1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76" name="Freeform 1552"/>
            <p:cNvSpPr>
              <a:spLocks/>
            </p:cNvSpPr>
            <p:nvPr/>
          </p:nvSpPr>
          <p:spPr bwMode="auto">
            <a:xfrm>
              <a:off x="1614" y="2313"/>
              <a:ext cx="1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14" y="7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77" name="Freeform 1553"/>
            <p:cNvSpPr>
              <a:spLocks/>
            </p:cNvSpPr>
            <p:nvPr/>
          </p:nvSpPr>
          <p:spPr bwMode="auto">
            <a:xfrm>
              <a:off x="1575" y="2234"/>
              <a:ext cx="21" cy="47"/>
            </a:xfrm>
            <a:custGeom>
              <a:avLst/>
              <a:gdLst/>
              <a:ahLst/>
              <a:cxnLst>
                <a:cxn ang="0">
                  <a:pos x="21" y="47"/>
                </a:cxn>
                <a:cxn ang="0">
                  <a:pos x="21" y="4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47">
                  <a:moveTo>
                    <a:pt x="21" y="47"/>
                  </a:moveTo>
                  <a:lnTo>
                    <a:pt x="21" y="4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78" name="Freeform 1554"/>
            <p:cNvSpPr>
              <a:spLocks/>
            </p:cNvSpPr>
            <p:nvPr/>
          </p:nvSpPr>
          <p:spPr bwMode="auto">
            <a:xfrm>
              <a:off x="1575" y="2234"/>
              <a:ext cx="21" cy="47"/>
            </a:xfrm>
            <a:custGeom>
              <a:avLst/>
              <a:gdLst/>
              <a:ahLst/>
              <a:cxnLst>
                <a:cxn ang="0">
                  <a:pos x="21" y="47"/>
                </a:cxn>
                <a:cxn ang="0">
                  <a:pos x="21" y="47"/>
                </a:cxn>
                <a:cxn ang="0">
                  <a:pos x="0" y="0"/>
                </a:cxn>
              </a:cxnLst>
              <a:rect l="0" t="0" r="r" b="b"/>
              <a:pathLst>
                <a:path w="21" h="47">
                  <a:moveTo>
                    <a:pt x="21" y="47"/>
                  </a:moveTo>
                  <a:lnTo>
                    <a:pt x="21" y="4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grpSp>
          <p:nvGrpSpPr>
            <p:cNvPr id="11" name="Group 1555"/>
            <p:cNvGrpSpPr>
              <a:grpSpLocks/>
            </p:cNvGrpSpPr>
            <p:nvPr/>
          </p:nvGrpSpPr>
          <p:grpSpPr bwMode="auto">
            <a:xfrm>
              <a:off x="1483" y="2383"/>
              <a:ext cx="95" cy="71"/>
              <a:chOff x="1483" y="2383"/>
              <a:chExt cx="95" cy="71"/>
            </a:xfrm>
          </p:grpSpPr>
          <p:sp>
            <p:nvSpPr>
              <p:cNvPr id="872980" name="Freeform 1556"/>
              <p:cNvSpPr>
                <a:spLocks/>
              </p:cNvSpPr>
              <p:nvPr/>
            </p:nvSpPr>
            <p:spPr bwMode="auto">
              <a:xfrm>
                <a:off x="1483" y="2383"/>
                <a:ext cx="95" cy="71"/>
              </a:xfrm>
              <a:custGeom>
                <a:avLst/>
                <a:gdLst/>
                <a:ahLst/>
                <a:cxnLst>
                  <a:cxn ang="0">
                    <a:pos x="67" y="29"/>
                  </a:cxn>
                  <a:cxn ang="0">
                    <a:pos x="70" y="29"/>
                  </a:cxn>
                  <a:cxn ang="0">
                    <a:pos x="74" y="29"/>
                  </a:cxn>
                  <a:cxn ang="0">
                    <a:pos x="78" y="25"/>
                  </a:cxn>
                  <a:cxn ang="0">
                    <a:pos x="85" y="22"/>
                  </a:cxn>
                  <a:cxn ang="0">
                    <a:pos x="95" y="22"/>
                  </a:cxn>
                  <a:cxn ang="0">
                    <a:pos x="88" y="11"/>
                  </a:cxn>
                  <a:cxn ang="0">
                    <a:pos x="85" y="8"/>
                  </a:cxn>
                  <a:cxn ang="0">
                    <a:pos x="78" y="4"/>
                  </a:cxn>
                  <a:cxn ang="0">
                    <a:pos x="67" y="0"/>
                  </a:cxn>
                  <a:cxn ang="0">
                    <a:pos x="56" y="0"/>
                  </a:cxn>
                  <a:cxn ang="0">
                    <a:pos x="49" y="4"/>
                  </a:cxn>
                  <a:cxn ang="0">
                    <a:pos x="39" y="11"/>
                  </a:cxn>
                  <a:cxn ang="0">
                    <a:pos x="24" y="18"/>
                  </a:cxn>
                  <a:cxn ang="0">
                    <a:pos x="17" y="18"/>
                  </a:cxn>
                  <a:cxn ang="0">
                    <a:pos x="10" y="15"/>
                  </a:cxn>
                  <a:cxn ang="0">
                    <a:pos x="3" y="15"/>
                  </a:cxn>
                  <a:cxn ang="0">
                    <a:pos x="0" y="18"/>
                  </a:cxn>
                  <a:cxn ang="0">
                    <a:pos x="3" y="22"/>
                  </a:cxn>
                  <a:cxn ang="0">
                    <a:pos x="14" y="29"/>
                  </a:cxn>
                  <a:cxn ang="0">
                    <a:pos x="21" y="40"/>
                  </a:cxn>
                  <a:cxn ang="0">
                    <a:pos x="28" y="43"/>
                  </a:cxn>
                  <a:cxn ang="0">
                    <a:pos x="24" y="47"/>
                  </a:cxn>
                  <a:cxn ang="0">
                    <a:pos x="28" y="47"/>
                  </a:cxn>
                  <a:cxn ang="0">
                    <a:pos x="28" y="54"/>
                  </a:cxn>
                  <a:cxn ang="0">
                    <a:pos x="28" y="57"/>
                  </a:cxn>
                  <a:cxn ang="0">
                    <a:pos x="35" y="68"/>
                  </a:cxn>
                  <a:cxn ang="0">
                    <a:pos x="39" y="71"/>
                  </a:cxn>
                  <a:cxn ang="0">
                    <a:pos x="31" y="64"/>
                  </a:cxn>
                  <a:cxn ang="0">
                    <a:pos x="28" y="61"/>
                  </a:cxn>
                  <a:cxn ang="0">
                    <a:pos x="28" y="57"/>
                  </a:cxn>
                  <a:cxn ang="0">
                    <a:pos x="24" y="50"/>
                  </a:cxn>
                  <a:cxn ang="0">
                    <a:pos x="17" y="40"/>
                  </a:cxn>
                  <a:cxn ang="0">
                    <a:pos x="10" y="29"/>
                  </a:cxn>
                  <a:cxn ang="0">
                    <a:pos x="7" y="25"/>
                  </a:cxn>
                  <a:cxn ang="0">
                    <a:pos x="7" y="22"/>
                  </a:cxn>
                  <a:cxn ang="0">
                    <a:pos x="17" y="18"/>
                  </a:cxn>
                  <a:cxn ang="0">
                    <a:pos x="24" y="18"/>
                  </a:cxn>
                  <a:cxn ang="0">
                    <a:pos x="35" y="18"/>
                  </a:cxn>
                  <a:cxn ang="0">
                    <a:pos x="46" y="11"/>
                  </a:cxn>
                  <a:cxn ang="0">
                    <a:pos x="49" y="11"/>
                  </a:cxn>
                  <a:cxn ang="0">
                    <a:pos x="56" y="11"/>
                  </a:cxn>
                  <a:cxn ang="0">
                    <a:pos x="67" y="15"/>
                  </a:cxn>
                  <a:cxn ang="0">
                    <a:pos x="67" y="22"/>
                  </a:cxn>
                  <a:cxn ang="0">
                    <a:pos x="67" y="25"/>
                  </a:cxn>
                  <a:cxn ang="0">
                    <a:pos x="67" y="29"/>
                  </a:cxn>
                </a:cxnLst>
                <a:rect l="0" t="0" r="r" b="b"/>
                <a:pathLst>
                  <a:path w="95" h="71">
                    <a:moveTo>
                      <a:pt x="67" y="29"/>
                    </a:moveTo>
                    <a:lnTo>
                      <a:pt x="67" y="29"/>
                    </a:lnTo>
                    <a:lnTo>
                      <a:pt x="67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8" y="25"/>
                    </a:lnTo>
                    <a:lnTo>
                      <a:pt x="81" y="25"/>
                    </a:lnTo>
                    <a:lnTo>
                      <a:pt x="85" y="22"/>
                    </a:lnTo>
                    <a:lnTo>
                      <a:pt x="88" y="22"/>
                    </a:lnTo>
                    <a:lnTo>
                      <a:pt x="95" y="22"/>
                    </a:lnTo>
                    <a:lnTo>
                      <a:pt x="92" y="15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5" y="8"/>
                    </a:lnTo>
                    <a:lnTo>
                      <a:pt x="81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53" y="4"/>
                    </a:lnTo>
                    <a:lnTo>
                      <a:pt x="49" y="4"/>
                    </a:lnTo>
                    <a:lnTo>
                      <a:pt x="46" y="8"/>
                    </a:lnTo>
                    <a:lnTo>
                      <a:pt x="39" y="11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1" y="18"/>
                    </a:lnTo>
                    <a:lnTo>
                      <a:pt x="17" y="18"/>
                    </a:lnTo>
                    <a:lnTo>
                      <a:pt x="14" y="15"/>
                    </a:lnTo>
                    <a:lnTo>
                      <a:pt x="10" y="15"/>
                    </a:lnTo>
                    <a:lnTo>
                      <a:pt x="7" y="15"/>
                    </a:lnTo>
                    <a:lnTo>
                      <a:pt x="3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4" y="29"/>
                    </a:lnTo>
                    <a:lnTo>
                      <a:pt x="17" y="32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8" y="47"/>
                    </a:lnTo>
                    <a:lnTo>
                      <a:pt x="28" y="50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7"/>
                    </a:lnTo>
                    <a:lnTo>
                      <a:pt x="31" y="61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9" y="71"/>
                    </a:lnTo>
                    <a:lnTo>
                      <a:pt x="35" y="68"/>
                    </a:lnTo>
                    <a:lnTo>
                      <a:pt x="31" y="64"/>
                    </a:lnTo>
                    <a:lnTo>
                      <a:pt x="28" y="64"/>
                    </a:lnTo>
                    <a:lnTo>
                      <a:pt x="28" y="61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4" y="54"/>
                    </a:lnTo>
                    <a:lnTo>
                      <a:pt x="24" y="50"/>
                    </a:lnTo>
                    <a:lnTo>
                      <a:pt x="21" y="47"/>
                    </a:lnTo>
                    <a:lnTo>
                      <a:pt x="17" y="40"/>
                    </a:lnTo>
                    <a:lnTo>
                      <a:pt x="14" y="32"/>
                    </a:lnTo>
                    <a:lnTo>
                      <a:pt x="10" y="29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7" y="18"/>
                    </a:lnTo>
                    <a:lnTo>
                      <a:pt x="21" y="18"/>
                    </a:lnTo>
                    <a:lnTo>
                      <a:pt x="24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63" y="15"/>
                    </a:lnTo>
                    <a:lnTo>
                      <a:pt x="67" y="15"/>
                    </a:lnTo>
                    <a:lnTo>
                      <a:pt x="67" y="18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5"/>
                    </a:lnTo>
                    <a:lnTo>
                      <a:pt x="67" y="25"/>
                    </a:lnTo>
                    <a:lnTo>
                      <a:pt x="67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81" name="Freeform 1557"/>
              <p:cNvSpPr>
                <a:spLocks/>
              </p:cNvSpPr>
              <p:nvPr/>
            </p:nvSpPr>
            <p:spPr bwMode="auto">
              <a:xfrm>
                <a:off x="1483" y="2383"/>
                <a:ext cx="95" cy="71"/>
              </a:xfrm>
              <a:custGeom>
                <a:avLst/>
                <a:gdLst/>
                <a:ahLst/>
                <a:cxnLst>
                  <a:cxn ang="0">
                    <a:pos x="88" y="22"/>
                  </a:cxn>
                  <a:cxn ang="0">
                    <a:pos x="88" y="11"/>
                  </a:cxn>
                  <a:cxn ang="0">
                    <a:pos x="39" y="11"/>
                  </a:cxn>
                  <a:cxn ang="0">
                    <a:pos x="7" y="15"/>
                  </a:cxn>
                  <a:cxn ang="0">
                    <a:pos x="0" y="22"/>
                  </a:cxn>
                  <a:cxn ang="0">
                    <a:pos x="28" y="43"/>
                  </a:cxn>
                  <a:cxn ang="0">
                    <a:pos x="28" y="54"/>
                  </a:cxn>
                  <a:cxn ang="0">
                    <a:pos x="39" y="71"/>
                  </a:cxn>
                  <a:cxn ang="0">
                    <a:pos x="39" y="71"/>
                  </a:cxn>
                  <a:cxn ang="0">
                    <a:pos x="28" y="50"/>
                  </a:cxn>
                  <a:cxn ang="0">
                    <a:pos x="14" y="18"/>
                  </a:cxn>
                  <a:cxn ang="0">
                    <a:pos x="28" y="18"/>
                  </a:cxn>
                  <a:cxn ang="0">
                    <a:pos x="53" y="11"/>
                  </a:cxn>
                  <a:cxn ang="0">
                    <a:pos x="70" y="18"/>
                  </a:cxn>
                  <a:cxn ang="0">
                    <a:pos x="67" y="29"/>
                  </a:cxn>
                  <a:cxn ang="0">
                    <a:pos x="70" y="29"/>
                  </a:cxn>
                  <a:cxn ang="0">
                    <a:pos x="78" y="25"/>
                  </a:cxn>
                  <a:cxn ang="0">
                    <a:pos x="88" y="22"/>
                  </a:cxn>
                  <a:cxn ang="0">
                    <a:pos x="88" y="11"/>
                  </a:cxn>
                  <a:cxn ang="0">
                    <a:pos x="81" y="8"/>
                  </a:cxn>
                  <a:cxn ang="0">
                    <a:pos x="67" y="0"/>
                  </a:cxn>
                  <a:cxn ang="0">
                    <a:pos x="53" y="4"/>
                  </a:cxn>
                  <a:cxn ang="0">
                    <a:pos x="39" y="11"/>
                  </a:cxn>
                  <a:cxn ang="0">
                    <a:pos x="21" y="18"/>
                  </a:cxn>
                  <a:cxn ang="0">
                    <a:pos x="10" y="15"/>
                  </a:cxn>
                  <a:cxn ang="0">
                    <a:pos x="0" y="18"/>
                  </a:cxn>
                  <a:cxn ang="0">
                    <a:pos x="3" y="22"/>
                  </a:cxn>
                  <a:cxn ang="0">
                    <a:pos x="17" y="32"/>
                  </a:cxn>
                  <a:cxn ang="0">
                    <a:pos x="28" y="43"/>
                  </a:cxn>
                  <a:cxn ang="0">
                    <a:pos x="24" y="47"/>
                  </a:cxn>
                  <a:cxn ang="0">
                    <a:pos x="28" y="54"/>
                  </a:cxn>
                  <a:cxn ang="0">
                    <a:pos x="31" y="61"/>
                  </a:cxn>
                  <a:cxn ang="0">
                    <a:pos x="39" y="71"/>
                  </a:cxn>
                  <a:cxn ang="0">
                    <a:pos x="28" y="64"/>
                  </a:cxn>
                  <a:cxn ang="0">
                    <a:pos x="28" y="57"/>
                  </a:cxn>
                  <a:cxn ang="0">
                    <a:pos x="21" y="47"/>
                  </a:cxn>
                  <a:cxn ang="0">
                    <a:pos x="10" y="29"/>
                  </a:cxn>
                  <a:cxn ang="0">
                    <a:pos x="7" y="22"/>
                  </a:cxn>
                  <a:cxn ang="0">
                    <a:pos x="17" y="18"/>
                  </a:cxn>
                  <a:cxn ang="0">
                    <a:pos x="31" y="18"/>
                  </a:cxn>
                  <a:cxn ang="0">
                    <a:pos x="46" y="11"/>
                  </a:cxn>
                  <a:cxn ang="0">
                    <a:pos x="53" y="11"/>
                  </a:cxn>
                  <a:cxn ang="0">
                    <a:pos x="67" y="15"/>
                  </a:cxn>
                  <a:cxn ang="0">
                    <a:pos x="67" y="22"/>
                  </a:cxn>
                  <a:cxn ang="0">
                    <a:pos x="67" y="29"/>
                  </a:cxn>
                </a:cxnLst>
                <a:rect l="0" t="0" r="r" b="b"/>
                <a:pathLst>
                  <a:path w="95" h="71">
                    <a:moveTo>
                      <a:pt x="70" y="29"/>
                    </a:moveTo>
                    <a:lnTo>
                      <a:pt x="78" y="25"/>
                    </a:lnTo>
                    <a:lnTo>
                      <a:pt x="88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88" y="11"/>
                    </a:lnTo>
                    <a:lnTo>
                      <a:pt x="74" y="0"/>
                    </a:lnTo>
                    <a:lnTo>
                      <a:pt x="53" y="0"/>
                    </a:lnTo>
                    <a:lnTo>
                      <a:pt x="39" y="11"/>
                    </a:lnTo>
                    <a:lnTo>
                      <a:pt x="24" y="18"/>
                    </a:lnTo>
                    <a:lnTo>
                      <a:pt x="14" y="18"/>
                    </a:lnTo>
                    <a:lnTo>
                      <a:pt x="7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8" y="40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50"/>
                    </a:lnTo>
                    <a:lnTo>
                      <a:pt x="28" y="54"/>
                    </a:lnTo>
                    <a:lnTo>
                      <a:pt x="39" y="68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1" y="64"/>
                    </a:lnTo>
                    <a:lnTo>
                      <a:pt x="28" y="61"/>
                    </a:lnTo>
                    <a:lnTo>
                      <a:pt x="28" y="50"/>
                    </a:lnTo>
                    <a:lnTo>
                      <a:pt x="7" y="25"/>
                    </a:lnTo>
                    <a:lnTo>
                      <a:pt x="7" y="22"/>
                    </a:lnTo>
                    <a:lnTo>
                      <a:pt x="14" y="18"/>
                    </a:lnTo>
                    <a:lnTo>
                      <a:pt x="21" y="18"/>
                    </a:lnTo>
                    <a:lnTo>
                      <a:pt x="24" y="18"/>
                    </a:lnTo>
                    <a:lnTo>
                      <a:pt x="28" y="18"/>
                    </a:lnTo>
                    <a:lnTo>
                      <a:pt x="35" y="18"/>
                    </a:lnTo>
                    <a:lnTo>
                      <a:pt x="49" y="11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63" y="15"/>
                    </a:lnTo>
                    <a:lnTo>
                      <a:pt x="70" y="18"/>
                    </a:lnTo>
                    <a:lnTo>
                      <a:pt x="70" y="25"/>
                    </a:lnTo>
                    <a:lnTo>
                      <a:pt x="67" y="29"/>
                    </a:lnTo>
                    <a:lnTo>
                      <a:pt x="67" y="29"/>
                    </a:lnTo>
                    <a:lnTo>
                      <a:pt x="67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8" y="25"/>
                    </a:lnTo>
                    <a:lnTo>
                      <a:pt x="81" y="25"/>
                    </a:lnTo>
                    <a:lnTo>
                      <a:pt x="85" y="22"/>
                    </a:lnTo>
                    <a:lnTo>
                      <a:pt x="88" y="22"/>
                    </a:lnTo>
                    <a:lnTo>
                      <a:pt x="95" y="22"/>
                    </a:lnTo>
                    <a:lnTo>
                      <a:pt x="92" y="15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5" y="8"/>
                    </a:lnTo>
                    <a:lnTo>
                      <a:pt x="81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53" y="4"/>
                    </a:lnTo>
                    <a:lnTo>
                      <a:pt x="49" y="4"/>
                    </a:lnTo>
                    <a:lnTo>
                      <a:pt x="46" y="8"/>
                    </a:lnTo>
                    <a:lnTo>
                      <a:pt x="39" y="11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1" y="18"/>
                    </a:lnTo>
                    <a:lnTo>
                      <a:pt x="17" y="18"/>
                    </a:lnTo>
                    <a:lnTo>
                      <a:pt x="14" y="15"/>
                    </a:lnTo>
                    <a:lnTo>
                      <a:pt x="10" y="15"/>
                    </a:lnTo>
                    <a:lnTo>
                      <a:pt x="7" y="15"/>
                    </a:lnTo>
                    <a:lnTo>
                      <a:pt x="3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4" y="29"/>
                    </a:lnTo>
                    <a:lnTo>
                      <a:pt x="17" y="32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8" y="47"/>
                    </a:lnTo>
                    <a:lnTo>
                      <a:pt x="28" y="50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7"/>
                    </a:lnTo>
                    <a:lnTo>
                      <a:pt x="31" y="61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9" y="71"/>
                    </a:lnTo>
                    <a:lnTo>
                      <a:pt x="35" y="68"/>
                    </a:lnTo>
                    <a:lnTo>
                      <a:pt x="31" y="64"/>
                    </a:lnTo>
                    <a:lnTo>
                      <a:pt x="28" y="64"/>
                    </a:lnTo>
                    <a:lnTo>
                      <a:pt x="28" y="61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4" y="54"/>
                    </a:lnTo>
                    <a:lnTo>
                      <a:pt x="24" y="50"/>
                    </a:lnTo>
                    <a:lnTo>
                      <a:pt x="21" y="47"/>
                    </a:lnTo>
                    <a:lnTo>
                      <a:pt x="17" y="40"/>
                    </a:lnTo>
                    <a:lnTo>
                      <a:pt x="14" y="32"/>
                    </a:lnTo>
                    <a:lnTo>
                      <a:pt x="10" y="29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7" y="18"/>
                    </a:lnTo>
                    <a:lnTo>
                      <a:pt x="21" y="18"/>
                    </a:lnTo>
                    <a:lnTo>
                      <a:pt x="24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63" y="15"/>
                    </a:lnTo>
                    <a:lnTo>
                      <a:pt x="67" y="15"/>
                    </a:lnTo>
                    <a:lnTo>
                      <a:pt x="67" y="18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5"/>
                    </a:lnTo>
                    <a:lnTo>
                      <a:pt x="67" y="25"/>
                    </a:lnTo>
                    <a:lnTo>
                      <a:pt x="67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82" name="Freeform 1558"/>
              <p:cNvSpPr>
                <a:spLocks/>
              </p:cNvSpPr>
              <p:nvPr/>
            </p:nvSpPr>
            <p:spPr bwMode="auto">
              <a:xfrm>
                <a:off x="1553" y="2394"/>
                <a:ext cx="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4" y="7"/>
                  </a:cxn>
                  <a:cxn ang="0">
                    <a:pos x="4" y="11"/>
                  </a:cxn>
                  <a:cxn ang="0">
                    <a:pos x="4" y="11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4" y="1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83" name="Freeform 1559"/>
              <p:cNvSpPr>
                <a:spLocks/>
              </p:cNvSpPr>
              <p:nvPr/>
            </p:nvSpPr>
            <p:spPr bwMode="auto">
              <a:xfrm>
                <a:off x="1553" y="2394"/>
                <a:ext cx="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7"/>
                  </a:cxn>
                  <a:cxn ang="0">
                    <a:pos x="4" y="11"/>
                  </a:cxn>
                  <a:cxn ang="0">
                    <a:pos x="4" y="11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4" y="1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84" name="Freeform 1560"/>
              <p:cNvSpPr>
                <a:spLocks/>
              </p:cNvSpPr>
              <p:nvPr/>
            </p:nvSpPr>
            <p:spPr bwMode="auto">
              <a:xfrm>
                <a:off x="1543" y="2387"/>
                <a:ext cx="21" cy="14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18" y="11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21" y="14"/>
                    </a:moveTo>
                    <a:lnTo>
                      <a:pt x="18" y="11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85" name="Freeform 1561"/>
              <p:cNvSpPr>
                <a:spLocks/>
              </p:cNvSpPr>
              <p:nvPr/>
            </p:nvSpPr>
            <p:spPr bwMode="auto">
              <a:xfrm>
                <a:off x="1543" y="2387"/>
                <a:ext cx="21" cy="14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21" y="14"/>
                  </a:cxn>
                  <a:cxn ang="0">
                    <a:pos x="18" y="7"/>
                  </a:cxn>
                  <a:cxn ang="0">
                    <a:pos x="14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21" y="14"/>
                    </a:moveTo>
                    <a:lnTo>
                      <a:pt x="21" y="14"/>
                    </a:lnTo>
                    <a:lnTo>
                      <a:pt x="18" y="7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86" name="Freeform 1562"/>
              <p:cNvSpPr>
                <a:spLocks/>
              </p:cNvSpPr>
              <p:nvPr/>
            </p:nvSpPr>
            <p:spPr bwMode="auto">
              <a:xfrm>
                <a:off x="1557" y="241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87" name="Freeform 1563"/>
              <p:cNvSpPr>
                <a:spLocks/>
              </p:cNvSpPr>
              <p:nvPr/>
            </p:nvSpPr>
            <p:spPr bwMode="auto">
              <a:xfrm>
                <a:off x="1568" y="2412"/>
                <a:ext cx="3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88" name="Freeform 1564"/>
              <p:cNvSpPr>
                <a:spLocks/>
              </p:cNvSpPr>
              <p:nvPr/>
            </p:nvSpPr>
            <p:spPr bwMode="auto">
              <a:xfrm>
                <a:off x="1568" y="2412"/>
                <a:ext cx="3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89" name="Freeform 1565"/>
              <p:cNvSpPr>
                <a:spLocks/>
              </p:cNvSpPr>
              <p:nvPr/>
            </p:nvSpPr>
            <p:spPr bwMode="auto">
              <a:xfrm>
                <a:off x="1561" y="2394"/>
                <a:ext cx="10" cy="7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90" name="Freeform 1566"/>
              <p:cNvSpPr>
                <a:spLocks/>
              </p:cNvSpPr>
              <p:nvPr/>
            </p:nvSpPr>
            <p:spPr bwMode="auto">
              <a:xfrm>
                <a:off x="1561" y="2394"/>
                <a:ext cx="10" cy="7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10" y="7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10" y="7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91" name="Freeform 1567"/>
              <p:cNvSpPr>
                <a:spLocks/>
              </p:cNvSpPr>
              <p:nvPr/>
            </p:nvSpPr>
            <p:spPr bwMode="auto">
              <a:xfrm>
                <a:off x="1546" y="2391"/>
                <a:ext cx="18" cy="10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15" y="3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10">
                    <a:moveTo>
                      <a:pt x="18" y="10"/>
                    </a:moveTo>
                    <a:lnTo>
                      <a:pt x="15" y="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2992" name="Freeform 1568"/>
              <p:cNvSpPr>
                <a:spLocks/>
              </p:cNvSpPr>
              <p:nvPr/>
            </p:nvSpPr>
            <p:spPr bwMode="auto">
              <a:xfrm>
                <a:off x="1546" y="2391"/>
                <a:ext cx="18" cy="10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18" y="10"/>
                  </a:cxn>
                  <a:cxn ang="0">
                    <a:pos x="15" y="7"/>
                  </a:cxn>
                  <a:cxn ang="0">
                    <a:pos x="15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10">
                    <a:moveTo>
                      <a:pt x="18" y="10"/>
                    </a:moveTo>
                    <a:lnTo>
                      <a:pt x="18" y="10"/>
                    </a:lnTo>
                    <a:lnTo>
                      <a:pt x="15" y="7"/>
                    </a:lnTo>
                    <a:lnTo>
                      <a:pt x="15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sp>
          <p:nvSpPr>
            <p:cNvPr id="872993" name="Freeform 1569"/>
            <p:cNvSpPr>
              <a:spLocks/>
            </p:cNvSpPr>
            <p:nvPr/>
          </p:nvSpPr>
          <p:spPr bwMode="auto">
            <a:xfrm>
              <a:off x="1543" y="1784"/>
              <a:ext cx="103" cy="369"/>
            </a:xfrm>
            <a:custGeom>
              <a:avLst/>
              <a:gdLst/>
              <a:ahLst/>
              <a:cxnLst>
                <a:cxn ang="0">
                  <a:pos x="14" y="369"/>
                </a:cxn>
                <a:cxn ang="0">
                  <a:pos x="10" y="294"/>
                </a:cxn>
                <a:cxn ang="0">
                  <a:pos x="14" y="277"/>
                </a:cxn>
                <a:cxn ang="0">
                  <a:pos x="18" y="262"/>
                </a:cxn>
                <a:cxn ang="0">
                  <a:pos x="21" y="248"/>
                </a:cxn>
                <a:cxn ang="0">
                  <a:pos x="28" y="213"/>
                </a:cxn>
                <a:cxn ang="0">
                  <a:pos x="35" y="184"/>
                </a:cxn>
                <a:cxn ang="0">
                  <a:pos x="46" y="163"/>
                </a:cxn>
                <a:cxn ang="0">
                  <a:pos x="53" y="138"/>
                </a:cxn>
                <a:cxn ang="0">
                  <a:pos x="85" y="50"/>
                </a:cxn>
                <a:cxn ang="0">
                  <a:pos x="103" y="0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96" y="11"/>
                </a:cxn>
                <a:cxn ang="0">
                  <a:pos x="71" y="60"/>
                </a:cxn>
                <a:cxn ang="0">
                  <a:pos x="60" y="92"/>
                </a:cxn>
                <a:cxn ang="0">
                  <a:pos x="57" y="99"/>
                </a:cxn>
                <a:cxn ang="0">
                  <a:pos x="53" y="117"/>
                </a:cxn>
                <a:cxn ang="0">
                  <a:pos x="50" y="142"/>
                </a:cxn>
                <a:cxn ang="0">
                  <a:pos x="46" y="160"/>
                </a:cxn>
                <a:cxn ang="0">
                  <a:pos x="42" y="167"/>
                </a:cxn>
                <a:cxn ang="0">
                  <a:pos x="35" y="181"/>
                </a:cxn>
                <a:cxn ang="0">
                  <a:pos x="28" y="195"/>
                </a:cxn>
                <a:cxn ang="0">
                  <a:pos x="18" y="213"/>
                </a:cxn>
                <a:cxn ang="0">
                  <a:pos x="7" y="241"/>
                </a:cxn>
                <a:cxn ang="0">
                  <a:pos x="3" y="248"/>
                </a:cxn>
                <a:cxn ang="0">
                  <a:pos x="3" y="259"/>
                </a:cxn>
                <a:cxn ang="0">
                  <a:pos x="3" y="277"/>
                </a:cxn>
                <a:cxn ang="0">
                  <a:pos x="0" y="298"/>
                </a:cxn>
                <a:cxn ang="0">
                  <a:pos x="0" y="309"/>
                </a:cxn>
                <a:cxn ang="0">
                  <a:pos x="0" y="326"/>
                </a:cxn>
                <a:cxn ang="0">
                  <a:pos x="3" y="351"/>
                </a:cxn>
                <a:cxn ang="0">
                  <a:pos x="3" y="358"/>
                </a:cxn>
                <a:cxn ang="0">
                  <a:pos x="3" y="362"/>
                </a:cxn>
                <a:cxn ang="0">
                  <a:pos x="3" y="362"/>
                </a:cxn>
                <a:cxn ang="0">
                  <a:pos x="3" y="365"/>
                </a:cxn>
              </a:cxnLst>
              <a:rect l="0" t="0" r="r" b="b"/>
              <a:pathLst>
                <a:path w="103" h="369">
                  <a:moveTo>
                    <a:pt x="14" y="369"/>
                  </a:moveTo>
                  <a:lnTo>
                    <a:pt x="14" y="369"/>
                  </a:lnTo>
                  <a:lnTo>
                    <a:pt x="7" y="316"/>
                  </a:lnTo>
                  <a:lnTo>
                    <a:pt x="10" y="294"/>
                  </a:lnTo>
                  <a:lnTo>
                    <a:pt x="10" y="284"/>
                  </a:lnTo>
                  <a:lnTo>
                    <a:pt x="14" y="277"/>
                  </a:lnTo>
                  <a:lnTo>
                    <a:pt x="14" y="270"/>
                  </a:lnTo>
                  <a:lnTo>
                    <a:pt x="18" y="262"/>
                  </a:lnTo>
                  <a:lnTo>
                    <a:pt x="21" y="255"/>
                  </a:lnTo>
                  <a:lnTo>
                    <a:pt x="21" y="248"/>
                  </a:lnTo>
                  <a:lnTo>
                    <a:pt x="25" y="241"/>
                  </a:lnTo>
                  <a:lnTo>
                    <a:pt x="28" y="213"/>
                  </a:lnTo>
                  <a:lnTo>
                    <a:pt x="32" y="199"/>
                  </a:lnTo>
                  <a:lnTo>
                    <a:pt x="35" y="184"/>
                  </a:lnTo>
                  <a:lnTo>
                    <a:pt x="39" y="174"/>
                  </a:lnTo>
                  <a:lnTo>
                    <a:pt x="46" y="163"/>
                  </a:lnTo>
                  <a:lnTo>
                    <a:pt x="50" y="153"/>
                  </a:lnTo>
                  <a:lnTo>
                    <a:pt x="53" y="138"/>
                  </a:lnTo>
                  <a:lnTo>
                    <a:pt x="67" y="103"/>
                  </a:lnTo>
                  <a:lnTo>
                    <a:pt x="85" y="50"/>
                  </a:lnTo>
                  <a:lnTo>
                    <a:pt x="99" y="7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9" y="4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6" y="11"/>
                  </a:lnTo>
                  <a:lnTo>
                    <a:pt x="81" y="39"/>
                  </a:lnTo>
                  <a:lnTo>
                    <a:pt x="71" y="60"/>
                  </a:lnTo>
                  <a:lnTo>
                    <a:pt x="64" y="78"/>
                  </a:lnTo>
                  <a:lnTo>
                    <a:pt x="60" y="92"/>
                  </a:lnTo>
                  <a:lnTo>
                    <a:pt x="57" y="96"/>
                  </a:lnTo>
                  <a:lnTo>
                    <a:pt x="57" y="99"/>
                  </a:lnTo>
                  <a:lnTo>
                    <a:pt x="57" y="110"/>
                  </a:lnTo>
                  <a:lnTo>
                    <a:pt x="53" y="117"/>
                  </a:lnTo>
                  <a:lnTo>
                    <a:pt x="50" y="131"/>
                  </a:lnTo>
                  <a:lnTo>
                    <a:pt x="50" y="142"/>
                  </a:lnTo>
                  <a:lnTo>
                    <a:pt x="46" y="149"/>
                  </a:lnTo>
                  <a:lnTo>
                    <a:pt x="46" y="160"/>
                  </a:lnTo>
                  <a:lnTo>
                    <a:pt x="42" y="163"/>
                  </a:lnTo>
                  <a:lnTo>
                    <a:pt x="42" y="167"/>
                  </a:lnTo>
                  <a:lnTo>
                    <a:pt x="39" y="174"/>
                  </a:lnTo>
                  <a:lnTo>
                    <a:pt x="35" y="181"/>
                  </a:lnTo>
                  <a:lnTo>
                    <a:pt x="32" y="188"/>
                  </a:lnTo>
                  <a:lnTo>
                    <a:pt x="28" y="195"/>
                  </a:lnTo>
                  <a:lnTo>
                    <a:pt x="25" y="206"/>
                  </a:lnTo>
                  <a:lnTo>
                    <a:pt x="18" y="213"/>
                  </a:lnTo>
                  <a:lnTo>
                    <a:pt x="10" y="231"/>
                  </a:lnTo>
                  <a:lnTo>
                    <a:pt x="7" y="241"/>
                  </a:lnTo>
                  <a:lnTo>
                    <a:pt x="7" y="245"/>
                  </a:lnTo>
                  <a:lnTo>
                    <a:pt x="3" y="248"/>
                  </a:lnTo>
                  <a:lnTo>
                    <a:pt x="3" y="252"/>
                  </a:lnTo>
                  <a:lnTo>
                    <a:pt x="3" y="259"/>
                  </a:lnTo>
                  <a:lnTo>
                    <a:pt x="3" y="270"/>
                  </a:lnTo>
                  <a:lnTo>
                    <a:pt x="3" y="277"/>
                  </a:lnTo>
                  <a:lnTo>
                    <a:pt x="3" y="284"/>
                  </a:lnTo>
                  <a:lnTo>
                    <a:pt x="0" y="298"/>
                  </a:lnTo>
                  <a:lnTo>
                    <a:pt x="0" y="305"/>
                  </a:lnTo>
                  <a:lnTo>
                    <a:pt x="0" y="309"/>
                  </a:lnTo>
                  <a:lnTo>
                    <a:pt x="0" y="316"/>
                  </a:lnTo>
                  <a:lnTo>
                    <a:pt x="0" y="326"/>
                  </a:lnTo>
                  <a:lnTo>
                    <a:pt x="3" y="348"/>
                  </a:lnTo>
                  <a:lnTo>
                    <a:pt x="3" y="351"/>
                  </a:lnTo>
                  <a:lnTo>
                    <a:pt x="3" y="355"/>
                  </a:lnTo>
                  <a:lnTo>
                    <a:pt x="3" y="358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5"/>
                  </a:lnTo>
                  <a:lnTo>
                    <a:pt x="3" y="365"/>
                  </a:lnTo>
                  <a:lnTo>
                    <a:pt x="14" y="3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94" name="Freeform 1570"/>
            <p:cNvSpPr>
              <a:spLocks/>
            </p:cNvSpPr>
            <p:nvPr/>
          </p:nvSpPr>
          <p:spPr bwMode="auto">
            <a:xfrm>
              <a:off x="1624" y="2302"/>
              <a:ext cx="117" cy="96"/>
            </a:xfrm>
            <a:custGeom>
              <a:avLst/>
              <a:gdLst/>
              <a:ahLst/>
              <a:cxnLst>
                <a:cxn ang="0">
                  <a:pos x="4" y="50"/>
                </a:cxn>
                <a:cxn ang="0">
                  <a:pos x="11" y="39"/>
                </a:cxn>
                <a:cxn ang="0">
                  <a:pos x="18" y="28"/>
                </a:cxn>
                <a:cxn ang="0">
                  <a:pos x="22" y="25"/>
                </a:cxn>
                <a:cxn ang="0">
                  <a:pos x="32" y="14"/>
                </a:cxn>
                <a:cxn ang="0">
                  <a:pos x="36" y="11"/>
                </a:cxn>
                <a:cxn ang="0">
                  <a:pos x="47" y="7"/>
                </a:cxn>
                <a:cxn ang="0">
                  <a:pos x="54" y="7"/>
                </a:cxn>
                <a:cxn ang="0">
                  <a:pos x="57" y="0"/>
                </a:cxn>
                <a:cxn ang="0">
                  <a:pos x="64" y="0"/>
                </a:cxn>
                <a:cxn ang="0">
                  <a:pos x="75" y="0"/>
                </a:cxn>
                <a:cxn ang="0">
                  <a:pos x="82" y="3"/>
                </a:cxn>
                <a:cxn ang="0">
                  <a:pos x="86" y="7"/>
                </a:cxn>
                <a:cxn ang="0">
                  <a:pos x="96" y="14"/>
                </a:cxn>
                <a:cxn ang="0">
                  <a:pos x="107" y="32"/>
                </a:cxn>
                <a:cxn ang="0">
                  <a:pos x="114" y="39"/>
                </a:cxn>
                <a:cxn ang="0">
                  <a:pos x="117" y="46"/>
                </a:cxn>
                <a:cxn ang="0">
                  <a:pos x="117" y="53"/>
                </a:cxn>
                <a:cxn ang="0">
                  <a:pos x="117" y="53"/>
                </a:cxn>
                <a:cxn ang="0">
                  <a:pos x="107" y="60"/>
                </a:cxn>
                <a:cxn ang="0">
                  <a:pos x="96" y="67"/>
                </a:cxn>
                <a:cxn ang="0">
                  <a:pos x="86" y="74"/>
                </a:cxn>
                <a:cxn ang="0">
                  <a:pos x="89" y="81"/>
                </a:cxn>
                <a:cxn ang="0">
                  <a:pos x="96" y="89"/>
                </a:cxn>
                <a:cxn ang="0">
                  <a:pos x="96" y="92"/>
                </a:cxn>
                <a:cxn ang="0">
                  <a:pos x="96" y="96"/>
                </a:cxn>
                <a:cxn ang="0">
                  <a:pos x="93" y="89"/>
                </a:cxn>
                <a:cxn ang="0">
                  <a:pos x="86" y="81"/>
                </a:cxn>
                <a:cxn ang="0">
                  <a:pos x="86" y="78"/>
                </a:cxn>
                <a:cxn ang="0">
                  <a:pos x="82" y="71"/>
                </a:cxn>
                <a:cxn ang="0">
                  <a:pos x="86" y="67"/>
                </a:cxn>
                <a:cxn ang="0">
                  <a:pos x="89" y="64"/>
                </a:cxn>
                <a:cxn ang="0">
                  <a:pos x="100" y="60"/>
                </a:cxn>
                <a:cxn ang="0">
                  <a:pos x="110" y="57"/>
                </a:cxn>
                <a:cxn ang="0">
                  <a:pos x="110" y="53"/>
                </a:cxn>
                <a:cxn ang="0">
                  <a:pos x="114" y="46"/>
                </a:cxn>
                <a:cxn ang="0">
                  <a:pos x="114" y="42"/>
                </a:cxn>
                <a:cxn ang="0">
                  <a:pos x="110" y="39"/>
                </a:cxn>
                <a:cxn ang="0">
                  <a:pos x="107" y="35"/>
                </a:cxn>
                <a:cxn ang="0">
                  <a:pos x="96" y="28"/>
                </a:cxn>
                <a:cxn ang="0">
                  <a:pos x="86" y="21"/>
                </a:cxn>
                <a:cxn ang="0">
                  <a:pos x="75" y="11"/>
                </a:cxn>
                <a:cxn ang="0">
                  <a:pos x="68" y="7"/>
                </a:cxn>
                <a:cxn ang="0">
                  <a:pos x="57" y="3"/>
                </a:cxn>
                <a:cxn ang="0">
                  <a:pos x="54" y="3"/>
                </a:cxn>
                <a:cxn ang="0">
                  <a:pos x="47" y="7"/>
                </a:cxn>
                <a:cxn ang="0">
                  <a:pos x="43" y="11"/>
                </a:cxn>
                <a:cxn ang="0">
                  <a:pos x="39" y="18"/>
                </a:cxn>
                <a:cxn ang="0">
                  <a:pos x="36" y="28"/>
                </a:cxn>
                <a:cxn ang="0">
                  <a:pos x="29" y="39"/>
                </a:cxn>
                <a:cxn ang="0">
                  <a:pos x="15" y="57"/>
                </a:cxn>
                <a:cxn ang="0">
                  <a:pos x="8" y="64"/>
                </a:cxn>
                <a:cxn ang="0">
                  <a:pos x="0" y="78"/>
                </a:cxn>
              </a:cxnLst>
              <a:rect l="0" t="0" r="r" b="b"/>
              <a:pathLst>
                <a:path w="117" h="96">
                  <a:moveTo>
                    <a:pt x="4" y="50"/>
                  </a:moveTo>
                  <a:lnTo>
                    <a:pt x="4" y="50"/>
                  </a:lnTo>
                  <a:lnTo>
                    <a:pt x="8" y="46"/>
                  </a:lnTo>
                  <a:lnTo>
                    <a:pt x="11" y="39"/>
                  </a:lnTo>
                  <a:lnTo>
                    <a:pt x="15" y="32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2" y="25"/>
                  </a:lnTo>
                  <a:lnTo>
                    <a:pt x="25" y="18"/>
                  </a:lnTo>
                  <a:lnTo>
                    <a:pt x="32" y="14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43" y="11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3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7" y="32"/>
                  </a:lnTo>
                  <a:lnTo>
                    <a:pt x="110" y="35"/>
                  </a:lnTo>
                  <a:lnTo>
                    <a:pt x="114" y="39"/>
                  </a:lnTo>
                  <a:lnTo>
                    <a:pt x="117" y="46"/>
                  </a:lnTo>
                  <a:lnTo>
                    <a:pt x="117" y="46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4" y="57"/>
                  </a:lnTo>
                  <a:lnTo>
                    <a:pt x="107" y="60"/>
                  </a:lnTo>
                  <a:lnTo>
                    <a:pt x="100" y="64"/>
                  </a:lnTo>
                  <a:lnTo>
                    <a:pt x="96" y="67"/>
                  </a:lnTo>
                  <a:lnTo>
                    <a:pt x="89" y="71"/>
                  </a:lnTo>
                  <a:lnTo>
                    <a:pt x="86" y="74"/>
                  </a:lnTo>
                  <a:lnTo>
                    <a:pt x="82" y="78"/>
                  </a:lnTo>
                  <a:lnTo>
                    <a:pt x="89" y="81"/>
                  </a:lnTo>
                  <a:lnTo>
                    <a:pt x="93" y="85"/>
                  </a:lnTo>
                  <a:lnTo>
                    <a:pt x="96" y="89"/>
                  </a:lnTo>
                  <a:lnTo>
                    <a:pt x="96" y="89"/>
                  </a:lnTo>
                  <a:lnTo>
                    <a:pt x="96" y="92"/>
                  </a:lnTo>
                  <a:lnTo>
                    <a:pt x="100" y="96"/>
                  </a:lnTo>
                  <a:lnTo>
                    <a:pt x="96" y="96"/>
                  </a:lnTo>
                  <a:lnTo>
                    <a:pt x="96" y="92"/>
                  </a:lnTo>
                  <a:lnTo>
                    <a:pt x="93" y="89"/>
                  </a:lnTo>
                  <a:lnTo>
                    <a:pt x="89" y="85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78"/>
                  </a:lnTo>
                  <a:lnTo>
                    <a:pt x="82" y="74"/>
                  </a:lnTo>
                  <a:lnTo>
                    <a:pt x="82" y="71"/>
                  </a:lnTo>
                  <a:lnTo>
                    <a:pt x="86" y="67"/>
                  </a:lnTo>
                  <a:lnTo>
                    <a:pt x="86" y="67"/>
                  </a:lnTo>
                  <a:lnTo>
                    <a:pt x="89" y="64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100" y="60"/>
                  </a:lnTo>
                  <a:lnTo>
                    <a:pt x="103" y="57"/>
                  </a:lnTo>
                  <a:lnTo>
                    <a:pt x="110" y="57"/>
                  </a:lnTo>
                  <a:lnTo>
                    <a:pt x="110" y="53"/>
                  </a:lnTo>
                  <a:lnTo>
                    <a:pt x="110" y="53"/>
                  </a:lnTo>
                  <a:lnTo>
                    <a:pt x="114" y="50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4" y="42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07" y="35"/>
                  </a:lnTo>
                  <a:lnTo>
                    <a:pt x="103" y="35"/>
                  </a:lnTo>
                  <a:lnTo>
                    <a:pt x="96" y="28"/>
                  </a:lnTo>
                  <a:lnTo>
                    <a:pt x="89" y="25"/>
                  </a:lnTo>
                  <a:lnTo>
                    <a:pt x="86" y="21"/>
                  </a:lnTo>
                  <a:lnTo>
                    <a:pt x="82" y="18"/>
                  </a:lnTo>
                  <a:lnTo>
                    <a:pt x="75" y="11"/>
                  </a:lnTo>
                  <a:lnTo>
                    <a:pt x="71" y="7"/>
                  </a:lnTo>
                  <a:lnTo>
                    <a:pt x="68" y="7"/>
                  </a:lnTo>
                  <a:lnTo>
                    <a:pt x="64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0" y="3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3" y="11"/>
                  </a:lnTo>
                  <a:lnTo>
                    <a:pt x="43" y="14"/>
                  </a:lnTo>
                  <a:lnTo>
                    <a:pt x="39" y="18"/>
                  </a:lnTo>
                  <a:lnTo>
                    <a:pt x="36" y="25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9" y="39"/>
                  </a:lnTo>
                  <a:lnTo>
                    <a:pt x="22" y="46"/>
                  </a:lnTo>
                  <a:lnTo>
                    <a:pt x="15" y="57"/>
                  </a:lnTo>
                  <a:lnTo>
                    <a:pt x="11" y="60"/>
                  </a:lnTo>
                  <a:lnTo>
                    <a:pt x="8" y="64"/>
                  </a:lnTo>
                  <a:lnTo>
                    <a:pt x="4" y="71"/>
                  </a:lnTo>
                  <a:lnTo>
                    <a:pt x="0" y="78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rgbClr val="006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95" name="Freeform 1571"/>
            <p:cNvSpPr>
              <a:spLocks/>
            </p:cNvSpPr>
            <p:nvPr/>
          </p:nvSpPr>
          <p:spPr bwMode="auto">
            <a:xfrm>
              <a:off x="1543" y="1784"/>
              <a:ext cx="103" cy="369"/>
            </a:xfrm>
            <a:custGeom>
              <a:avLst/>
              <a:gdLst/>
              <a:ahLst/>
              <a:cxnLst>
                <a:cxn ang="0">
                  <a:pos x="7" y="316"/>
                </a:cxn>
                <a:cxn ang="0">
                  <a:pos x="7" y="305"/>
                </a:cxn>
                <a:cxn ang="0">
                  <a:pos x="21" y="248"/>
                </a:cxn>
                <a:cxn ang="0">
                  <a:pos x="39" y="177"/>
                </a:cxn>
                <a:cxn ang="0">
                  <a:pos x="103" y="4"/>
                </a:cxn>
                <a:cxn ang="0">
                  <a:pos x="103" y="0"/>
                </a:cxn>
                <a:cxn ang="0">
                  <a:pos x="99" y="4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53" y="124"/>
                </a:cxn>
                <a:cxn ang="0">
                  <a:pos x="35" y="181"/>
                </a:cxn>
                <a:cxn ang="0">
                  <a:pos x="7" y="241"/>
                </a:cxn>
                <a:cxn ang="0">
                  <a:pos x="0" y="309"/>
                </a:cxn>
                <a:cxn ang="0">
                  <a:pos x="3" y="348"/>
                </a:cxn>
                <a:cxn ang="0">
                  <a:pos x="3" y="351"/>
                </a:cxn>
                <a:cxn ang="0">
                  <a:pos x="3" y="362"/>
                </a:cxn>
                <a:cxn ang="0">
                  <a:pos x="3" y="365"/>
                </a:cxn>
                <a:cxn ang="0">
                  <a:pos x="14" y="369"/>
                </a:cxn>
                <a:cxn ang="0">
                  <a:pos x="14" y="369"/>
                </a:cxn>
                <a:cxn ang="0">
                  <a:pos x="10" y="294"/>
                </a:cxn>
                <a:cxn ang="0">
                  <a:pos x="14" y="270"/>
                </a:cxn>
                <a:cxn ang="0">
                  <a:pos x="21" y="248"/>
                </a:cxn>
                <a:cxn ang="0">
                  <a:pos x="32" y="199"/>
                </a:cxn>
                <a:cxn ang="0">
                  <a:pos x="46" y="163"/>
                </a:cxn>
                <a:cxn ang="0">
                  <a:pos x="67" y="103"/>
                </a:cxn>
                <a:cxn ang="0">
                  <a:pos x="103" y="0"/>
                </a:cxn>
                <a:cxn ang="0">
                  <a:pos x="99" y="4"/>
                </a:cxn>
                <a:cxn ang="0">
                  <a:pos x="96" y="11"/>
                </a:cxn>
                <a:cxn ang="0">
                  <a:pos x="64" y="78"/>
                </a:cxn>
                <a:cxn ang="0">
                  <a:pos x="57" y="99"/>
                </a:cxn>
                <a:cxn ang="0">
                  <a:pos x="50" y="131"/>
                </a:cxn>
                <a:cxn ang="0">
                  <a:pos x="46" y="160"/>
                </a:cxn>
                <a:cxn ang="0">
                  <a:pos x="39" y="174"/>
                </a:cxn>
                <a:cxn ang="0">
                  <a:pos x="28" y="195"/>
                </a:cxn>
                <a:cxn ang="0">
                  <a:pos x="10" y="231"/>
                </a:cxn>
                <a:cxn ang="0">
                  <a:pos x="3" y="248"/>
                </a:cxn>
                <a:cxn ang="0">
                  <a:pos x="3" y="270"/>
                </a:cxn>
                <a:cxn ang="0">
                  <a:pos x="0" y="298"/>
                </a:cxn>
                <a:cxn ang="0">
                  <a:pos x="0" y="316"/>
                </a:cxn>
                <a:cxn ang="0">
                  <a:pos x="3" y="351"/>
                </a:cxn>
                <a:cxn ang="0">
                  <a:pos x="3" y="362"/>
                </a:cxn>
                <a:cxn ang="0">
                  <a:pos x="3" y="362"/>
                </a:cxn>
                <a:cxn ang="0">
                  <a:pos x="14" y="369"/>
                </a:cxn>
              </a:cxnLst>
              <a:rect l="0" t="0" r="r" b="b"/>
              <a:pathLst>
                <a:path w="103" h="369">
                  <a:moveTo>
                    <a:pt x="14" y="369"/>
                  </a:moveTo>
                  <a:lnTo>
                    <a:pt x="14" y="369"/>
                  </a:lnTo>
                  <a:lnTo>
                    <a:pt x="7" y="316"/>
                  </a:lnTo>
                  <a:lnTo>
                    <a:pt x="7" y="316"/>
                  </a:lnTo>
                  <a:lnTo>
                    <a:pt x="7" y="316"/>
                  </a:lnTo>
                  <a:lnTo>
                    <a:pt x="7" y="305"/>
                  </a:lnTo>
                  <a:lnTo>
                    <a:pt x="10" y="284"/>
                  </a:lnTo>
                  <a:lnTo>
                    <a:pt x="18" y="266"/>
                  </a:lnTo>
                  <a:lnTo>
                    <a:pt x="21" y="248"/>
                  </a:lnTo>
                  <a:lnTo>
                    <a:pt x="25" y="227"/>
                  </a:lnTo>
                  <a:lnTo>
                    <a:pt x="32" y="202"/>
                  </a:lnTo>
                  <a:lnTo>
                    <a:pt x="39" y="177"/>
                  </a:lnTo>
                  <a:lnTo>
                    <a:pt x="53" y="142"/>
                  </a:lnTo>
                  <a:lnTo>
                    <a:pt x="67" y="99"/>
                  </a:lnTo>
                  <a:lnTo>
                    <a:pt x="103" y="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9" y="4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7" y="92"/>
                  </a:lnTo>
                  <a:lnTo>
                    <a:pt x="57" y="110"/>
                  </a:lnTo>
                  <a:lnTo>
                    <a:pt x="53" y="124"/>
                  </a:lnTo>
                  <a:lnTo>
                    <a:pt x="50" y="135"/>
                  </a:lnTo>
                  <a:lnTo>
                    <a:pt x="46" y="160"/>
                  </a:lnTo>
                  <a:lnTo>
                    <a:pt x="35" y="181"/>
                  </a:lnTo>
                  <a:lnTo>
                    <a:pt x="25" y="206"/>
                  </a:lnTo>
                  <a:lnTo>
                    <a:pt x="10" y="231"/>
                  </a:lnTo>
                  <a:lnTo>
                    <a:pt x="7" y="241"/>
                  </a:lnTo>
                  <a:lnTo>
                    <a:pt x="3" y="255"/>
                  </a:lnTo>
                  <a:lnTo>
                    <a:pt x="3" y="277"/>
                  </a:lnTo>
                  <a:lnTo>
                    <a:pt x="0" y="309"/>
                  </a:lnTo>
                  <a:lnTo>
                    <a:pt x="0" y="323"/>
                  </a:lnTo>
                  <a:lnTo>
                    <a:pt x="0" y="326"/>
                  </a:lnTo>
                  <a:lnTo>
                    <a:pt x="3" y="348"/>
                  </a:lnTo>
                  <a:lnTo>
                    <a:pt x="3" y="348"/>
                  </a:lnTo>
                  <a:lnTo>
                    <a:pt x="3" y="348"/>
                  </a:lnTo>
                  <a:lnTo>
                    <a:pt x="3" y="351"/>
                  </a:lnTo>
                  <a:lnTo>
                    <a:pt x="3" y="355"/>
                  </a:lnTo>
                  <a:lnTo>
                    <a:pt x="3" y="358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5"/>
                  </a:lnTo>
                  <a:lnTo>
                    <a:pt x="3" y="365"/>
                  </a:lnTo>
                  <a:lnTo>
                    <a:pt x="3" y="365"/>
                  </a:lnTo>
                  <a:lnTo>
                    <a:pt x="14" y="369"/>
                  </a:lnTo>
                  <a:lnTo>
                    <a:pt x="14" y="369"/>
                  </a:lnTo>
                  <a:lnTo>
                    <a:pt x="14" y="369"/>
                  </a:lnTo>
                  <a:lnTo>
                    <a:pt x="14" y="369"/>
                  </a:lnTo>
                  <a:lnTo>
                    <a:pt x="14" y="369"/>
                  </a:lnTo>
                  <a:lnTo>
                    <a:pt x="14" y="369"/>
                  </a:lnTo>
                  <a:lnTo>
                    <a:pt x="7" y="316"/>
                  </a:lnTo>
                  <a:lnTo>
                    <a:pt x="10" y="294"/>
                  </a:lnTo>
                  <a:lnTo>
                    <a:pt x="10" y="284"/>
                  </a:lnTo>
                  <a:lnTo>
                    <a:pt x="14" y="277"/>
                  </a:lnTo>
                  <a:lnTo>
                    <a:pt x="14" y="270"/>
                  </a:lnTo>
                  <a:lnTo>
                    <a:pt x="18" y="262"/>
                  </a:lnTo>
                  <a:lnTo>
                    <a:pt x="21" y="255"/>
                  </a:lnTo>
                  <a:lnTo>
                    <a:pt x="21" y="248"/>
                  </a:lnTo>
                  <a:lnTo>
                    <a:pt x="25" y="241"/>
                  </a:lnTo>
                  <a:lnTo>
                    <a:pt x="28" y="213"/>
                  </a:lnTo>
                  <a:lnTo>
                    <a:pt x="32" y="199"/>
                  </a:lnTo>
                  <a:lnTo>
                    <a:pt x="35" y="184"/>
                  </a:lnTo>
                  <a:lnTo>
                    <a:pt x="39" y="174"/>
                  </a:lnTo>
                  <a:lnTo>
                    <a:pt x="46" y="163"/>
                  </a:lnTo>
                  <a:lnTo>
                    <a:pt x="50" y="153"/>
                  </a:lnTo>
                  <a:lnTo>
                    <a:pt x="53" y="138"/>
                  </a:lnTo>
                  <a:lnTo>
                    <a:pt x="67" y="103"/>
                  </a:lnTo>
                  <a:lnTo>
                    <a:pt x="85" y="50"/>
                  </a:lnTo>
                  <a:lnTo>
                    <a:pt x="99" y="7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9" y="4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6" y="11"/>
                  </a:lnTo>
                  <a:lnTo>
                    <a:pt x="81" y="39"/>
                  </a:lnTo>
                  <a:lnTo>
                    <a:pt x="71" y="60"/>
                  </a:lnTo>
                  <a:lnTo>
                    <a:pt x="64" y="78"/>
                  </a:lnTo>
                  <a:lnTo>
                    <a:pt x="60" y="92"/>
                  </a:lnTo>
                  <a:lnTo>
                    <a:pt x="57" y="96"/>
                  </a:lnTo>
                  <a:lnTo>
                    <a:pt x="57" y="99"/>
                  </a:lnTo>
                  <a:lnTo>
                    <a:pt x="57" y="110"/>
                  </a:lnTo>
                  <a:lnTo>
                    <a:pt x="53" y="117"/>
                  </a:lnTo>
                  <a:lnTo>
                    <a:pt x="50" y="131"/>
                  </a:lnTo>
                  <a:lnTo>
                    <a:pt x="50" y="142"/>
                  </a:lnTo>
                  <a:lnTo>
                    <a:pt x="46" y="149"/>
                  </a:lnTo>
                  <a:lnTo>
                    <a:pt x="46" y="160"/>
                  </a:lnTo>
                  <a:lnTo>
                    <a:pt x="42" y="163"/>
                  </a:lnTo>
                  <a:lnTo>
                    <a:pt x="42" y="167"/>
                  </a:lnTo>
                  <a:lnTo>
                    <a:pt x="39" y="174"/>
                  </a:lnTo>
                  <a:lnTo>
                    <a:pt x="35" y="181"/>
                  </a:lnTo>
                  <a:lnTo>
                    <a:pt x="32" y="188"/>
                  </a:lnTo>
                  <a:lnTo>
                    <a:pt x="28" y="195"/>
                  </a:lnTo>
                  <a:lnTo>
                    <a:pt x="25" y="206"/>
                  </a:lnTo>
                  <a:lnTo>
                    <a:pt x="18" y="213"/>
                  </a:lnTo>
                  <a:lnTo>
                    <a:pt x="10" y="231"/>
                  </a:lnTo>
                  <a:lnTo>
                    <a:pt x="7" y="241"/>
                  </a:lnTo>
                  <a:lnTo>
                    <a:pt x="7" y="245"/>
                  </a:lnTo>
                  <a:lnTo>
                    <a:pt x="3" y="248"/>
                  </a:lnTo>
                  <a:lnTo>
                    <a:pt x="3" y="252"/>
                  </a:lnTo>
                  <a:lnTo>
                    <a:pt x="3" y="259"/>
                  </a:lnTo>
                  <a:lnTo>
                    <a:pt x="3" y="270"/>
                  </a:lnTo>
                  <a:lnTo>
                    <a:pt x="3" y="277"/>
                  </a:lnTo>
                  <a:lnTo>
                    <a:pt x="3" y="284"/>
                  </a:lnTo>
                  <a:lnTo>
                    <a:pt x="0" y="298"/>
                  </a:lnTo>
                  <a:lnTo>
                    <a:pt x="0" y="305"/>
                  </a:lnTo>
                  <a:lnTo>
                    <a:pt x="0" y="309"/>
                  </a:lnTo>
                  <a:lnTo>
                    <a:pt x="0" y="316"/>
                  </a:lnTo>
                  <a:lnTo>
                    <a:pt x="0" y="326"/>
                  </a:lnTo>
                  <a:lnTo>
                    <a:pt x="3" y="348"/>
                  </a:lnTo>
                  <a:lnTo>
                    <a:pt x="3" y="351"/>
                  </a:lnTo>
                  <a:lnTo>
                    <a:pt x="3" y="355"/>
                  </a:lnTo>
                  <a:lnTo>
                    <a:pt x="3" y="358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5"/>
                  </a:lnTo>
                  <a:lnTo>
                    <a:pt x="3" y="365"/>
                  </a:lnTo>
                  <a:lnTo>
                    <a:pt x="14" y="36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96" name="Freeform 1572"/>
            <p:cNvSpPr>
              <a:spLocks/>
            </p:cNvSpPr>
            <p:nvPr/>
          </p:nvSpPr>
          <p:spPr bwMode="auto">
            <a:xfrm>
              <a:off x="1624" y="2302"/>
              <a:ext cx="117" cy="96"/>
            </a:xfrm>
            <a:custGeom>
              <a:avLst/>
              <a:gdLst/>
              <a:ahLst/>
              <a:cxnLst>
                <a:cxn ang="0">
                  <a:pos x="22" y="21"/>
                </a:cxn>
                <a:cxn ang="0">
                  <a:pos x="57" y="3"/>
                </a:cxn>
                <a:cxn ang="0">
                  <a:pos x="100" y="14"/>
                </a:cxn>
                <a:cxn ang="0">
                  <a:pos x="117" y="53"/>
                </a:cxn>
                <a:cxn ang="0">
                  <a:pos x="89" y="71"/>
                </a:cxn>
                <a:cxn ang="0">
                  <a:pos x="93" y="81"/>
                </a:cxn>
                <a:cxn ang="0">
                  <a:pos x="100" y="96"/>
                </a:cxn>
                <a:cxn ang="0">
                  <a:pos x="82" y="67"/>
                </a:cxn>
                <a:cxn ang="0">
                  <a:pos x="96" y="28"/>
                </a:cxn>
                <a:cxn ang="0">
                  <a:pos x="47" y="3"/>
                </a:cxn>
                <a:cxn ang="0">
                  <a:pos x="4" y="67"/>
                </a:cxn>
                <a:cxn ang="0">
                  <a:pos x="4" y="50"/>
                </a:cxn>
                <a:cxn ang="0">
                  <a:pos x="4" y="50"/>
                </a:cxn>
                <a:cxn ang="0">
                  <a:pos x="8" y="46"/>
                </a:cxn>
                <a:cxn ang="0">
                  <a:pos x="18" y="28"/>
                </a:cxn>
                <a:cxn ang="0">
                  <a:pos x="25" y="18"/>
                </a:cxn>
                <a:cxn ang="0">
                  <a:pos x="36" y="11"/>
                </a:cxn>
                <a:cxn ang="0">
                  <a:pos x="50" y="7"/>
                </a:cxn>
                <a:cxn ang="0">
                  <a:pos x="57" y="0"/>
                </a:cxn>
                <a:cxn ang="0">
                  <a:pos x="71" y="0"/>
                </a:cxn>
                <a:cxn ang="0">
                  <a:pos x="82" y="3"/>
                </a:cxn>
                <a:cxn ang="0">
                  <a:pos x="89" y="7"/>
                </a:cxn>
                <a:cxn ang="0">
                  <a:pos x="107" y="32"/>
                </a:cxn>
                <a:cxn ang="0">
                  <a:pos x="117" y="46"/>
                </a:cxn>
                <a:cxn ang="0">
                  <a:pos x="117" y="53"/>
                </a:cxn>
                <a:cxn ang="0">
                  <a:pos x="114" y="57"/>
                </a:cxn>
                <a:cxn ang="0">
                  <a:pos x="96" y="67"/>
                </a:cxn>
                <a:cxn ang="0">
                  <a:pos x="82" y="78"/>
                </a:cxn>
                <a:cxn ang="0">
                  <a:pos x="96" y="89"/>
                </a:cxn>
                <a:cxn ang="0">
                  <a:pos x="100" y="96"/>
                </a:cxn>
                <a:cxn ang="0">
                  <a:pos x="93" y="89"/>
                </a:cxn>
                <a:cxn ang="0">
                  <a:pos x="86" y="81"/>
                </a:cxn>
                <a:cxn ang="0">
                  <a:pos x="82" y="71"/>
                </a:cxn>
                <a:cxn ang="0">
                  <a:pos x="89" y="64"/>
                </a:cxn>
                <a:cxn ang="0">
                  <a:pos x="100" y="60"/>
                </a:cxn>
                <a:cxn ang="0">
                  <a:pos x="110" y="53"/>
                </a:cxn>
                <a:cxn ang="0">
                  <a:pos x="114" y="46"/>
                </a:cxn>
                <a:cxn ang="0">
                  <a:pos x="110" y="39"/>
                </a:cxn>
                <a:cxn ang="0">
                  <a:pos x="107" y="35"/>
                </a:cxn>
                <a:cxn ang="0">
                  <a:pos x="89" y="25"/>
                </a:cxn>
                <a:cxn ang="0">
                  <a:pos x="75" y="11"/>
                </a:cxn>
                <a:cxn ang="0">
                  <a:pos x="64" y="3"/>
                </a:cxn>
                <a:cxn ang="0">
                  <a:pos x="54" y="3"/>
                </a:cxn>
                <a:cxn ang="0">
                  <a:pos x="47" y="7"/>
                </a:cxn>
                <a:cxn ang="0">
                  <a:pos x="39" y="18"/>
                </a:cxn>
                <a:cxn ang="0">
                  <a:pos x="32" y="35"/>
                </a:cxn>
                <a:cxn ang="0">
                  <a:pos x="15" y="57"/>
                </a:cxn>
                <a:cxn ang="0">
                  <a:pos x="4" y="71"/>
                </a:cxn>
              </a:cxnLst>
              <a:rect l="0" t="0" r="r" b="b"/>
              <a:pathLst>
                <a:path w="117" h="96">
                  <a:moveTo>
                    <a:pt x="4" y="50"/>
                  </a:moveTo>
                  <a:lnTo>
                    <a:pt x="8" y="46"/>
                  </a:lnTo>
                  <a:lnTo>
                    <a:pt x="22" y="21"/>
                  </a:lnTo>
                  <a:lnTo>
                    <a:pt x="36" y="11"/>
                  </a:lnTo>
                  <a:lnTo>
                    <a:pt x="50" y="7"/>
                  </a:lnTo>
                  <a:lnTo>
                    <a:pt x="57" y="3"/>
                  </a:lnTo>
                  <a:lnTo>
                    <a:pt x="61" y="0"/>
                  </a:lnTo>
                  <a:lnTo>
                    <a:pt x="78" y="0"/>
                  </a:lnTo>
                  <a:lnTo>
                    <a:pt x="100" y="14"/>
                  </a:lnTo>
                  <a:lnTo>
                    <a:pt x="110" y="35"/>
                  </a:lnTo>
                  <a:lnTo>
                    <a:pt x="117" y="42"/>
                  </a:lnTo>
                  <a:lnTo>
                    <a:pt x="117" y="53"/>
                  </a:lnTo>
                  <a:lnTo>
                    <a:pt x="110" y="57"/>
                  </a:lnTo>
                  <a:lnTo>
                    <a:pt x="107" y="60"/>
                  </a:lnTo>
                  <a:lnTo>
                    <a:pt x="89" y="71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93" y="81"/>
                  </a:lnTo>
                  <a:lnTo>
                    <a:pt x="96" y="89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96" y="92"/>
                  </a:lnTo>
                  <a:lnTo>
                    <a:pt x="82" y="81"/>
                  </a:lnTo>
                  <a:lnTo>
                    <a:pt x="82" y="67"/>
                  </a:lnTo>
                  <a:lnTo>
                    <a:pt x="114" y="57"/>
                  </a:lnTo>
                  <a:lnTo>
                    <a:pt x="114" y="39"/>
                  </a:lnTo>
                  <a:lnTo>
                    <a:pt x="96" y="28"/>
                  </a:lnTo>
                  <a:lnTo>
                    <a:pt x="86" y="25"/>
                  </a:lnTo>
                  <a:lnTo>
                    <a:pt x="68" y="3"/>
                  </a:lnTo>
                  <a:lnTo>
                    <a:pt x="47" y="3"/>
                  </a:lnTo>
                  <a:lnTo>
                    <a:pt x="36" y="25"/>
                  </a:lnTo>
                  <a:lnTo>
                    <a:pt x="29" y="39"/>
                  </a:lnTo>
                  <a:lnTo>
                    <a:pt x="4" y="6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8" y="46"/>
                  </a:lnTo>
                  <a:lnTo>
                    <a:pt x="11" y="39"/>
                  </a:lnTo>
                  <a:lnTo>
                    <a:pt x="15" y="32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2" y="25"/>
                  </a:lnTo>
                  <a:lnTo>
                    <a:pt x="25" y="18"/>
                  </a:lnTo>
                  <a:lnTo>
                    <a:pt x="32" y="14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43" y="11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3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7" y="32"/>
                  </a:lnTo>
                  <a:lnTo>
                    <a:pt x="110" y="35"/>
                  </a:lnTo>
                  <a:lnTo>
                    <a:pt x="114" y="39"/>
                  </a:lnTo>
                  <a:lnTo>
                    <a:pt x="117" y="46"/>
                  </a:lnTo>
                  <a:lnTo>
                    <a:pt x="117" y="46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4" y="57"/>
                  </a:lnTo>
                  <a:lnTo>
                    <a:pt x="107" y="60"/>
                  </a:lnTo>
                  <a:lnTo>
                    <a:pt x="100" y="64"/>
                  </a:lnTo>
                  <a:lnTo>
                    <a:pt x="96" y="67"/>
                  </a:lnTo>
                  <a:lnTo>
                    <a:pt x="89" y="71"/>
                  </a:lnTo>
                  <a:lnTo>
                    <a:pt x="86" y="74"/>
                  </a:lnTo>
                  <a:lnTo>
                    <a:pt x="82" y="78"/>
                  </a:lnTo>
                  <a:lnTo>
                    <a:pt x="89" y="81"/>
                  </a:lnTo>
                  <a:lnTo>
                    <a:pt x="93" y="85"/>
                  </a:lnTo>
                  <a:lnTo>
                    <a:pt x="96" y="89"/>
                  </a:lnTo>
                  <a:lnTo>
                    <a:pt x="96" y="89"/>
                  </a:lnTo>
                  <a:lnTo>
                    <a:pt x="96" y="92"/>
                  </a:lnTo>
                  <a:lnTo>
                    <a:pt x="100" y="96"/>
                  </a:lnTo>
                  <a:lnTo>
                    <a:pt x="96" y="96"/>
                  </a:lnTo>
                  <a:lnTo>
                    <a:pt x="96" y="92"/>
                  </a:lnTo>
                  <a:lnTo>
                    <a:pt x="93" y="89"/>
                  </a:lnTo>
                  <a:lnTo>
                    <a:pt x="89" y="85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78"/>
                  </a:lnTo>
                  <a:lnTo>
                    <a:pt x="82" y="74"/>
                  </a:lnTo>
                  <a:lnTo>
                    <a:pt x="82" y="71"/>
                  </a:lnTo>
                  <a:lnTo>
                    <a:pt x="86" y="67"/>
                  </a:lnTo>
                  <a:lnTo>
                    <a:pt x="86" y="67"/>
                  </a:lnTo>
                  <a:lnTo>
                    <a:pt x="89" y="64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100" y="60"/>
                  </a:lnTo>
                  <a:lnTo>
                    <a:pt x="103" y="57"/>
                  </a:lnTo>
                  <a:lnTo>
                    <a:pt x="110" y="57"/>
                  </a:lnTo>
                  <a:lnTo>
                    <a:pt x="110" y="53"/>
                  </a:lnTo>
                  <a:lnTo>
                    <a:pt x="110" y="53"/>
                  </a:lnTo>
                  <a:lnTo>
                    <a:pt x="114" y="50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4" y="42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07" y="35"/>
                  </a:lnTo>
                  <a:lnTo>
                    <a:pt x="103" y="35"/>
                  </a:lnTo>
                  <a:lnTo>
                    <a:pt x="96" y="28"/>
                  </a:lnTo>
                  <a:lnTo>
                    <a:pt x="89" y="25"/>
                  </a:lnTo>
                  <a:lnTo>
                    <a:pt x="86" y="21"/>
                  </a:lnTo>
                  <a:lnTo>
                    <a:pt x="82" y="18"/>
                  </a:lnTo>
                  <a:lnTo>
                    <a:pt x="75" y="11"/>
                  </a:lnTo>
                  <a:lnTo>
                    <a:pt x="71" y="7"/>
                  </a:lnTo>
                  <a:lnTo>
                    <a:pt x="68" y="7"/>
                  </a:lnTo>
                  <a:lnTo>
                    <a:pt x="64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0" y="3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3" y="11"/>
                  </a:lnTo>
                  <a:lnTo>
                    <a:pt x="43" y="14"/>
                  </a:lnTo>
                  <a:lnTo>
                    <a:pt x="39" y="18"/>
                  </a:lnTo>
                  <a:lnTo>
                    <a:pt x="36" y="25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9" y="39"/>
                  </a:lnTo>
                  <a:lnTo>
                    <a:pt x="22" y="46"/>
                  </a:lnTo>
                  <a:lnTo>
                    <a:pt x="15" y="57"/>
                  </a:lnTo>
                  <a:lnTo>
                    <a:pt x="11" y="60"/>
                  </a:lnTo>
                  <a:lnTo>
                    <a:pt x="8" y="64"/>
                  </a:lnTo>
                  <a:lnTo>
                    <a:pt x="4" y="71"/>
                  </a:lnTo>
                  <a:lnTo>
                    <a:pt x="0" y="78"/>
                  </a:lnTo>
                  <a:lnTo>
                    <a:pt x="4" y="5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97" name="Freeform 1573"/>
            <p:cNvSpPr>
              <a:spLocks/>
            </p:cNvSpPr>
            <p:nvPr/>
          </p:nvSpPr>
          <p:spPr bwMode="auto">
            <a:xfrm>
              <a:off x="1607" y="2291"/>
              <a:ext cx="21" cy="43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21" y="18"/>
                </a:cxn>
                <a:cxn ang="0">
                  <a:pos x="17" y="11"/>
                </a:cxn>
                <a:cxn ang="0">
                  <a:pos x="14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7" y="39"/>
                </a:cxn>
                <a:cxn ang="0">
                  <a:pos x="10" y="39"/>
                </a:cxn>
                <a:cxn ang="0">
                  <a:pos x="14" y="43"/>
                </a:cxn>
                <a:cxn ang="0">
                  <a:pos x="17" y="43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1" y="36"/>
                </a:cxn>
                <a:cxn ang="0">
                  <a:pos x="21" y="36"/>
                </a:cxn>
                <a:cxn ang="0">
                  <a:pos x="21" y="32"/>
                </a:cxn>
                <a:cxn ang="0">
                  <a:pos x="21" y="29"/>
                </a:cxn>
                <a:cxn ang="0">
                  <a:pos x="21" y="18"/>
                </a:cxn>
              </a:cxnLst>
              <a:rect l="0" t="0" r="r" b="b"/>
              <a:pathLst>
                <a:path w="21" h="43">
                  <a:moveTo>
                    <a:pt x="21" y="18"/>
                  </a:moveTo>
                  <a:lnTo>
                    <a:pt x="21" y="18"/>
                  </a:lnTo>
                  <a:lnTo>
                    <a:pt x="17" y="11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7" y="39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43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2"/>
                  </a:lnTo>
                  <a:lnTo>
                    <a:pt x="21" y="29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006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98" name="Freeform 1574"/>
            <p:cNvSpPr>
              <a:spLocks/>
            </p:cNvSpPr>
            <p:nvPr/>
          </p:nvSpPr>
          <p:spPr bwMode="auto">
            <a:xfrm>
              <a:off x="1607" y="2291"/>
              <a:ext cx="25" cy="43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7"/>
                </a:cxn>
                <a:cxn ang="0">
                  <a:pos x="0" y="18"/>
                </a:cxn>
                <a:cxn ang="0">
                  <a:pos x="0" y="32"/>
                </a:cxn>
                <a:cxn ang="0">
                  <a:pos x="3" y="36"/>
                </a:cxn>
                <a:cxn ang="0">
                  <a:pos x="14" y="43"/>
                </a:cxn>
                <a:cxn ang="0">
                  <a:pos x="21" y="43"/>
                </a:cxn>
                <a:cxn ang="0">
                  <a:pos x="25" y="25"/>
                </a:cxn>
              </a:cxnLst>
              <a:rect l="0" t="0" r="r" b="b"/>
              <a:pathLst>
                <a:path w="25" h="43">
                  <a:moveTo>
                    <a:pt x="17" y="11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3" y="36"/>
                  </a:lnTo>
                  <a:lnTo>
                    <a:pt x="14" y="43"/>
                  </a:lnTo>
                  <a:lnTo>
                    <a:pt x="21" y="43"/>
                  </a:lnTo>
                  <a:lnTo>
                    <a:pt x="25" y="2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2999" name="Freeform 1575"/>
            <p:cNvSpPr>
              <a:spLocks/>
            </p:cNvSpPr>
            <p:nvPr/>
          </p:nvSpPr>
          <p:spPr bwMode="auto">
            <a:xfrm>
              <a:off x="1607" y="2291"/>
              <a:ext cx="21" cy="43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21" y="18"/>
                </a:cxn>
                <a:cxn ang="0">
                  <a:pos x="17" y="11"/>
                </a:cxn>
                <a:cxn ang="0">
                  <a:pos x="14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7" y="39"/>
                </a:cxn>
                <a:cxn ang="0">
                  <a:pos x="10" y="39"/>
                </a:cxn>
                <a:cxn ang="0">
                  <a:pos x="14" y="43"/>
                </a:cxn>
                <a:cxn ang="0">
                  <a:pos x="17" y="43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1" y="36"/>
                </a:cxn>
                <a:cxn ang="0">
                  <a:pos x="21" y="36"/>
                </a:cxn>
                <a:cxn ang="0">
                  <a:pos x="21" y="32"/>
                </a:cxn>
                <a:cxn ang="0">
                  <a:pos x="21" y="29"/>
                </a:cxn>
                <a:cxn ang="0">
                  <a:pos x="21" y="18"/>
                </a:cxn>
              </a:cxnLst>
              <a:rect l="0" t="0" r="r" b="b"/>
              <a:pathLst>
                <a:path w="21" h="43">
                  <a:moveTo>
                    <a:pt x="21" y="18"/>
                  </a:moveTo>
                  <a:lnTo>
                    <a:pt x="21" y="18"/>
                  </a:lnTo>
                  <a:lnTo>
                    <a:pt x="17" y="11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7" y="39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43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2"/>
                  </a:lnTo>
                  <a:lnTo>
                    <a:pt x="21" y="29"/>
                  </a:lnTo>
                  <a:lnTo>
                    <a:pt x="21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grpSp>
          <p:nvGrpSpPr>
            <p:cNvPr id="12" name="Group 1576"/>
            <p:cNvGrpSpPr>
              <a:grpSpLocks/>
            </p:cNvGrpSpPr>
            <p:nvPr/>
          </p:nvGrpSpPr>
          <p:grpSpPr bwMode="auto">
            <a:xfrm>
              <a:off x="1433" y="1784"/>
              <a:ext cx="319" cy="670"/>
              <a:chOff x="1433" y="1784"/>
              <a:chExt cx="319" cy="670"/>
            </a:xfrm>
          </p:grpSpPr>
          <p:sp>
            <p:nvSpPr>
              <p:cNvPr id="873001" name="Freeform 1577"/>
              <p:cNvSpPr>
                <a:spLocks/>
              </p:cNvSpPr>
              <p:nvPr/>
            </p:nvSpPr>
            <p:spPr bwMode="auto">
              <a:xfrm>
                <a:off x="1483" y="2383"/>
                <a:ext cx="99" cy="71"/>
              </a:xfrm>
              <a:custGeom>
                <a:avLst/>
                <a:gdLst/>
                <a:ahLst/>
                <a:cxnLst>
                  <a:cxn ang="0">
                    <a:pos x="67" y="29"/>
                  </a:cxn>
                  <a:cxn ang="0">
                    <a:pos x="70" y="29"/>
                  </a:cxn>
                  <a:cxn ang="0">
                    <a:pos x="74" y="29"/>
                  </a:cxn>
                  <a:cxn ang="0">
                    <a:pos x="81" y="25"/>
                  </a:cxn>
                  <a:cxn ang="0">
                    <a:pos x="95" y="22"/>
                  </a:cxn>
                  <a:cxn ang="0">
                    <a:pos x="95" y="15"/>
                  </a:cxn>
                  <a:cxn ang="0">
                    <a:pos x="88" y="8"/>
                  </a:cxn>
                  <a:cxn ang="0">
                    <a:pos x="78" y="4"/>
                  </a:cxn>
                  <a:cxn ang="0">
                    <a:pos x="67" y="0"/>
                  </a:cxn>
                  <a:cxn ang="0">
                    <a:pos x="56" y="0"/>
                  </a:cxn>
                  <a:cxn ang="0">
                    <a:pos x="49" y="4"/>
                  </a:cxn>
                  <a:cxn ang="0">
                    <a:pos x="39" y="11"/>
                  </a:cxn>
                  <a:cxn ang="0">
                    <a:pos x="24" y="18"/>
                  </a:cxn>
                  <a:cxn ang="0">
                    <a:pos x="17" y="18"/>
                  </a:cxn>
                  <a:cxn ang="0">
                    <a:pos x="10" y="15"/>
                  </a:cxn>
                  <a:cxn ang="0">
                    <a:pos x="3" y="15"/>
                  </a:cxn>
                  <a:cxn ang="0">
                    <a:pos x="0" y="18"/>
                  </a:cxn>
                  <a:cxn ang="0">
                    <a:pos x="3" y="22"/>
                  </a:cxn>
                  <a:cxn ang="0">
                    <a:pos x="14" y="29"/>
                  </a:cxn>
                  <a:cxn ang="0">
                    <a:pos x="21" y="40"/>
                  </a:cxn>
                  <a:cxn ang="0">
                    <a:pos x="28" y="43"/>
                  </a:cxn>
                  <a:cxn ang="0">
                    <a:pos x="24" y="47"/>
                  </a:cxn>
                  <a:cxn ang="0">
                    <a:pos x="28" y="47"/>
                  </a:cxn>
                  <a:cxn ang="0">
                    <a:pos x="28" y="54"/>
                  </a:cxn>
                  <a:cxn ang="0">
                    <a:pos x="28" y="57"/>
                  </a:cxn>
                  <a:cxn ang="0">
                    <a:pos x="35" y="68"/>
                  </a:cxn>
                  <a:cxn ang="0">
                    <a:pos x="39" y="71"/>
                  </a:cxn>
                  <a:cxn ang="0">
                    <a:pos x="31" y="64"/>
                  </a:cxn>
                  <a:cxn ang="0">
                    <a:pos x="28" y="61"/>
                  </a:cxn>
                  <a:cxn ang="0">
                    <a:pos x="28" y="57"/>
                  </a:cxn>
                  <a:cxn ang="0">
                    <a:pos x="24" y="50"/>
                  </a:cxn>
                  <a:cxn ang="0">
                    <a:pos x="17" y="40"/>
                  </a:cxn>
                  <a:cxn ang="0">
                    <a:pos x="10" y="29"/>
                  </a:cxn>
                  <a:cxn ang="0">
                    <a:pos x="7" y="25"/>
                  </a:cxn>
                  <a:cxn ang="0">
                    <a:pos x="7" y="22"/>
                  </a:cxn>
                  <a:cxn ang="0">
                    <a:pos x="17" y="18"/>
                  </a:cxn>
                  <a:cxn ang="0">
                    <a:pos x="24" y="18"/>
                  </a:cxn>
                  <a:cxn ang="0">
                    <a:pos x="35" y="18"/>
                  </a:cxn>
                  <a:cxn ang="0">
                    <a:pos x="46" y="11"/>
                  </a:cxn>
                  <a:cxn ang="0">
                    <a:pos x="49" y="11"/>
                  </a:cxn>
                  <a:cxn ang="0">
                    <a:pos x="56" y="11"/>
                  </a:cxn>
                  <a:cxn ang="0">
                    <a:pos x="67" y="15"/>
                  </a:cxn>
                  <a:cxn ang="0">
                    <a:pos x="67" y="22"/>
                  </a:cxn>
                  <a:cxn ang="0">
                    <a:pos x="67" y="25"/>
                  </a:cxn>
                  <a:cxn ang="0">
                    <a:pos x="67" y="29"/>
                  </a:cxn>
                </a:cxnLst>
                <a:rect l="0" t="0" r="r" b="b"/>
                <a:pathLst>
                  <a:path w="99" h="71">
                    <a:moveTo>
                      <a:pt x="67" y="29"/>
                    </a:moveTo>
                    <a:lnTo>
                      <a:pt x="67" y="29"/>
                    </a:lnTo>
                    <a:lnTo>
                      <a:pt x="67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4" y="29"/>
                    </a:lnTo>
                    <a:lnTo>
                      <a:pt x="78" y="29"/>
                    </a:lnTo>
                    <a:lnTo>
                      <a:pt x="81" y="25"/>
                    </a:lnTo>
                    <a:lnTo>
                      <a:pt x="92" y="22"/>
                    </a:lnTo>
                    <a:lnTo>
                      <a:pt x="95" y="22"/>
                    </a:lnTo>
                    <a:lnTo>
                      <a:pt x="99" y="22"/>
                    </a:lnTo>
                    <a:lnTo>
                      <a:pt x="95" y="15"/>
                    </a:lnTo>
                    <a:lnTo>
                      <a:pt x="92" y="11"/>
                    </a:lnTo>
                    <a:lnTo>
                      <a:pt x="88" y="8"/>
                    </a:lnTo>
                    <a:lnTo>
                      <a:pt x="85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53" y="4"/>
                    </a:lnTo>
                    <a:lnTo>
                      <a:pt x="49" y="4"/>
                    </a:lnTo>
                    <a:lnTo>
                      <a:pt x="46" y="8"/>
                    </a:lnTo>
                    <a:lnTo>
                      <a:pt x="39" y="11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1" y="18"/>
                    </a:lnTo>
                    <a:lnTo>
                      <a:pt x="17" y="18"/>
                    </a:lnTo>
                    <a:lnTo>
                      <a:pt x="14" y="15"/>
                    </a:lnTo>
                    <a:lnTo>
                      <a:pt x="10" y="15"/>
                    </a:lnTo>
                    <a:lnTo>
                      <a:pt x="7" y="15"/>
                    </a:lnTo>
                    <a:lnTo>
                      <a:pt x="3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4" y="29"/>
                    </a:lnTo>
                    <a:lnTo>
                      <a:pt x="17" y="32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8" y="47"/>
                    </a:lnTo>
                    <a:lnTo>
                      <a:pt x="28" y="50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7"/>
                    </a:lnTo>
                    <a:lnTo>
                      <a:pt x="31" y="61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9" y="71"/>
                    </a:lnTo>
                    <a:lnTo>
                      <a:pt x="35" y="68"/>
                    </a:lnTo>
                    <a:lnTo>
                      <a:pt x="31" y="64"/>
                    </a:lnTo>
                    <a:lnTo>
                      <a:pt x="28" y="64"/>
                    </a:lnTo>
                    <a:lnTo>
                      <a:pt x="28" y="61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4" y="54"/>
                    </a:lnTo>
                    <a:lnTo>
                      <a:pt x="24" y="50"/>
                    </a:lnTo>
                    <a:lnTo>
                      <a:pt x="21" y="47"/>
                    </a:lnTo>
                    <a:lnTo>
                      <a:pt x="17" y="40"/>
                    </a:lnTo>
                    <a:lnTo>
                      <a:pt x="14" y="32"/>
                    </a:lnTo>
                    <a:lnTo>
                      <a:pt x="10" y="29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7" y="18"/>
                    </a:lnTo>
                    <a:lnTo>
                      <a:pt x="21" y="18"/>
                    </a:lnTo>
                    <a:lnTo>
                      <a:pt x="24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63" y="15"/>
                    </a:lnTo>
                    <a:lnTo>
                      <a:pt x="67" y="15"/>
                    </a:lnTo>
                    <a:lnTo>
                      <a:pt x="67" y="18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5"/>
                    </a:lnTo>
                    <a:lnTo>
                      <a:pt x="67" y="25"/>
                    </a:lnTo>
                    <a:lnTo>
                      <a:pt x="67" y="29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02" name="Freeform 1578"/>
              <p:cNvSpPr>
                <a:spLocks/>
              </p:cNvSpPr>
              <p:nvPr/>
            </p:nvSpPr>
            <p:spPr bwMode="auto">
              <a:xfrm>
                <a:off x="1614" y="1961"/>
                <a:ext cx="138" cy="359"/>
              </a:xfrm>
              <a:custGeom>
                <a:avLst/>
                <a:gdLst/>
                <a:ahLst/>
                <a:cxnLst>
                  <a:cxn ang="0">
                    <a:pos x="10" y="359"/>
                  </a:cxn>
                  <a:cxn ang="0">
                    <a:pos x="14" y="344"/>
                  </a:cxn>
                  <a:cxn ang="0">
                    <a:pos x="10" y="305"/>
                  </a:cxn>
                  <a:cxn ang="0">
                    <a:pos x="21" y="273"/>
                  </a:cxn>
                  <a:cxn ang="0">
                    <a:pos x="28" y="256"/>
                  </a:cxn>
                  <a:cxn ang="0">
                    <a:pos x="32" y="242"/>
                  </a:cxn>
                  <a:cxn ang="0">
                    <a:pos x="42" y="206"/>
                  </a:cxn>
                  <a:cxn ang="0">
                    <a:pos x="53" y="181"/>
                  </a:cxn>
                  <a:cxn ang="0">
                    <a:pos x="60" y="167"/>
                  </a:cxn>
                  <a:cxn ang="0">
                    <a:pos x="71" y="149"/>
                  </a:cxn>
                  <a:cxn ang="0">
                    <a:pos x="117" y="50"/>
                  </a:cxn>
                  <a:cxn ang="0">
                    <a:pos x="138" y="0"/>
                  </a:cxn>
                  <a:cxn ang="0">
                    <a:pos x="138" y="0"/>
                  </a:cxn>
                  <a:cxn ang="0">
                    <a:pos x="138" y="4"/>
                  </a:cxn>
                  <a:cxn ang="0">
                    <a:pos x="135" y="4"/>
                  </a:cxn>
                  <a:cxn ang="0">
                    <a:pos x="131" y="11"/>
                  </a:cxn>
                  <a:cxn ang="0">
                    <a:pos x="113" y="39"/>
                  </a:cxn>
                  <a:cxn ang="0">
                    <a:pos x="96" y="75"/>
                  </a:cxn>
                  <a:cxn ang="0">
                    <a:pos x="85" y="93"/>
                  </a:cxn>
                  <a:cxn ang="0">
                    <a:pos x="81" y="107"/>
                  </a:cxn>
                  <a:cxn ang="0">
                    <a:pos x="74" y="128"/>
                  </a:cxn>
                  <a:cxn ang="0">
                    <a:pos x="71" y="139"/>
                  </a:cxn>
                  <a:cxn ang="0">
                    <a:pos x="67" y="156"/>
                  </a:cxn>
                  <a:cxn ang="0">
                    <a:pos x="60" y="164"/>
                  </a:cxn>
                  <a:cxn ang="0">
                    <a:pos x="53" y="178"/>
                  </a:cxn>
                  <a:cxn ang="0">
                    <a:pos x="42" y="188"/>
                  </a:cxn>
                  <a:cxn ang="0">
                    <a:pos x="35" y="206"/>
                  </a:cxn>
                  <a:cxn ang="0">
                    <a:pos x="21" y="231"/>
                  </a:cxn>
                  <a:cxn ang="0">
                    <a:pos x="14" y="249"/>
                  </a:cxn>
                  <a:cxn ang="0">
                    <a:pos x="10" y="273"/>
                  </a:cxn>
                  <a:cxn ang="0">
                    <a:pos x="7" y="295"/>
                  </a:cxn>
                  <a:cxn ang="0">
                    <a:pos x="3" y="309"/>
                  </a:cxn>
                  <a:cxn ang="0">
                    <a:pos x="3" y="320"/>
                  </a:cxn>
                  <a:cxn ang="0">
                    <a:pos x="3" y="327"/>
                  </a:cxn>
                  <a:cxn ang="0">
                    <a:pos x="3" y="334"/>
                  </a:cxn>
                  <a:cxn ang="0">
                    <a:pos x="0" y="341"/>
                  </a:cxn>
                  <a:cxn ang="0">
                    <a:pos x="0" y="348"/>
                  </a:cxn>
                  <a:cxn ang="0">
                    <a:pos x="7" y="355"/>
                  </a:cxn>
                  <a:cxn ang="0">
                    <a:pos x="10" y="359"/>
                  </a:cxn>
                  <a:cxn ang="0">
                    <a:pos x="10" y="359"/>
                  </a:cxn>
                </a:cxnLst>
                <a:rect l="0" t="0" r="r" b="b"/>
                <a:pathLst>
                  <a:path w="138" h="359">
                    <a:moveTo>
                      <a:pt x="10" y="359"/>
                    </a:moveTo>
                    <a:lnTo>
                      <a:pt x="10" y="359"/>
                    </a:lnTo>
                    <a:lnTo>
                      <a:pt x="14" y="352"/>
                    </a:lnTo>
                    <a:lnTo>
                      <a:pt x="14" y="344"/>
                    </a:lnTo>
                    <a:lnTo>
                      <a:pt x="14" y="327"/>
                    </a:lnTo>
                    <a:lnTo>
                      <a:pt x="10" y="305"/>
                    </a:lnTo>
                    <a:lnTo>
                      <a:pt x="18" y="284"/>
                    </a:lnTo>
                    <a:lnTo>
                      <a:pt x="21" y="273"/>
                    </a:lnTo>
                    <a:lnTo>
                      <a:pt x="25" y="263"/>
                    </a:lnTo>
                    <a:lnTo>
                      <a:pt x="28" y="256"/>
                    </a:lnTo>
                    <a:lnTo>
                      <a:pt x="32" y="249"/>
                    </a:lnTo>
                    <a:lnTo>
                      <a:pt x="32" y="242"/>
                    </a:lnTo>
                    <a:lnTo>
                      <a:pt x="35" y="234"/>
                    </a:lnTo>
                    <a:lnTo>
                      <a:pt x="42" y="206"/>
                    </a:lnTo>
                    <a:lnTo>
                      <a:pt x="49" y="195"/>
                    </a:lnTo>
                    <a:lnTo>
                      <a:pt x="53" y="181"/>
                    </a:lnTo>
                    <a:lnTo>
                      <a:pt x="57" y="174"/>
                    </a:lnTo>
                    <a:lnTo>
                      <a:pt x="60" y="167"/>
                    </a:lnTo>
                    <a:lnTo>
                      <a:pt x="64" y="156"/>
                    </a:lnTo>
                    <a:lnTo>
                      <a:pt x="71" y="149"/>
                    </a:lnTo>
                    <a:lnTo>
                      <a:pt x="78" y="135"/>
                    </a:lnTo>
                    <a:lnTo>
                      <a:pt x="117" y="50"/>
                    </a:lnTo>
                    <a:lnTo>
                      <a:pt x="135" y="11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5" y="4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5" y="4"/>
                    </a:lnTo>
                    <a:lnTo>
                      <a:pt x="135" y="7"/>
                    </a:lnTo>
                    <a:lnTo>
                      <a:pt x="131" y="11"/>
                    </a:lnTo>
                    <a:lnTo>
                      <a:pt x="124" y="25"/>
                    </a:lnTo>
                    <a:lnTo>
                      <a:pt x="113" y="39"/>
                    </a:lnTo>
                    <a:lnTo>
                      <a:pt x="103" y="57"/>
                    </a:lnTo>
                    <a:lnTo>
                      <a:pt x="96" y="75"/>
                    </a:lnTo>
                    <a:lnTo>
                      <a:pt x="88" y="89"/>
                    </a:lnTo>
                    <a:lnTo>
                      <a:pt x="85" y="93"/>
                    </a:lnTo>
                    <a:lnTo>
                      <a:pt x="85" y="96"/>
                    </a:lnTo>
                    <a:lnTo>
                      <a:pt x="81" y="107"/>
                    </a:lnTo>
                    <a:lnTo>
                      <a:pt x="81" y="114"/>
                    </a:lnTo>
                    <a:lnTo>
                      <a:pt x="74" y="128"/>
                    </a:lnTo>
                    <a:lnTo>
                      <a:pt x="74" y="132"/>
                    </a:lnTo>
                    <a:lnTo>
                      <a:pt x="71" y="139"/>
                    </a:lnTo>
                    <a:lnTo>
                      <a:pt x="71" y="146"/>
                    </a:lnTo>
                    <a:lnTo>
                      <a:pt x="67" y="156"/>
                    </a:lnTo>
                    <a:lnTo>
                      <a:pt x="64" y="160"/>
                    </a:lnTo>
                    <a:lnTo>
                      <a:pt x="60" y="164"/>
                    </a:lnTo>
                    <a:lnTo>
                      <a:pt x="57" y="171"/>
                    </a:lnTo>
                    <a:lnTo>
                      <a:pt x="53" y="178"/>
                    </a:lnTo>
                    <a:lnTo>
                      <a:pt x="49" y="181"/>
                    </a:lnTo>
                    <a:lnTo>
                      <a:pt x="42" y="188"/>
                    </a:lnTo>
                    <a:lnTo>
                      <a:pt x="39" y="199"/>
                    </a:lnTo>
                    <a:lnTo>
                      <a:pt x="35" y="206"/>
                    </a:lnTo>
                    <a:lnTo>
                      <a:pt x="25" y="224"/>
                    </a:lnTo>
                    <a:lnTo>
                      <a:pt x="21" y="231"/>
                    </a:lnTo>
                    <a:lnTo>
                      <a:pt x="18" y="242"/>
                    </a:lnTo>
                    <a:lnTo>
                      <a:pt x="14" y="249"/>
                    </a:lnTo>
                    <a:lnTo>
                      <a:pt x="14" y="259"/>
                    </a:lnTo>
                    <a:lnTo>
                      <a:pt x="10" y="273"/>
                    </a:lnTo>
                    <a:lnTo>
                      <a:pt x="7" y="288"/>
                    </a:lnTo>
                    <a:lnTo>
                      <a:pt x="7" y="295"/>
                    </a:lnTo>
                    <a:lnTo>
                      <a:pt x="3" y="302"/>
                    </a:lnTo>
                    <a:lnTo>
                      <a:pt x="3" y="309"/>
                    </a:lnTo>
                    <a:lnTo>
                      <a:pt x="3" y="316"/>
                    </a:lnTo>
                    <a:lnTo>
                      <a:pt x="3" y="320"/>
                    </a:lnTo>
                    <a:lnTo>
                      <a:pt x="3" y="323"/>
                    </a:lnTo>
                    <a:lnTo>
                      <a:pt x="3" y="327"/>
                    </a:lnTo>
                    <a:lnTo>
                      <a:pt x="3" y="330"/>
                    </a:lnTo>
                    <a:lnTo>
                      <a:pt x="3" y="334"/>
                    </a:lnTo>
                    <a:lnTo>
                      <a:pt x="0" y="337"/>
                    </a:lnTo>
                    <a:lnTo>
                      <a:pt x="0" y="341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7" y="352"/>
                    </a:lnTo>
                    <a:lnTo>
                      <a:pt x="7" y="355"/>
                    </a:lnTo>
                    <a:lnTo>
                      <a:pt x="10" y="359"/>
                    </a:lnTo>
                    <a:lnTo>
                      <a:pt x="10" y="359"/>
                    </a:lnTo>
                    <a:lnTo>
                      <a:pt x="10" y="359"/>
                    </a:lnTo>
                    <a:lnTo>
                      <a:pt x="10" y="359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03" name="Freeform 1579"/>
              <p:cNvSpPr>
                <a:spLocks/>
              </p:cNvSpPr>
              <p:nvPr/>
            </p:nvSpPr>
            <p:spPr bwMode="auto">
              <a:xfrm>
                <a:off x="1483" y="2383"/>
                <a:ext cx="99" cy="71"/>
              </a:xfrm>
              <a:custGeom>
                <a:avLst/>
                <a:gdLst/>
                <a:ahLst/>
                <a:cxnLst>
                  <a:cxn ang="0">
                    <a:pos x="95" y="22"/>
                  </a:cxn>
                  <a:cxn ang="0">
                    <a:pos x="95" y="11"/>
                  </a:cxn>
                  <a:cxn ang="0">
                    <a:pos x="39" y="11"/>
                  </a:cxn>
                  <a:cxn ang="0">
                    <a:pos x="7" y="15"/>
                  </a:cxn>
                  <a:cxn ang="0">
                    <a:pos x="0" y="22"/>
                  </a:cxn>
                  <a:cxn ang="0">
                    <a:pos x="28" y="43"/>
                  </a:cxn>
                  <a:cxn ang="0">
                    <a:pos x="28" y="54"/>
                  </a:cxn>
                  <a:cxn ang="0">
                    <a:pos x="39" y="71"/>
                  </a:cxn>
                  <a:cxn ang="0">
                    <a:pos x="39" y="71"/>
                  </a:cxn>
                  <a:cxn ang="0">
                    <a:pos x="28" y="50"/>
                  </a:cxn>
                  <a:cxn ang="0">
                    <a:pos x="14" y="18"/>
                  </a:cxn>
                  <a:cxn ang="0">
                    <a:pos x="28" y="18"/>
                  </a:cxn>
                  <a:cxn ang="0">
                    <a:pos x="53" y="11"/>
                  </a:cxn>
                  <a:cxn ang="0">
                    <a:pos x="70" y="18"/>
                  </a:cxn>
                  <a:cxn ang="0">
                    <a:pos x="67" y="29"/>
                  </a:cxn>
                  <a:cxn ang="0">
                    <a:pos x="70" y="29"/>
                  </a:cxn>
                  <a:cxn ang="0">
                    <a:pos x="81" y="25"/>
                  </a:cxn>
                  <a:cxn ang="0">
                    <a:pos x="99" y="22"/>
                  </a:cxn>
                  <a:cxn ang="0">
                    <a:pos x="88" y="8"/>
                  </a:cxn>
                  <a:cxn ang="0">
                    <a:pos x="74" y="4"/>
                  </a:cxn>
                  <a:cxn ang="0">
                    <a:pos x="56" y="0"/>
                  </a:cxn>
                  <a:cxn ang="0">
                    <a:pos x="46" y="8"/>
                  </a:cxn>
                  <a:cxn ang="0">
                    <a:pos x="24" y="18"/>
                  </a:cxn>
                  <a:cxn ang="0">
                    <a:pos x="14" y="15"/>
                  </a:cxn>
                  <a:cxn ang="0">
                    <a:pos x="3" y="15"/>
                  </a:cxn>
                  <a:cxn ang="0">
                    <a:pos x="0" y="18"/>
                  </a:cxn>
                  <a:cxn ang="0">
                    <a:pos x="14" y="29"/>
                  </a:cxn>
                  <a:cxn ang="0">
                    <a:pos x="24" y="40"/>
                  </a:cxn>
                  <a:cxn ang="0">
                    <a:pos x="24" y="47"/>
                  </a:cxn>
                  <a:cxn ang="0">
                    <a:pos x="28" y="50"/>
                  </a:cxn>
                  <a:cxn ang="0">
                    <a:pos x="28" y="57"/>
                  </a:cxn>
                  <a:cxn ang="0">
                    <a:pos x="35" y="68"/>
                  </a:cxn>
                  <a:cxn ang="0">
                    <a:pos x="31" y="64"/>
                  </a:cxn>
                  <a:cxn ang="0">
                    <a:pos x="28" y="57"/>
                  </a:cxn>
                  <a:cxn ang="0">
                    <a:pos x="24" y="50"/>
                  </a:cxn>
                  <a:cxn ang="0">
                    <a:pos x="14" y="32"/>
                  </a:cxn>
                  <a:cxn ang="0">
                    <a:pos x="7" y="25"/>
                  </a:cxn>
                  <a:cxn ang="0">
                    <a:pos x="10" y="22"/>
                  </a:cxn>
                  <a:cxn ang="0">
                    <a:pos x="24" y="18"/>
                  </a:cxn>
                  <a:cxn ang="0">
                    <a:pos x="39" y="18"/>
                  </a:cxn>
                  <a:cxn ang="0">
                    <a:pos x="49" y="11"/>
                  </a:cxn>
                  <a:cxn ang="0">
                    <a:pos x="63" y="15"/>
                  </a:cxn>
                  <a:cxn ang="0">
                    <a:pos x="67" y="22"/>
                  </a:cxn>
                  <a:cxn ang="0">
                    <a:pos x="67" y="25"/>
                  </a:cxn>
                </a:cxnLst>
                <a:rect l="0" t="0" r="r" b="b"/>
                <a:pathLst>
                  <a:path w="99" h="71">
                    <a:moveTo>
                      <a:pt x="70" y="29"/>
                    </a:moveTo>
                    <a:lnTo>
                      <a:pt x="74" y="29"/>
                    </a:lnTo>
                    <a:lnTo>
                      <a:pt x="95" y="22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5" y="11"/>
                    </a:lnTo>
                    <a:lnTo>
                      <a:pt x="78" y="0"/>
                    </a:lnTo>
                    <a:lnTo>
                      <a:pt x="53" y="0"/>
                    </a:lnTo>
                    <a:lnTo>
                      <a:pt x="39" y="11"/>
                    </a:lnTo>
                    <a:lnTo>
                      <a:pt x="24" y="18"/>
                    </a:lnTo>
                    <a:lnTo>
                      <a:pt x="14" y="18"/>
                    </a:lnTo>
                    <a:lnTo>
                      <a:pt x="7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8" y="40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50"/>
                    </a:lnTo>
                    <a:lnTo>
                      <a:pt x="28" y="54"/>
                    </a:lnTo>
                    <a:lnTo>
                      <a:pt x="39" y="68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1" y="64"/>
                    </a:lnTo>
                    <a:lnTo>
                      <a:pt x="28" y="61"/>
                    </a:lnTo>
                    <a:lnTo>
                      <a:pt x="28" y="50"/>
                    </a:lnTo>
                    <a:lnTo>
                      <a:pt x="7" y="25"/>
                    </a:lnTo>
                    <a:lnTo>
                      <a:pt x="7" y="22"/>
                    </a:lnTo>
                    <a:lnTo>
                      <a:pt x="14" y="18"/>
                    </a:lnTo>
                    <a:lnTo>
                      <a:pt x="21" y="18"/>
                    </a:lnTo>
                    <a:lnTo>
                      <a:pt x="24" y="18"/>
                    </a:lnTo>
                    <a:lnTo>
                      <a:pt x="28" y="18"/>
                    </a:lnTo>
                    <a:lnTo>
                      <a:pt x="35" y="18"/>
                    </a:lnTo>
                    <a:lnTo>
                      <a:pt x="49" y="11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63" y="15"/>
                    </a:lnTo>
                    <a:lnTo>
                      <a:pt x="70" y="18"/>
                    </a:lnTo>
                    <a:lnTo>
                      <a:pt x="70" y="25"/>
                    </a:lnTo>
                    <a:lnTo>
                      <a:pt x="67" y="29"/>
                    </a:lnTo>
                    <a:lnTo>
                      <a:pt x="67" y="29"/>
                    </a:lnTo>
                    <a:lnTo>
                      <a:pt x="67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4" y="29"/>
                    </a:lnTo>
                    <a:lnTo>
                      <a:pt x="78" y="29"/>
                    </a:lnTo>
                    <a:lnTo>
                      <a:pt x="81" y="25"/>
                    </a:lnTo>
                    <a:lnTo>
                      <a:pt x="92" y="22"/>
                    </a:lnTo>
                    <a:lnTo>
                      <a:pt x="95" y="22"/>
                    </a:lnTo>
                    <a:lnTo>
                      <a:pt x="99" y="22"/>
                    </a:lnTo>
                    <a:lnTo>
                      <a:pt x="95" y="15"/>
                    </a:lnTo>
                    <a:lnTo>
                      <a:pt x="92" y="11"/>
                    </a:lnTo>
                    <a:lnTo>
                      <a:pt x="88" y="8"/>
                    </a:lnTo>
                    <a:lnTo>
                      <a:pt x="85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53" y="4"/>
                    </a:lnTo>
                    <a:lnTo>
                      <a:pt x="49" y="4"/>
                    </a:lnTo>
                    <a:lnTo>
                      <a:pt x="46" y="8"/>
                    </a:lnTo>
                    <a:lnTo>
                      <a:pt x="39" y="11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1" y="18"/>
                    </a:lnTo>
                    <a:lnTo>
                      <a:pt x="17" y="18"/>
                    </a:lnTo>
                    <a:lnTo>
                      <a:pt x="14" y="15"/>
                    </a:lnTo>
                    <a:lnTo>
                      <a:pt x="10" y="15"/>
                    </a:lnTo>
                    <a:lnTo>
                      <a:pt x="7" y="15"/>
                    </a:lnTo>
                    <a:lnTo>
                      <a:pt x="3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4" y="29"/>
                    </a:lnTo>
                    <a:lnTo>
                      <a:pt x="17" y="32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8" y="47"/>
                    </a:lnTo>
                    <a:lnTo>
                      <a:pt x="28" y="50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7"/>
                    </a:lnTo>
                    <a:lnTo>
                      <a:pt x="31" y="61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9" y="71"/>
                    </a:lnTo>
                    <a:lnTo>
                      <a:pt x="35" y="68"/>
                    </a:lnTo>
                    <a:lnTo>
                      <a:pt x="31" y="64"/>
                    </a:lnTo>
                    <a:lnTo>
                      <a:pt x="28" y="64"/>
                    </a:lnTo>
                    <a:lnTo>
                      <a:pt x="28" y="61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4" y="54"/>
                    </a:lnTo>
                    <a:lnTo>
                      <a:pt x="24" y="50"/>
                    </a:lnTo>
                    <a:lnTo>
                      <a:pt x="21" y="47"/>
                    </a:lnTo>
                    <a:lnTo>
                      <a:pt x="17" y="40"/>
                    </a:lnTo>
                    <a:lnTo>
                      <a:pt x="14" y="32"/>
                    </a:lnTo>
                    <a:lnTo>
                      <a:pt x="10" y="29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7" y="18"/>
                    </a:lnTo>
                    <a:lnTo>
                      <a:pt x="21" y="18"/>
                    </a:lnTo>
                    <a:lnTo>
                      <a:pt x="24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63" y="15"/>
                    </a:lnTo>
                    <a:lnTo>
                      <a:pt x="67" y="15"/>
                    </a:lnTo>
                    <a:lnTo>
                      <a:pt x="67" y="18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5"/>
                    </a:lnTo>
                    <a:lnTo>
                      <a:pt x="67" y="25"/>
                    </a:lnTo>
                    <a:lnTo>
                      <a:pt x="67" y="2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04" name="Freeform 1580"/>
              <p:cNvSpPr>
                <a:spLocks/>
              </p:cNvSpPr>
              <p:nvPr/>
            </p:nvSpPr>
            <p:spPr bwMode="auto">
              <a:xfrm>
                <a:off x="1614" y="1961"/>
                <a:ext cx="138" cy="359"/>
              </a:xfrm>
              <a:custGeom>
                <a:avLst/>
                <a:gdLst/>
                <a:ahLst/>
                <a:cxnLst>
                  <a:cxn ang="0">
                    <a:pos x="14" y="359"/>
                  </a:cxn>
                  <a:cxn ang="0">
                    <a:pos x="14" y="352"/>
                  </a:cxn>
                  <a:cxn ang="0">
                    <a:pos x="14" y="330"/>
                  </a:cxn>
                  <a:cxn ang="0">
                    <a:pos x="14" y="313"/>
                  </a:cxn>
                  <a:cxn ang="0">
                    <a:pos x="10" y="305"/>
                  </a:cxn>
                  <a:cxn ang="0">
                    <a:pos x="10" y="305"/>
                  </a:cxn>
                  <a:cxn ang="0">
                    <a:pos x="14" y="291"/>
                  </a:cxn>
                  <a:cxn ang="0">
                    <a:pos x="21" y="273"/>
                  </a:cxn>
                  <a:cxn ang="0">
                    <a:pos x="25" y="263"/>
                  </a:cxn>
                  <a:cxn ang="0">
                    <a:pos x="35" y="242"/>
                  </a:cxn>
                  <a:cxn ang="0">
                    <a:pos x="39" y="224"/>
                  </a:cxn>
                  <a:cxn ang="0">
                    <a:pos x="46" y="199"/>
                  </a:cxn>
                  <a:cxn ang="0">
                    <a:pos x="57" y="171"/>
                  </a:cxn>
                  <a:cxn ang="0">
                    <a:pos x="74" y="142"/>
                  </a:cxn>
                  <a:cxn ang="0">
                    <a:pos x="85" y="121"/>
                  </a:cxn>
                  <a:cxn ang="0">
                    <a:pos x="138" y="4"/>
                  </a:cxn>
                  <a:cxn ang="0">
                    <a:pos x="138" y="0"/>
                  </a:cxn>
                  <a:cxn ang="0">
                    <a:pos x="138" y="0"/>
                  </a:cxn>
                  <a:cxn ang="0">
                    <a:pos x="138" y="0"/>
                  </a:cxn>
                  <a:cxn ang="0">
                    <a:pos x="138" y="0"/>
                  </a:cxn>
                  <a:cxn ang="0">
                    <a:pos x="138" y="0"/>
                  </a:cxn>
                  <a:cxn ang="0">
                    <a:pos x="138" y="4"/>
                  </a:cxn>
                  <a:cxn ang="0">
                    <a:pos x="135" y="4"/>
                  </a:cxn>
                  <a:cxn ang="0">
                    <a:pos x="138" y="4"/>
                  </a:cxn>
                  <a:cxn ang="0">
                    <a:pos x="138" y="4"/>
                  </a:cxn>
                  <a:cxn ang="0">
                    <a:pos x="138" y="4"/>
                  </a:cxn>
                  <a:cxn ang="0">
                    <a:pos x="138" y="4"/>
                  </a:cxn>
                  <a:cxn ang="0">
                    <a:pos x="138" y="4"/>
                  </a:cxn>
                  <a:cxn ang="0">
                    <a:pos x="138" y="4"/>
                  </a:cxn>
                  <a:cxn ang="0">
                    <a:pos x="138" y="4"/>
                  </a:cxn>
                  <a:cxn ang="0">
                    <a:pos x="135" y="4"/>
                  </a:cxn>
                  <a:cxn ang="0">
                    <a:pos x="85" y="89"/>
                  </a:cxn>
                  <a:cxn ang="0">
                    <a:pos x="81" y="103"/>
                  </a:cxn>
                  <a:cxn ang="0">
                    <a:pos x="78" y="121"/>
                  </a:cxn>
                  <a:cxn ang="0">
                    <a:pos x="74" y="132"/>
                  </a:cxn>
                  <a:cxn ang="0">
                    <a:pos x="67" y="156"/>
                  </a:cxn>
                  <a:cxn ang="0">
                    <a:pos x="53" y="178"/>
                  </a:cxn>
                  <a:cxn ang="0">
                    <a:pos x="42" y="195"/>
                  </a:cxn>
                  <a:cxn ang="0">
                    <a:pos x="28" y="220"/>
                  </a:cxn>
                  <a:cxn ang="0">
                    <a:pos x="18" y="231"/>
                  </a:cxn>
                  <a:cxn ang="0">
                    <a:pos x="14" y="249"/>
                  </a:cxn>
                  <a:cxn ang="0">
                    <a:pos x="7" y="288"/>
                  </a:cxn>
                  <a:cxn ang="0">
                    <a:pos x="3" y="320"/>
                  </a:cxn>
                  <a:cxn ang="0">
                    <a:pos x="3" y="330"/>
                  </a:cxn>
                  <a:cxn ang="0">
                    <a:pos x="3" y="334"/>
                  </a:cxn>
                  <a:cxn ang="0">
                    <a:pos x="0" y="344"/>
                  </a:cxn>
                  <a:cxn ang="0">
                    <a:pos x="0" y="348"/>
                  </a:cxn>
                  <a:cxn ang="0">
                    <a:pos x="10" y="359"/>
                  </a:cxn>
                  <a:cxn ang="0">
                    <a:pos x="10" y="359"/>
                  </a:cxn>
                  <a:cxn ang="0">
                    <a:pos x="14" y="359"/>
                  </a:cxn>
                  <a:cxn ang="0">
                    <a:pos x="14" y="359"/>
                  </a:cxn>
                </a:cxnLst>
                <a:rect l="0" t="0" r="r" b="b"/>
                <a:pathLst>
                  <a:path w="138" h="359">
                    <a:moveTo>
                      <a:pt x="14" y="359"/>
                    </a:moveTo>
                    <a:lnTo>
                      <a:pt x="14" y="352"/>
                    </a:lnTo>
                    <a:lnTo>
                      <a:pt x="14" y="330"/>
                    </a:lnTo>
                    <a:lnTo>
                      <a:pt x="14" y="313"/>
                    </a:lnTo>
                    <a:lnTo>
                      <a:pt x="10" y="305"/>
                    </a:lnTo>
                    <a:lnTo>
                      <a:pt x="10" y="305"/>
                    </a:lnTo>
                    <a:lnTo>
                      <a:pt x="14" y="291"/>
                    </a:lnTo>
                    <a:lnTo>
                      <a:pt x="21" y="273"/>
                    </a:lnTo>
                    <a:lnTo>
                      <a:pt x="25" y="263"/>
                    </a:lnTo>
                    <a:lnTo>
                      <a:pt x="35" y="242"/>
                    </a:lnTo>
                    <a:lnTo>
                      <a:pt x="39" y="224"/>
                    </a:lnTo>
                    <a:lnTo>
                      <a:pt x="46" y="199"/>
                    </a:lnTo>
                    <a:lnTo>
                      <a:pt x="57" y="171"/>
                    </a:lnTo>
                    <a:lnTo>
                      <a:pt x="74" y="142"/>
                    </a:lnTo>
                    <a:lnTo>
                      <a:pt x="85" y="121"/>
                    </a:lnTo>
                    <a:lnTo>
                      <a:pt x="138" y="4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4"/>
                    </a:lnTo>
                    <a:lnTo>
                      <a:pt x="135" y="4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5" y="4"/>
                    </a:lnTo>
                    <a:lnTo>
                      <a:pt x="85" y="89"/>
                    </a:lnTo>
                    <a:lnTo>
                      <a:pt x="81" y="103"/>
                    </a:lnTo>
                    <a:lnTo>
                      <a:pt x="78" y="121"/>
                    </a:lnTo>
                    <a:lnTo>
                      <a:pt x="74" y="132"/>
                    </a:lnTo>
                    <a:lnTo>
                      <a:pt x="67" y="156"/>
                    </a:lnTo>
                    <a:lnTo>
                      <a:pt x="53" y="178"/>
                    </a:lnTo>
                    <a:lnTo>
                      <a:pt x="42" y="195"/>
                    </a:lnTo>
                    <a:lnTo>
                      <a:pt x="28" y="220"/>
                    </a:lnTo>
                    <a:lnTo>
                      <a:pt x="18" y="231"/>
                    </a:lnTo>
                    <a:lnTo>
                      <a:pt x="14" y="249"/>
                    </a:lnTo>
                    <a:lnTo>
                      <a:pt x="7" y="288"/>
                    </a:lnTo>
                    <a:lnTo>
                      <a:pt x="3" y="320"/>
                    </a:lnTo>
                    <a:lnTo>
                      <a:pt x="3" y="330"/>
                    </a:lnTo>
                    <a:lnTo>
                      <a:pt x="3" y="334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10" y="359"/>
                    </a:lnTo>
                    <a:lnTo>
                      <a:pt x="10" y="359"/>
                    </a:lnTo>
                    <a:lnTo>
                      <a:pt x="14" y="359"/>
                    </a:lnTo>
                    <a:lnTo>
                      <a:pt x="14" y="3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05" name="Freeform 1581"/>
              <p:cNvSpPr>
                <a:spLocks/>
              </p:cNvSpPr>
              <p:nvPr/>
            </p:nvSpPr>
            <p:spPr bwMode="auto">
              <a:xfrm>
                <a:off x="1614" y="1961"/>
                <a:ext cx="138" cy="359"/>
              </a:xfrm>
              <a:custGeom>
                <a:avLst/>
                <a:gdLst/>
                <a:ahLst/>
                <a:cxnLst>
                  <a:cxn ang="0">
                    <a:pos x="10" y="359"/>
                  </a:cxn>
                  <a:cxn ang="0">
                    <a:pos x="14" y="344"/>
                  </a:cxn>
                  <a:cxn ang="0">
                    <a:pos x="10" y="305"/>
                  </a:cxn>
                  <a:cxn ang="0">
                    <a:pos x="21" y="273"/>
                  </a:cxn>
                  <a:cxn ang="0">
                    <a:pos x="28" y="256"/>
                  </a:cxn>
                  <a:cxn ang="0">
                    <a:pos x="32" y="242"/>
                  </a:cxn>
                  <a:cxn ang="0">
                    <a:pos x="42" y="206"/>
                  </a:cxn>
                  <a:cxn ang="0">
                    <a:pos x="53" y="181"/>
                  </a:cxn>
                  <a:cxn ang="0">
                    <a:pos x="60" y="167"/>
                  </a:cxn>
                  <a:cxn ang="0">
                    <a:pos x="71" y="149"/>
                  </a:cxn>
                  <a:cxn ang="0">
                    <a:pos x="117" y="50"/>
                  </a:cxn>
                  <a:cxn ang="0">
                    <a:pos x="138" y="0"/>
                  </a:cxn>
                  <a:cxn ang="0">
                    <a:pos x="138" y="0"/>
                  </a:cxn>
                  <a:cxn ang="0">
                    <a:pos x="138" y="4"/>
                  </a:cxn>
                  <a:cxn ang="0">
                    <a:pos x="135" y="4"/>
                  </a:cxn>
                  <a:cxn ang="0">
                    <a:pos x="131" y="11"/>
                  </a:cxn>
                  <a:cxn ang="0">
                    <a:pos x="113" y="39"/>
                  </a:cxn>
                  <a:cxn ang="0">
                    <a:pos x="96" y="75"/>
                  </a:cxn>
                  <a:cxn ang="0">
                    <a:pos x="85" y="93"/>
                  </a:cxn>
                  <a:cxn ang="0">
                    <a:pos x="81" y="107"/>
                  </a:cxn>
                  <a:cxn ang="0">
                    <a:pos x="74" y="128"/>
                  </a:cxn>
                  <a:cxn ang="0">
                    <a:pos x="71" y="139"/>
                  </a:cxn>
                  <a:cxn ang="0">
                    <a:pos x="67" y="156"/>
                  </a:cxn>
                  <a:cxn ang="0">
                    <a:pos x="60" y="164"/>
                  </a:cxn>
                  <a:cxn ang="0">
                    <a:pos x="53" y="178"/>
                  </a:cxn>
                  <a:cxn ang="0">
                    <a:pos x="42" y="188"/>
                  </a:cxn>
                  <a:cxn ang="0">
                    <a:pos x="35" y="206"/>
                  </a:cxn>
                  <a:cxn ang="0">
                    <a:pos x="21" y="231"/>
                  </a:cxn>
                  <a:cxn ang="0">
                    <a:pos x="14" y="249"/>
                  </a:cxn>
                  <a:cxn ang="0">
                    <a:pos x="10" y="273"/>
                  </a:cxn>
                  <a:cxn ang="0">
                    <a:pos x="7" y="295"/>
                  </a:cxn>
                  <a:cxn ang="0">
                    <a:pos x="3" y="309"/>
                  </a:cxn>
                  <a:cxn ang="0">
                    <a:pos x="3" y="320"/>
                  </a:cxn>
                  <a:cxn ang="0">
                    <a:pos x="3" y="327"/>
                  </a:cxn>
                  <a:cxn ang="0">
                    <a:pos x="3" y="334"/>
                  </a:cxn>
                  <a:cxn ang="0">
                    <a:pos x="0" y="341"/>
                  </a:cxn>
                  <a:cxn ang="0">
                    <a:pos x="0" y="348"/>
                  </a:cxn>
                  <a:cxn ang="0">
                    <a:pos x="7" y="355"/>
                  </a:cxn>
                  <a:cxn ang="0">
                    <a:pos x="10" y="359"/>
                  </a:cxn>
                  <a:cxn ang="0">
                    <a:pos x="10" y="359"/>
                  </a:cxn>
                </a:cxnLst>
                <a:rect l="0" t="0" r="r" b="b"/>
                <a:pathLst>
                  <a:path w="138" h="359">
                    <a:moveTo>
                      <a:pt x="10" y="359"/>
                    </a:moveTo>
                    <a:lnTo>
                      <a:pt x="10" y="359"/>
                    </a:lnTo>
                    <a:lnTo>
                      <a:pt x="14" y="352"/>
                    </a:lnTo>
                    <a:lnTo>
                      <a:pt x="14" y="344"/>
                    </a:lnTo>
                    <a:lnTo>
                      <a:pt x="14" y="327"/>
                    </a:lnTo>
                    <a:lnTo>
                      <a:pt x="10" y="305"/>
                    </a:lnTo>
                    <a:lnTo>
                      <a:pt x="18" y="284"/>
                    </a:lnTo>
                    <a:lnTo>
                      <a:pt x="21" y="273"/>
                    </a:lnTo>
                    <a:lnTo>
                      <a:pt x="25" y="263"/>
                    </a:lnTo>
                    <a:lnTo>
                      <a:pt x="28" y="256"/>
                    </a:lnTo>
                    <a:lnTo>
                      <a:pt x="32" y="249"/>
                    </a:lnTo>
                    <a:lnTo>
                      <a:pt x="32" y="242"/>
                    </a:lnTo>
                    <a:lnTo>
                      <a:pt x="35" y="234"/>
                    </a:lnTo>
                    <a:lnTo>
                      <a:pt x="42" y="206"/>
                    </a:lnTo>
                    <a:lnTo>
                      <a:pt x="49" y="195"/>
                    </a:lnTo>
                    <a:lnTo>
                      <a:pt x="53" y="181"/>
                    </a:lnTo>
                    <a:lnTo>
                      <a:pt x="57" y="174"/>
                    </a:lnTo>
                    <a:lnTo>
                      <a:pt x="60" y="167"/>
                    </a:lnTo>
                    <a:lnTo>
                      <a:pt x="64" y="156"/>
                    </a:lnTo>
                    <a:lnTo>
                      <a:pt x="71" y="149"/>
                    </a:lnTo>
                    <a:lnTo>
                      <a:pt x="78" y="135"/>
                    </a:lnTo>
                    <a:lnTo>
                      <a:pt x="117" y="50"/>
                    </a:lnTo>
                    <a:lnTo>
                      <a:pt x="135" y="11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5" y="4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5" y="4"/>
                    </a:lnTo>
                    <a:lnTo>
                      <a:pt x="135" y="7"/>
                    </a:lnTo>
                    <a:lnTo>
                      <a:pt x="131" y="11"/>
                    </a:lnTo>
                    <a:lnTo>
                      <a:pt x="124" y="25"/>
                    </a:lnTo>
                    <a:lnTo>
                      <a:pt x="113" y="39"/>
                    </a:lnTo>
                    <a:lnTo>
                      <a:pt x="103" y="57"/>
                    </a:lnTo>
                    <a:lnTo>
                      <a:pt x="96" y="75"/>
                    </a:lnTo>
                    <a:lnTo>
                      <a:pt x="88" y="89"/>
                    </a:lnTo>
                    <a:lnTo>
                      <a:pt x="85" y="93"/>
                    </a:lnTo>
                    <a:lnTo>
                      <a:pt x="85" y="96"/>
                    </a:lnTo>
                    <a:lnTo>
                      <a:pt x="81" y="107"/>
                    </a:lnTo>
                    <a:lnTo>
                      <a:pt x="81" y="114"/>
                    </a:lnTo>
                    <a:lnTo>
                      <a:pt x="74" y="128"/>
                    </a:lnTo>
                    <a:lnTo>
                      <a:pt x="74" y="132"/>
                    </a:lnTo>
                    <a:lnTo>
                      <a:pt x="71" y="139"/>
                    </a:lnTo>
                    <a:lnTo>
                      <a:pt x="71" y="146"/>
                    </a:lnTo>
                    <a:lnTo>
                      <a:pt x="67" y="156"/>
                    </a:lnTo>
                    <a:lnTo>
                      <a:pt x="64" y="160"/>
                    </a:lnTo>
                    <a:lnTo>
                      <a:pt x="60" y="164"/>
                    </a:lnTo>
                    <a:lnTo>
                      <a:pt x="57" y="171"/>
                    </a:lnTo>
                    <a:lnTo>
                      <a:pt x="53" y="178"/>
                    </a:lnTo>
                    <a:lnTo>
                      <a:pt x="49" y="181"/>
                    </a:lnTo>
                    <a:lnTo>
                      <a:pt x="42" y="188"/>
                    </a:lnTo>
                    <a:lnTo>
                      <a:pt x="39" y="199"/>
                    </a:lnTo>
                    <a:lnTo>
                      <a:pt x="35" y="206"/>
                    </a:lnTo>
                    <a:lnTo>
                      <a:pt x="25" y="224"/>
                    </a:lnTo>
                    <a:lnTo>
                      <a:pt x="21" y="231"/>
                    </a:lnTo>
                    <a:lnTo>
                      <a:pt x="18" y="242"/>
                    </a:lnTo>
                    <a:lnTo>
                      <a:pt x="14" y="249"/>
                    </a:lnTo>
                    <a:lnTo>
                      <a:pt x="14" y="259"/>
                    </a:lnTo>
                    <a:lnTo>
                      <a:pt x="10" y="273"/>
                    </a:lnTo>
                    <a:lnTo>
                      <a:pt x="7" y="288"/>
                    </a:lnTo>
                    <a:lnTo>
                      <a:pt x="7" y="295"/>
                    </a:lnTo>
                    <a:lnTo>
                      <a:pt x="3" y="302"/>
                    </a:lnTo>
                    <a:lnTo>
                      <a:pt x="3" y="309"/>
                    </a:lnTo>
                    <a:lnTo>
                      <a:pt x="3" y="316"/>
                    </a:lnTo>
                    <a:lnTo>
                      <a:pt x="3" y="320"/>
                    </a:lnTo>
                    <a:lnTo>
                      <a:pt x="3" y="323"/>
                    </a:lnTo>
                    <a:lnTo>
                      <a:pt x="3" y="327"/>
                    </a:lnTo>
                    <a:lnTo>
                      <a:pt x="3" y="330"/>
                    </a:lnTo>
                    <a:lnTo>
                      <a:pt x="3" y="334"/>
                    </a:lnTo>
                    <a:lnTo>
                      <a:pt x="0" y="337"/>
                    </a:lnTo>
                    <a:lnTo>
                      <a:pt x="0" y="341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7" y="352"/>
                    </a:lnTo>
                    <a:lnTo>
                      <a:pt x="7" y="355"/>
                    </a:lnTo>
                    <a:lnTo>
                      <a:pt x="10" y="359"/>
                    </a:lnTo>
                    <a:lnTo>
                      <a:pt x="10" y="359"/>
                    </a:lnTo>
                    <a:lnTo>
                      <a:pt x="10" y="359"/>
                    </a:lnTo>
                    <a:lnTo>
                      <a:pt x="10" y="3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06" name="Freeform 1582"/>
              <p:cNvSpPr>
                <a:spLocks/>
              </p:cNvSpPr>
              <p:nvPr/>
            </p:nvSpPr>
            <p:spPr bwMode="auto">
              <a:xfrm>
                <a:off x="1543" y="1784"/>
                <a:ext cx="103" cy="369"/>
              </a:xfrm>
              <a:custGeom>
                <a:avLst/>
                <a:gdLst/>
                <a:ahLst/>
                <a:cxnLst>
                  <a:cxn ang="0">
                    <a:pos x="14" y="369"/>
                  </a:cxn>
                  <a:cxn ang="0">
                    <a:pos x="10" y="294"/>
                  </a:cxn>
                  <a:cxn ang="0">
                    <a:pos x="14" y="277"/>
                  </a:cxn>
                  <a:cxn ang="0">
                    <a:pos x="18" y="262"/>
                  </a:cxn>
                  <a:cxn ang="0">
                    <a:pos x="21" y="248"/>
                  </a:cxn>
                  <a:cxn ang="0">
                    <a:pos x="28" y="213"/>
                  </a:cxn>
                  <a:cxn ang="0">
                    <a:pos x="35" y="184"/>
                  </a:cxn>
                  <a:cxn ang="0">
                    <a:pos x="46" y="163"/>
                  </a:cxn>
                  <a:cxn ang="0">
                    <a:pos x="53" y="138"/>
                  </a:cxn>
                  <a:cxn ang="0">
                    <a:pos x="85" y="50"/>
                  </a:cxn>
                  <a:cxn ang="0">
                    <a:pos x="103" y="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96" y="11"/>
                  </a:cxn>
                  <a:cxn ang="0">
                    <a:pos x="71" y="60"/>
                  </a:cxn>
                  <a:cxn ang="0">
                    <a:pos x="60" y="92"/>
                  </a:cxn>
                  <a:cxn ang="0">
                    <a:pos x="57" y="99"/>
                  </a:cxn>
                  <a:cxn ang="0">
                    <a:pos x="53" y="117"/>
                  </a:cxn>
                  <a:cxn ang="0">
                    <a:pos x="50" y="142"/>
                  </a:cxn>
                  <a:cxn ang="0">
                    <a:pos x="46" y="160"/>
                  </a:cxn>
                  <a:cxn ang="0">
                    <a:pos x="42" y="167"/>
                  </a:cxn>
                  <a:cxn ang="0">
                    <a:pos x="35" y="181"/>
                  </a:cxn>
                  <a:cxn ang="0">
                    <a:pos x="28" y="195"/>
                  </a:cxn>
                  <a:cxn ang="0">
                    <a:pos x="18" y="213"/>
                  </a:cxn>
                  <a:cxn ang="0">
                    <a:pos x="7" y="241"/>
                  </a:cxn>
                  <a:cxn ang="0">
                    <a:pos x="3" y="248"/>
                  </a:cxn>
                  <a:cxn ang="0">
                    <a:pos x="3" y="259"/>
                  </a:cxn>
                  <a:cxn ang="0">
                    <a:pos x="3" y="277"/>
                  </a:cxn>
                  <a:cxn ang="0">
                    <a:pos x="0" y="298"/>
                  </a:cxn>
                  <a:cxn ang="0">
                    <a:pos x="0" y="309"/>
                  </a:cxn>
                  <a:cxn ang="0">
                    <a:pos x="0" y="326"/>
                  </a:cxn>
                  <a:cxn ang="0">
                    <a:pos x="3" y="351"/>
                  </a:cxn>
                  <a:cxn ang="0">
                    <a:pos x="3" y="358"/>
                  </a:cxn>
                  <a:cxn ang="0">
                    <a:pos x="3" y="362"/>
                  </a:cxn>
                  <a:cxn ang="0">
                    <a:pos x="3" y="362"/>
                  </a:cxn>
                  <a:cxn ang="0">
                    <a:pos x="3" y="365"/>
                  </a:cxn>
                </a:cxnLst>
                <a:rect l="0" t="0" r="r" b="b"/>
                <a:pathLst>
                  <a:path w="103" h="369">
                    <a:moveTo>
                      <a:pt x="14" y="369"/>
                    </a:moveTo>
                    <a:lnTo>
                      <a:pt x="14" y="369"/>
                    </a:lnTo>
                    <a:lnTo>
                      <a:pt x="7" y="316"/>
                    </a:lnTo>
                    <a:lnTo>
                      <a:pt x="10" y="294"/>
                    </a:lnTo>
                    <a:lnTo>
                      <a:pt x="10" y="284"/>
                    </a:lnTo>
                    <a:lnTo>
                      <a:pt x="14" y="277"/>
                    </a:lnTo>
                    <a:lnTo>
                      <a:pt x="14" y="270"/>
                    </a:lnTo>
                    <a:lnTo>
                      <a:pt x="18" y="262"/>
                    </a:lnTo>
                    <a:lnTo>
                      <a:pt x="21" y="255"/>
                    </a:lnTo>
                    <a:lnTo>
                      <a:pt x="21" y="248"/>
                    </a:lnTo>
                    <a:lnTo>
                      <a:pt x="25" y="241"/>
                    </a:lnTo>
                    <a:lnTo>
                      <a:pt x="28" y="213"/>
                    </a:lnTo>
                    <a:lnTo>
                      <a:pt x="32" y="199"/>
                    </a:lnTo>
                    <a:lnTo>
                      <a:pt x="35" y="184"/>
                    </a:lnTo>
                    <a:lnTo>
                      <a:pt x="39" y="174"/>
                    </a:lnTo>
                    <a:lnTo>
                      <a:pt x="46" y="163"/>
                    </a:lnTo>
                    <a:lnTo>
                      <a:pt x="50" y="153"/>
                    </a:lnTo>
                    <a:lnTo>
                      <a:pt x="53" y="138"/>
                    </a:lnTo>
                    <a:lnTo>
                      <a:pt x="67" y="103"/>
                    </a:lnTo>
                    <a:lnTo>
                      <a:pt x="85" y="50"/>
                    </a:lnTo>
                    <a:lnTo>
                      <a:pt x="99" y="7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9" y="4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6" y="11"/>
                    </a:lnTo>
                    <a:lnTo>
                      <a:pt x="81" y="39"/>
                    </a:lnTo>
                    <a:lnTo>
                      <a:pt x="71" y="60"/>
                    </a:lnTo>
                    <a:lnTo>
                      <a:pt x="64" y="78"/>
                    </a:lnTo>
                    <a:lnTo>
                      <a:pt x="60" y="92"/>
                    </a:lnTo>
                    <a:lnTo>
                      <a:pt x="57" y="96"/>
                    </a:lnTo>
                    <a:lnTo>
                      <a:pt x="57" y="99"/>
                    </a:lnTo>
                    <a:lnTo>
                      <a:pt x="57" y="110"/>
                    </a:lnTo>
                    <a:lnTo>
                      <a:pt x="53" y="117"/>
                    </a:lnTo>
                    <a:lnTo>
                      <a:pt x="50" y="131"/>
                    </a:lnTo>
                    <a:lnTo>
                      <a:pt x="50" y="142"/>
                    </a:lnTo>
                    <a:lnTo>
                      <a:pt x="46" y="149"/>
                    </a:lnTo>
                    <a:lnTo>
                      <a:pt x="46" y="160"/>
                    </a:lnTo>
                    <a:lnTo>
                      <a:pt x="42" y="163"/>
                    </a:lnTo>
                    <a:lnTo>
                      <a:pt x="42" y="167"/>
                    </a:lnTo>
                    <a:lnTo>
                      <a:pt x="39" y="174"/>
                    </a:lnTo>
                    <a:lnTo>
                      <a:pt x="35" y="181"/>
                    </a:lnTo>
                    <a:lnTo>
                      <a:pt x="32" y="188"/>
                    </a:lnTo>
                    <a:lnTo>
                      <a:pt x="28" y="195"/>
                    </a:lnTo>
                    <a:lnTo>
                      <a:pt x="25" y="206"/>
                    </a:lnTo>
                    <a:lnTo>
                      <a:pt x="18" y="213"/>
                    </a:lnTo>
                    <a:lnTo>
                      <a:pt x="10" y="231"/>
                    </a:lnTo>
                    <a:lnTo>
                      <a:pt x="7" y="241"/>
                    </a:lnTo>
                    <a:lnTo>
                      <a:pt x="7" y="245"/>
                    </a:lnTo>
                    <a:lnTo>
                      <a:pt x="3" y="248"/>
                    </a:lnTo>
                    <a:lnTo>
                      <a:pt x="3" y="252"/>
                    </a:lnTo>
                    <a:lnTo>
                      <a:pt x="3" y="259"/>
                    </a:lnTo>
                    <a:lnTo>
                      <a:pt x="3" y="270"/>
                    </a:lnTo>
                    <a:lnTo>
                      <a:pt x="3" y="277"/>
                    </a:lnTo>
                    <a:lnTo>
                      <a:pt x="3" y="284"/>
                    </a:lnTo>
                    <a:lnTo>
                      <a:pt x="0" y="298"/>
                    </a:lnTo>
                    <a:lnTo>
                      <a:pt x="0" y="305"/>
                    </a:lnTo>
                    <a:lnTo>
                      <a:pt x="0" y="309"/>
                    </a:lnTo>
                    <a:lnTo>
                      <a:pt x="0" y="316"/>
                    </a:lnTo>
                    <a:lnTo>
                      <a:pt x="0" y="326"/>
                    </a:lnTo>
                    <a:lnTo>
                      <a:pt x="3" y="348"/>
                    </a:lnTo>
                    <a:lnTo>
                      <a:pt x="3" y="351"/>
                    </a:lnTo>
                    <a:lnTo>
                      <a:pt x="3" y="355"/>
                    </a:lnTo>
                    <a:lnTo>
                      <a:pt x="3" y="358"/>
                    </a:lnTo>
                    <a:lnTo>
                      <a:pt x="3" y="362"/>
                    </a:lnTo>
                    <a:lnTo>
                      <a:pt x="3" y="362"/>
                    </a:lnTo>
                    <a:lnTo>
                      <a:pt x="3" y="362"/>
                    </a:lnTo>
                    <a:lnTo>
                      <a:pt x="3" y="362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14" y="369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07" name="Freeform 1583"/>
              <p:cNvSpPr>
                <a:spLocks/>
              </p:cNvSpPr>
              <p:nvPr/>
            </p:nvSpPr>
            <p:spPr bwMode="auto">
              <a:xfrm>
                <a:off x="1433" y="2057"/>
                <a:ext cx="202" cy="273"/>
              </a:xfrm>
              <a:custGeom>
                <a:avLst/>
                <a:gdLst/>
                <a:ahLst/>
                <a:cxnLst>
                  <a:cxn ang="0">
                    <a:pos x="184" y="234"/>
                  </a:cxn>
                  <a:cxn ang="0">
                    <a:pos x="156" y="188"/>
                  </a:cxn>
                  <a:cxn ang="0">
                    <a:pos x="128" y="146"/>
                  </a:cxn>
                  <a:cxn ang="0">
                    <a:pos x="117" y="131"/>
                  </a:cxn>
                  <a:cxn ang="0">
                    <a:pos x="110" y="121"/>
                  </a:cxn>
                  <a:cxn ang="0">
                    <a:pos x="103" y="114"/>
                  </a:cxn>
                  <a:cxn ang="0">
                    <a:pos x="92" y="99"/>
                  </a:cxn>
                  <a:cxn ang="0">
                    <a:pos x="85" y="92"/>
                  </a:cxn>
                  <a:cxn ang="0">
                    <a:pos x="78" y="89"/>
                  </a:cxn>
                  <a:cxn ang="0">
                    <a:pos x="64" y="78"/>
                  </a:cxn>
                  <a:cxn ang="0">
                    <a:pos x="42" y="60"/>
                  </a:cxn>
                  <a:cxn ang="0">
                    <a:pos x="32" y="50"/>
                  </a:cxn>
                  <a:cxn ang="0">
                    <a:pos x="18" y="29"/>
                  </a:cxn>
                  <a:cxn ang="0">
                    <a:pos x="3" y="0"/>
                  </a:cxn>
                  <a:cxn ang="0">
                    <a:pos x="0" y="11"/>
                  </a:cxn>
                  <a:cxn ang="0">
                    <a:pos x="3" y="18"/>
                  </a:cxn>
                  <a:cxn ang="0">
                    <a:pos x="7" y="25"/>
                  </a:cxn>
                  <a:cxn ang="0">
                    <a:pos x="14" y="36"/>
                  </a:cxn>
                  <a:cxn ang="0">
                    <a:pos x="21" y="43"/>
                  </a:cxn>
                  <a:cxn ang="0">
                    <a:pos x="42" y="64"/>
                  </a:cxn>
                  <a:cxn ang="0">
                    <a:pos x="60" y="82"/>
                  </a:cxn>
                  <a:cxn ang="0">
                    <a:pos x="92" y="114"/>
                  </a:cxn>
                  <a:cxn ang="0">
                    <a:pos x="103" y="128"/>
                  </a:cxn>
                  <a:cxn ang="0">
                    <a:pos x="117" y="149"/>
                  </a:cxn>
                  <a:cxn ang="0">
                    <a:pos x="124" y="163"/>
                  </a:cxn>
                  <a:cxn ang="0">
                    <a:pos x="131" y="177"/>
                  </a:cxn>
                  <a:cxn ang="0">
                    <a:pos x="138" y="195"/>
                  </a:cxn>
                  <a:cxn ang="0">
                    <a:pos x="152" y="209"/>
                  </a:cxn>
                  <a:cxn ang="0">
                    <a:pos x="160" y="224"/>
                  </a:cxn>
                  <a:cxn ang="0">
                    <a:pos x="160" y="231"/>
                  </a:cxn>
                  <a:cxn ang="0">
                    <a:pos x="170" y="248"/>
                  </a:cxn>
                  <a:cxn ang="0">
                    <a:pos x="177" y="266"/>
                  </a:cxn>
                  <a:cxn ang="0">
                    <a:pos x="188" y="270"/>
                  </a:cxn>
                  <a:cxn ang="0">
                    <a:pos x="195" y="273"/>
                  </a:cxn>
                  <a:cxn ang="0">
                    <a:pos x="199" y="270"/>
                  </a:cxn>
                  <a:cxn ang="0">
                    <a:pos x="202" y="263"/>
                  </a:cxn>
                  <a:cxn ang="0">
                    <a:pos x="199" y="259"/>
                  </a:cxn>
                  <a:cxn ang="0">
                    <a:pos x="184" y="234"/>
                  </a:cxn>
                </a:cxnLst>
                <a:rect l="0" t="0" r="r" b="b"/>
                <a:pathLst>
                  <a:path w="202" h="273">
                    <a:moveTo>
                      <a:pt x="184" y="234"/>
                    </a:moveTo>
                    <a:lnTo>
                      <a:pt x="184" y="234"/>
                    </a:lnTo>
                    <a:lnTo>
                      <a:pt x="181" y="231"/>
                    </a:lnTo>
                    <a:lnTo>
                      <a:pt x="156" y="188"/>
                    </a:lnTo>
                    <a:lnTo>
                      <a:pt x="131" y="149"/>
                    </a:lnTo>
                    <a:lnTo>
                      <a:pt x="128" y="146"/>
                    </a:lnTo>
                    <a:lnTo>
                      <a:pt x="124" y="138"/>
                    </a:lnTo>
                    <a:lnTo>
                      <a:pt x="117" y="131"/>
                    </a:lnTo>
                    <a:lnTo>
                      <a:pt x="110" y="124"/>
                    </a:lnTo>
                    <a:lnTo>
                      <a:pt x="110" y="121"/>
                    </a:lnTo>
                    <a:lnTo>
                      <a:pt x="106" y="121"/>
                    </a:lnTo>
                    <a:lnTo>
                      <a:pt x="103" y="114"/>
                    </a:lnTo>
                    <a:lnTo>
                      <a:pt x="96" y="107"/>
                    </a:lnTo>
                    <a:lnTo>
                      <a:pt x="92" y="99"/>
                    </a:lnTo>
                    <a:lnTo>
                      <a:pt x="89" y="96"/>
                    </a:lnTo>
                    <a:lnTo>
                      <a:pt x="85" y="92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64" y="78"/>
                    </a:lnTo>
                    <a:lnTo>
                      <a:pt x="53" y="71"/>
                    </a:lnTo>
                    <a:lnTo>
                      <a:pt x="42" y="60"/>
                    </a:lnTo>
                    <a:lnTo>
                      <a:pt x="35" y="57"/>
                    </a:lnTo>
                    <a:lnTo>
                      <a:pt x="32" y="50"/>
                    </a:lnTo>
                    <a:lnTo>
                      <a:pt x="25" y="39"/>
                    </a:lnTo>
                    <a:lnTo>
                      <a:pt x="18" y="29"/>
                    </a:lnTo>
                    <a:lnTo>
                      <a:pt x="11" y="1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1" y="32"/>
                    </a:lnTo>
                    <a:lnTo>
                      <a:pt x="14" y="36"/>
                    </a:lnTo>
                    <a:lnTo>
                      <a:pt x="14" y="39"/>
                    </a:lnTo>
                    <a:lnTo>
                      <a:pt x="21" y="43"/>
                    </a:lnTo>
                    <a:lnTo>
                      <a:pt x="35" y="57"/>
                    </a:lnTo>
                    <a:lnTo>
                      <a:pt x="42" y="64"/>
                    </a:lnTo>
                    <a:lnTo>
                      <a:pt x="46" y="71"/>
                    </a:lnTo>
                    <a:lnTo>
                      <a:pt x="60" y="82"/>
                    </a:lnTo>
                    <a:lnTo>
                      <a:pt x="81" y="103"/>
                    </a:lnTo>
                    <a:lnTo>
                      <a:pt x="92" y="114"/>
                    </a:lnTo>
                    <a:lnTo>
                      <a:pt x="96" y="121"/>
                    </a:lnTo>
                    <a:lnTo>
                      <a:pt x="103" y="128"/>
                    </a:lnTo>
                    <a:lnTo>
                      <a:pt x="113" y="142"/>
                    </a:lnTo>
                    <a:lnTo>
                      <a:pt x="117" y="149"/>
                    </a:lnTo>
                    <a:lnTo>
                      <a:pt x="120" y="156"/>
                    </a:lnTo>
                    <a:lnTo>
                      <a:pt x="124" y="163"/>
                    </a:lnTo>
                    <a:lnTo>
                      <a:pt x="128" y="167"/>
                    </a:lnTo>
                    <a:lnTo>
                      <a:pt x="131" y="177"/>
                    </a:lnTo>
                    <a:lnTo>
                      <a:pt x="138" y="188"/>
                    </a:lnTo>
                    <a:lnTo>
                      <a:pt x="138" y="195"/>
                    </a:lnTo>
                    <a:lnTo>
                      <a:pt x="142" y="202"/>
                    </a:lnTo>
                    <a:lnTo>
                      <a:pt x="152" y="209"/>
                    </a:lnTo>
                    <a:lnTo>
                      <a:pt x="152" y="217"/>
                    </a:lnTo>
                    <a:lnTo>
                      <a:pt x="160" y="224"/>
                    </a:lnTo>
                    <a:lnTo>
                      <a:pt x="160" y="227"/>
                    </a:lnTo>
                    <a:lnTo>
                      <a:pt x="160" y="231"/>
                    </a:lnTo>
                    <a:lnTo>
                      <a:pt x="163" y="238"/>
                    </a:lnTo>
                    <a:lnTo>
                      <a:pt x="170" y="248"/>
                    </a:lnTo>
                    <a:lnTo>
                      <a:pt x="177" y="263"/>
                    </a:lnTo>
                    <a:lnTo>
                      <a:pt x="177" y="266"/>
                    </a:lnTo>
                    <a:lnTo>
                      <a:pt x="181" y="266"/>
                    </a:lnTo>
                    <a:lnTo>
                      <a:pt x="188" y="270"/>
                    </a:lnTo>
                    <a:lnTo>
                      <a:pt x="191" y="273"/>
                    </a:lnTo>
                    <a:lnTo>
                      <a:pt x="195" y="273"/>
                    </a:lnTo>
                    <a:lnTo>
                      <a:pt x="199" y="273"/>
                    </a:lnTo>
                    <a:lnTo>
                      <a:pt x="199" y="270"/>
                    </a:lnTo>
                    <a:lnTo>
                      <a:pt x="202" y="266"/>
                    </a:lnTo>
                    <a:lnTo>
                      <a:pt x="202" y="263"/>
                    </a:lnTo>
                    <a:lnTo>
                      <a:pt x="199" y="259"/>
                    </a:lnTo>
                    <a:lnTo>
                      <a:pt x="199" y="259"/>
                    </a:lnTo>
                    <a:lnTo>
                      <a:pt x="195" y="252"/>
                    </a:lnTo>
                    <a:lnTo>
                      <a:pt x="184" y="234"/>
                    </a:lnTo>
                    <a:close/>
                  </a:path>
                </a:pathLst>
              </a:custGeom>
              <a:solidFill>
                <a:srgbClr val="006D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08" name="Freeform 1584"/>
              <p:cNvSpPr>
                <a:spLocks/>
              </p:cNvSpPr>
              <p:nvPr/>
            </p:nvSpPr>
            <p:spPr bwMode="auto">
              <a:xfrm>
                <a:off x="1543" y="1784"/>
                <a:ext cx="103" cy="369"/>
              </a:xfrm>
              <a:custGeom>
                <a:avLst/>
                <a:gdLst/>
                <a:ahLst/>
                <a:cxnLst>
                  <a:cxn ang="0">
                    <a:pos x="7" y="316"/>
                  </a:cxn>
                  <a:cxn ang="0">
                    <a:pos x="7" y="305"/>
                  </a:cxn>
                  <a:cxn ang="0">
                    <a:pos x="21" y="248"/>
                  </a:cxn>
                  <a:cxn ang="0">
                    <a:pos x="39" y="177"/>
                  </a:cxn>
                  <a:cxn ang="0">
                    <a:pos x="103" y="4"/>
                  </a:cxn>
                  <a:cxn ang="0">
                    <a:pos x="103" y="0"/>
                  </a:cxn>
                  <a:cxn ang="0">
                    <a:pos x="99" y="4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53" y="124"/>
                  </a:cxn>
                  <a:cxn ang="0">
                    <a:pos x="35" y="181"/>
                  </a:cxn>
                  <a:cxn ang="0">
                    <a:pos x="7" y="241"/>
                  </a:cxn>
                  <a:cxn ang="0">
                    <a:pos x="0" y="309"/>
                  </a:cxn>
                  <a:cxn ang="0">
                    <a:pos x="3" y="348"/>
                  </a:cxn>
                  <a:cxn ang="0">
                    <a:pos x="3" y="351"/>
                  </a:cxn>
                  <a:cxn ang="0">
                    <a:pos x="3" y="362"/>
                  </a:cxn>
                  <a:cxn ang="0">
                    <a:pos x="3" y="365"/>
                  </a:cxn>
                  <a:cxn ang="0">
                    <a:pos x="14" y="369"/>
                  </a:cxn>
                  <a:cxn ang="0">
                    <a:pos x="14" y="369"/>
                  </a:cxn>
                  <a:cxn ang="0">
                    <a:pos x="10" y="294"/>
                  </a:cxn>
                  <a:cxn ang="0">
                    <a:pos x="14" y="270"/>
                  </a:cxn>
                  <a:cxn ang="0">
                    <a:pos x="21" y="248"/>
                  </a:cxn>
                  <a:cxn ang="0">
                    <a:pos x="32" y="199"/>
                  </a:cxn>
                  <a:cxn ang="0">
                    <a:pos x="46" y="163"/>
                  </a:cxn>
                  <a:cxn ang="0">
                    <a:pos x="67" y="103"/>
                  </a:cxn>
                  <a:cxn ang="0">
                    <a:pos x="103" y="0"/>
                  </a:cxn>
                  <a:cxn ang="0">
                    <a:pos x="99" y="4"/>
                  </a:cxn>
                  <a:cxn ang="0">
                    <a:pos x="96" y="11"/>
                  </a:cxn>
                  <a:cxn ang="0">
                    <a:pos x="64" y="78"/>
                  </a:cxn>
                  <a:cxn ang="0">
                    <a:pos x="57" y="99"/>
                  </a:cxn>
                  <a:cxn ang="0">
                    <a:pos x="50" y="131"/>
                  </a:cxn>
                  <a:cxn ang="0">
                    <a:pos x="46" y="160"/>
                  </a:cxn>
                  <a:cxn ang="0">
                    <a:pos x="39" y="174"/>
                  </a:cxn>
                  <a:cxn ang="0">
                    <a:pos x="28" y="195"/>
                  </a:cxn>
                  <a:cxn ang="0">
                    <a:pos x="10" y="231"/>
                  </a:cxn>
                  <a:cxn ang="0">
                    <a:pos x="3" y="248"/>
                  </a:cxn>
                  <a:cxn ang="0">
                    <a:pos x="3" y="270"/>
                  </a:cxn>
                  <a:cxn ang="0">
                    <a:pos x="0" y="298"/>
                  </a:cxn>
                  <a:cxn ang="0">
                    <a:pos x="0" y="316"/>
                  </a:cxn>
                  <a:cxn ang="0">
                    <a:pos x="3" y="351"/>
                  </a:cxn>
                  <a:cxn ang="0">
                    <a:pos x="3" y="362"/>
                  </a:cxn>
                  <a:cxn ang="0">
                    <a:pos x="3" y="362"/>
                  </a:cxn>
                  <a:cxn ang="0">
                    <a:pos x="14" y="369"/>
                  </a:cxn>
                </a:cxnLst>
                <a:rect l="0" t="0" r="r" b="b"/>
                <a:pathLst>
                  <a:path w="103" h="369">
                    <a:moveTo>
                      <a:pt x="14" y="369"/>
                    </a:moveTo>
                    <a:lnTo>
                      <a:pt x="14" y="369"/>
                    </a:lnTo>
                    <a:lnTo>
                      <a:pt x="7" y="316"/>
                    </a:lnTo>
                    <a:lnTo>
                      <a:pt x="7" y="316"/>
                    </a:lnTo>
                    <a:lnTo>
                      <a:pt x="7" y="316"/>
                    </a:lnTo>
                    <a:lnTo>
                      <a:pt x="7" y="305"/>
                    </a:lnTo>
                    <a:lnTo>
                      <a:pt x="10" y="284"/>
                    </a:lnTo>
                    <a:lnTo>
                      <a:pt x="18" y="266"/>
                    </a:lnTo>
                    <a:lnTo>
                      <a:pt x="21" y="248"/>
                    </a:lnTo>
                    <a:lnTo>
                      <a:pt x="25" y="227"/>
                    </a:lnTo>
                    <a:lnTo>
                      <a:pt x="32" y="202"/>
                    </a:lnTo>
                    <a:lnTo>
                      <a:pt x="39" y="177"/>
                    </a:lnTo>
                    <a:lnTo>
                      <a:pt x="53" y="142"/>
                    </a:lnTo>
                    <a:lnTo>
                      <a:pt x="67" y="99"/>
                    </a:lnTo>
                    <a:lnTo>
                      <a:pt x="103" y="4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57" y="92"/>
                    </a:lnTo>
                    <a:lnTo>
                      <a:pt x="57" y="110"/>
                    </a:lnTo>
                    <a:lnTo>
                      <a:pt x="53" y="124"/>
                    </a:lnTo>
                    <a:lnTo>
                      <a:pt x="50" y="135"/>
                    </a:lnTo>
                    <a:lnTo>
                      <a:pt x="46" y="160"/>
                    </a:lnTo>
                    <a:lnTo>
                      <a:pt x="35" y="181"/>
                    </a:lnTo>
                    <a:lnTo>
                      <a:pt x="25" y="206"/>
                    </a:lnTo>
                    <a:lnTo>
                      <a:pt x="10" y="231"/>
                    </a:lnTo>
                    <a:lnTo>
                      <a:pt x="7" y="241"/>
                    </a:lnTo>
                    <a:lnTo>
                      <a:pt x="3" y="255"/>
                    </a:lnTo>
                    <a:lnTo>
                      <a:pt x="3" y="277"/>
                    </a:lnTo>
                    <a:lnTo>
                      <a:pt x="0" y="309"/>
                    </a:lnTo>
                    <a:lnTo>
                      <a:pt x="0" y="323"/>
                    </a:lnTo>
                    <a:lnTo>
                      <a:pt x="0" y="326"/>
                    </a:lnTo>
                    <a:lnTo>
                      <a:pt x="3" y="348"/>
                    </a:lnTo>
                    <a:lnTo>
                      <a:pt x="3" y="348"/>
                    </a:lnTo>
                    <a:lnTo>
                      <a:pt x="3" y="348"/>
                    </a:lnTo>
                    <a:lnTo>
                      <a:pt x="3" y="351"/>
                    </a:lnTo>
                    <a:lnTo>
                      <a:pt x="3" y="355"/>
                    </a:lnTo>
                    <a:lnTo>
                      <a:pt x="3" y="358"/>
                    </a:lnTo>
                    <a:lnTo>
                      <a:pt x="3" y="362"/>
                    </a:lnTo>
                    <a:lnTo>
                      <a:pt x="3" y="362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14" y="369"/>
                    </a:lnTo>
                    <a:lnTo>
                      <a:pt x="14" y="369"/>
                    </a:lnTo>
                    <a:lnTo>
                      <a:pt x="14" y="369"/>
                    </a:lnTo>
                    <a:lnTo>
                      <a:pt x="14" y="369"/>
                    </a:lnTo>
                    <a:lnTo>
                      <a:pt x="14" y="369"/>
                    </a:lnTo>
                    <a:lnTo>
                      <a:pt x="14" y="369"/>
                    </a:lnTo>
                    <a:lnTo>
                      <a:pt x="7" y="316"/>
                    </a:lnTo>
                    <a:lnTo>
                      <a:pt x="10" y="294"/>
                    </a:lnTo>
                    <a:lnTo>
                      <a:pt x="10" y="284"/>
                    </a:lnTo>
                    <a:lnTo>
                      <a:pt x="14" y="277"/>
                    </a:lnTo>
                    <a:lnTo>
                      <a:pt x="14" y="270"/>
                    </a:lnTo>
                    <a:lnTo>
                      <a:pt x="18" y="262"/>
                    </a:lnTo>
                    <a:lnTo>
                      <a:pt x="21" y="255"/>
                    </a:lnTo>
                    <a:lnTo>
                      <a:pt x="21" y="248"/>
                    </a:lnTo>
                    <a:lnTo>
                      <a:pt x="25" y="241"/>
                    </a:lnTo>
                    <a:lnTo>
                      <a:pt x="28" y="213"/>
                    </a:lnTo>
                    <a:lnTo>
                      <a:pt x="32" y="199"/>
                    </a:lnTo>
                    <a:lnTo>
                      <a:pt x="35" y="184"/>
                    </a:lnTo>
                    <a:lnTo>
                      <a:pt x="39" y="174"/>
                    </a:lnTo>
                    <a:lnTo>
                      <a:pt x="46" y="163"/>
                    </a:lnTo>
                    <a:lnTo>
                      <a:pt x="50" y="153"/>
                    </a:lnTo>
                    <a:lnTo>
                      <a:pt x="53" y="138"/>
                    </a:lnTo>
                    <a:lnTo>
                      <a:pt x="67" y="103"/>
                    </a:lnTo>
                    <a:lnTo>
                      <a:pt x="85" y="50"/>
                    </a:lnTo>
                    <a:lnTo>
                      <a:pt x="99" y="7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9" y="4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6" y="11"/>
                    </a:lnTo>
                    <a:lnTo>
                      <a:pt x="81" y="39"/>
                    </a:lnTo>
                    <a:lnTo>
                      <a:pt x="71" y="60"/>
                    </a:lnTo>
                    <a:lnTo>
                      <a:pt x="64" y="78"/>
                    </a:lnTo>
                    <a:lnTo>
                      <a:pt x="60" y="92"/>
                    </a:lnTo>
                    <a:lnTo>
                      <a:pt x="57" y="96"/>
                    </a:lnTo>
                    <a:lnTo>
                      <a:pt x="57" y="99"/>
                    </a:lnTo>
                    <a:lnTo>
                      <a:pt x="57" y="110"/>
                    </a:lnTo>
                    <a:lnTo>
                      <a:pt x="53" y="117"/>
                    </a:lnTo>
                    <a:lnTo>
                      <a:pt x="50" y="131"/>
                    </a:lnTo>
                    <a:lnTo>
                      <a:pt x="50" y="142"/>
                    </a:lnTo>
                    <a:lnTo>
                      <a:pt x="46" y="149"/>
                    </a:lnTo>
                    <a:lnTo>
                      <a:pt x="46" y="160"/>
                    </a:lnTo>
                    <a:lnTo>
                      <a:pt x="42" y="163"/>
                    </a:lnTo>
                    <a:lnTo>
                      <a:pt x="42" y="167"/>
                    </a:lnTo>
                    <a:lnTo>
                      <a:pt x="39" y="174"/>
                    </a:lnTo>
                    <a:lnTo>
                      <a:pt x="35" y="181"/>
                    </a:lnTo>
                    <a:lnTo>
                      <a:pt x="32" y="188"/>
                    </a:lnTo>
                    <a:lnTo>
                      <a:pt x="28" y="195"/>
                    </a:lnTo>
                    <a:lnTo>
                      <a:pt x="25" y="206"/>
                    </a:lnTo>
                    <a:lnTo>
                      <a:pt x="18" y="213"/>
                    </a:lnTo>
                    <a:lnTo>
                      <a:pt x="10" y="231"/>
                    </a:lnTo>
                    <a:lnTo>
                      <a:pt x="7" y="241"/>
                    </a:lnTo>
                    <a:lnTo>
                      <a:pt x="7" y="245"/>
                    </a:lnTo>
                    <a:lnTo>
                      <a:pt x="3" y="248"/>
                    </a:lnTo>
                    <a:lnTo>
                      <a:pt x="3" y="252"/>
                    </a:lnTo>
                    <a:lnTo>
                      <a:pt x="3" y="259"/>
                    </a:lnTo>
                    <a:lnTo>
                      <a:pt x="3" y="270"/>
                    </a:lnTo>
                    <a:lnTo>
                      <a:pt x="3" y="277"/>
                    </a:lnTo>
                    <a:lnTo>
                      <a:pt x="3" y="284"/>
                    </a:lnTo>
                    <a:lnTo>
                      <a:pt x="0" y="298"/>
                    </a:lnTo>
                    <a:lnTo>
                      <a:pt x="0" y="305"/>
                    </a:lnTo>
                    <a:lnTo>
                      <a:pt x="0" y="309"/>
                    </a:lnTo>
                    <a:lnTo>
                      <a:pt x="0" y="316"/>
                    </a:lnTo>
                    <a:lnTo>
                      <a:pt x="0" y="326"/>
                    </a:lnTo>
                    <a:lnTo>
                      <a:pt x="3" y="348"/>
                    </a:lnTo>
                    <a:lnTo>
                      <a:pt x="3" y="351"/>
                    </a:lnTo>
                    <a:lnTo>
                      <a:pt x="3" y="355"/>
                    </a:lnTo>
                    <a:lnTo>
                      <a:pt x="3" y="358"/>
                    </a:lnTo>
                    <a:lnTo>
                      <a:pt x="3" y="362"/>
                    </a:lnTo>
                    <a:lnTo>
                      <a:pt x="3" y="362"/>
                    </a:lnTo>
                    <a:lnTo>
                      <a:pt x="3" y="362"/>
                    </a:lnTo>
                    <a:lnTo>
                      <a:pt x="3" y="362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14" y="36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09" name="Freeform 1585"/>
              <p:cNvSpPr>
                <a:spLocks/>
              </p:cNvSpPr>
              <p:nvPr/>
            </p:nvSpPr>
            <p:spPr bwMode="auto">
              <a:xfrm>
                <a:off x="1433" y="2057"/>
                <a:ext cx="202" cy="273"/>
              </a:xfrm>
              <a:custGeom>
                <a:avLst/>
                <a:gdLst/>
                <a:ahLst/>
                <a:cxnLst>
                  <a:cxn ang="0">
                    <a:pos x="184" y="234"/>
                  </a:cxn>
                  <a:cxn ang="0">
                    <a:pos x="156" y="188"/>
                  </a:cxn>
                  <a:cxn ang="0">
                    <a:pos x="110" y="121"/>
                  </a:cxn>
                  <a:cxn ang="0">
                    <a:pos x="110" y="121"/>
                  </a:cxn>
                  <a:cxn ang="0">
                    <a:pos x="110" y="121"/>
                  </a:cxn>
                  <a:cxn ang="0">
                    <a:pos x="103" y="117"/>
                  </a:cxn>
                  <a:cxn ang="0">
                    <a:pos x="78" y="89"/>
                  </a:cxn>
                  <a:cxn ang="0">
                    <a:pos x="78" y="89"/>
                  </a:cxn>
                  <a:cxn ang="0">
                    <a:pos x="78" y="89"/>
                  </a:cxn>
                  <a:cxn ang="0">
                    <a:pos x="50" y="71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8" y="50"/>
                  </a:cxn>
                  <a:cxn ang="0">
                    <a:pos x="106" y="131"/>
                  </a:cxn>
                  <a:cxn ang="0">
                    <a:pos x="145" y="202"/>
                  </a:cxn>
                  <a:cxn ang="0">
                    <a:pos x="149" y="209"/>
                  </a:cxn>
                  <a:cxn ang="0">
                    <a:pos x="163" y="234"/>
                  </a:cxn>
                  <a:cxn ang="0">
                    <a:pos x="177" y="263"/>
                  </a:cxn>
                  <a:cxn ang="0">
                    <a:pos x="181" y="266"/>
                  </a:cxn>
                  <a:cxn ang="0">
                    <a:pos x="195" y="273"/>
                  </a:cxn>
                  <a:cxn ang="0">
                    <a:pos x="199" y="270"/>
                  </a:cxn>
                  <a:cxn ang="0">
                    <a:pos x="202" y="263"/>
                  </a:cxn>
                  <a:cxn ang="0">
                    <a:pos x="195" y="252"/>
                  </a:cxn>
                  <a:cxn ang="0">
                    <a:pos x="184" y="234"/>
                  </a:cxn>
                  <a:cxn ang="0">
                    <a:pos x="184" y="234"/>
                  </a:cxn>
                  <a:cxn ang="0">
                    <a:pos x="184" y="234"/>
                  </a:cxn>
                  <a:cxn ang="0">
                    <a:pos x="156" y="188"/>
                  </a:cxn>
                  <a:cxn ang="0">
                    <a:pos x="128" y="146"/>
                  </a:cxn>
                  <a:cxn ang="0">
                    <a:pos x="117" y="131"/>
                  </a:cxn>
                  <a:cxn ang="0">
                    <a:pos x="110" y="121"/>
                  </a:cxn>
                  <a:cxn ang="0">
                    <a:pos x="103" y="114"/>
                  </a:cxn>
                  <a:cxn ang="0">
                    <a:pos x="92" y="99"/>
                  </a:cxn>
                  <a:cxn ang="0">
                    <a:pos x="85" y="92"/>
                  </a:cxn>
                  <a:cxn ang="0">
                    <a:pos x="78" y="89"/>
                  </a:cxn>
                  <a:cxn ang="0">
                    <a:pos x="64" y="78"/>
                  </a:cxn>
                  <a:cxn ang="0">
                    <a:pos x="42" y="60"/>
                  </a:cxn>
                  <a:cxn ang="0">
                    <a:pos x="32" y="50"/>
                  </a:cxn>
                  <a:cxn ang="0">
                    <a:pos x="18" y="29"/>
                  </a:cxn>
                  <a:cxn ang="0">
                    <a:pos x="3" y="0"/>
                  </a:cxn>
                  <a:cxn ang="0">
                    <a:pos x="0" y="11"/>
                  </a:cxn>
                  <a:cxn ang="0">
                    <a:pos x="3" y="18"/>
                  </a:cxn>
                  <a:cxn ang="0">
                    <a:pos x="7" y="25"/>
                  </a:cxn>
                  <a:cxn ang="0">
                    <a:pos x="14" y="36"/>
                  </a:cxn>
                  <a:cxn ang="0">
                    <a:pos x="21" y="43"/>
                  </a:cxn>
                  <a:cxn ang="0">
                    <a:pos x="42" y="64"/>
                  </a:cxn>
                  <a:cxn ang="0">
                    <a:pos x="60" y="82"/>
                  </a:cxn>
                  <a:cxn ang="0">
                    <a:pos x="92" y="114"/>
                  </a:cxn>
                  <a:cxn ang="0">
                    <a:pos x="103" y="128"/>
                  </a:cxn>
                  <a:cxn ang="0">
                    <a:pos x="117" y="149"/>
                  </a:cxn>
                  <a:cxn ang="0">
                    <a:pos x="124" y="163"/>
                  </a:cxn>
                  <a:cxn ang="0">
                    <a:pos x="131" y="177"/>
                  </a:cxn>
                  <a:cxn ang="0">
                    <a:pos x="138" y="195"/>
                  </a:cxn>
                  <a:cxn ang="0">
                    <a:pos x="152" y="209"/>
                  </a:cxn>
                  <a:cxn ang="0">
                    <a:pos x="160" y="224"/>
                  </a:cxn>
                  <a:cxn ang="0">
                    <a:pos x="160" y="231"/>
                  </a:cxn>
                  <a:cxn ang="0">
                    <a:pos x="170" y="248"/>
                  </a:cxn>
                  <a:cxn ang="0">
                    <a:pos x="177" y="266"/>
                  </a:cxn>
                  <a:cxn ang="0">
                    <a:pos x="188" y="270"/>
                  </a:cxn>
                  <a:cxn ang="0">
                    <a:pos x="195" y="273"/>
                  </a:cxn>
                  <a:cxn ang="0">
                    <a:pos x="199" y="270"/>
                  </a:cxn>
                  <a:cxn ang="0">
                    <a:pos x="202" y="263"/>
                  </a:cxn>
                  <a:cxn ang="0">
                    <a:pos x="199" y="259"/>
                  </a:cxn>
                  <a:cxn ang="0">
                    <a:pos x="184" y="234"/>
                  </a:cxn>
                </a:cxnLst>
                <a:rect l="0" t="0" r="r" b="b"/>
                <a:pathLst>
                  <a:path w="202" h="273">
                    <a:moveTo>
                      <a:pt x="184" y="234"/>
                    </a:moveTo>
                    <a:lnTo>
                      <a:pt x="184" y="234"/>
                    </a:lnTo>
                    <a:lnTo>
                      <a:pt x="181" y="231"/>
                    </a:lnTo>
                    <a:lnTo>
                      <a:pt x="156" y="188"/>
                    </a:lnTo>
                    <a:lnTo>
                      <a:pt x="128" y="146"/>
                    </a:lnTo>
                    <a:lnTo>
                      <a:pt x="110" y="121"/>
                    </a:lnTo>
                    <a:lnTo>
                      <a:pt x="110" y="121"/>
                    </a:lnTo>
                    <a:lnTo>
                      <a:pt x="110" y="121"/>
                    </a:lnTo>
                    <a:lnTo>
                      <a:pt x="110" y="121"/>
                    </a:lnTo>
                    <a:lnTo>
                      <a:pt x="110" y="121"/>
                    </a:lnTo>
                    <a:lnTo>
                      <a:pt x="110" y="121"/>
                    </a:lnTo>
                    <a:lnTo>
                      <a:pt x="103" y="117"/>
                    </a:lnTo>
                    <a:lnTo>
                      <a:pt x="92" y="9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50" y="71"/>
                    </a:lnTo>
                    <a:lnTo>
                      <a:pt x="18" y="3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21"/>
                    </a:lnTo>
                    <a:lnTo>
                      <a:pt x="28" y="50"/>
                    </a:lnTo>
                    <a:lnTo>
                      <a:pt x="67" y="89"/>
                    </a:lnTo>
                    <a:lnTo>
                      <a:pt x="106" y="131"/>
                    </a:lnTo>
                    <a:lnTo>
                      <a:pt x="131" y="177"/>
                    </a:lnTo>
                    <a:lnTo>
                      <a:pt x="145" y="202"/>
                    </a:lnTo>
                    <a:lnTo>
                      <a:pt x="145" y="202"/>
                    </a:lnTo>
                    <a:lnTo>
                      <a:pt x="149" y="209"/>
                    </a:lnTo>
                    <a:lnTo>
                      <a:pt x="152" y="213"/>
                    </a:lnTo>
                    <a:lnTo>
                      <a:pt x="163" y="234"/>
                    </a:lnTo>
                    <a:lnTo>
                      <a:pt x="174" y="252"/>
                    </a:lnTo>
                    <a:lnTo>
                      <a:pt x="177" y="263"/>
                    </a:lnTo>
                    <a:lnTo>
                      <a:pt x="177" y="263"/>
                    </a:lnTo>
                    <a:lnTo>
                      <a:pt x="181" y="266"/>
                    </a:lnTo>
                    <a:lnTo>
                      <a:pt x="191" y="273"/>
                    </a:lnTo>
                    <a:lnTo>
                      <a:pt x="195" y="273"/>
                    </a:lnTo>
                    <a:lnTo>
                      <a:pt x="199" y="273"/>
                    </a:lnTo>
                    <a:lnTo>
                      <a:pt x="199" y="270"/>
                    </a:lnTo>
                    <a:lnTo>
                      <a:pt x="202" y="266"/>
                    </a:lnTo>
                    <a:lnTo>
                      <a:pt x="202" y="263"/>
                    </a:lnTo>
                    <a:lnTo>
                      <a:pt x="199" y="256"/>
                    </a:lnTo>
                    <a:lnTo>
                      <a:pt x="195" y="252"/>
                    </a:lnTo>
                    <a:lnTo>
                      <a:pt x="184" y="234"/>
                    </a:lnTo>
                    <a:lnTo>
                      <a:pt x="184" y="234"/>
                    </a:lnTo>
                    <a:lnTo>
                      <a:pt x="184" y="234"/>
                    </a:lnTo>
                    <a:lnTo>
                      <a:pt x="184" y="234"/>
                    </a:lnTo>
                    <a:lnTo>
                      <a:pt x="184" y="234"/>
                    </a:lnTo>
                    <a:lnTo>
                      <a:pt x="184" y="234"/>
                    </a:lnTo>
                    <a:lnTo>
                      <a:pt x="181" y="231"/>
                    </a:lnTo>
                    <a:lnTo>
                      <a:pt x="156" y="188"/>
                    </a:lnTo>
                    <a:lnTo>
                      <a:pt x="131" y="149"/>
                    </a:lnTo>
                    <a:lnTo>
                      <a:pt x="128" y="146"/>
                    </a:lnTo>
                    <a:lnTo>
                      <a:pt x="124" y="138"/>
                    </a:lnTo>
                    <a:lnTo>
                      <a:pt x="117" y="131"/>
                    </a:lnTo>
                    <a:lnTo>
                      <a:pt x="110" y="124"/>
                    </a:lnTo>
                    <a:lnTo>
                      <a:pt x="110" y="121"/>
                    </a:lnTo>
                    <a:lnTo>
                      <a:pt x="106" y="121"/>
                    </a:lnTo>
                    <a:lnTo>
                      <a:pt x="103" y="114"/>
                    </a:lnTo>
                    <a:lnTo>
                      <a:pt x="96" y="107"/>
                    </a:lnTo>
                    <a:lnTo>
                      <a:pt x="92" y="99"/>
                    </a:lnTo>
                    <a:lnTo>
                      <a:pt x="89" y="96"/>
                    </a:lnTo>
                    <a:lnTo>
                      <a:pt x="85" y="92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64" y="78"/>
                    </a:lnTo>
                    <a:lnTo>
                      <a:pt x="53" y="71"/>
                    </a:lnTo>
                    <a:lnTo>
                      <a:pt x="42" y="60"/>
                    </a:lnTo>
                    <a:lnTo>
                      <a:pt x="35" y="57"/>
                    </a:lnTo>
                    <a:lnTo>
                      <a:pt x="32" y="50"/>
                    </a:lnTo>
                    <a:lnTo>
                      <a:pt x="25" y="39"/>
                    </a:lnTo>
                    <a:lnTo>
                      <a:pt x="18" y="29"/>
                    </a:lnTo>
                    <a:lnTo>
                      <a:pt x="11" y="1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1" y="32"/>
                    </a:lnTo>
                    <a:lnTo>
                      <a:pt x="14" y="36"/>
                    </a:lnTo>
                    <a:lnTo>
                      <a:pt x="14" y="39"/>
                    </a:lnTo>
                    <a:lnTo>
                      <a:pt x="21" y="43"/>
                    </a:lnTo>
                    <a:lnTo>
                      <a:pt x="35" y="57"/>
                    </a:lnTo>
                    <a:lnTo>
                      <a:pt x="42" y="64"/>
                    </a:lnTo>
                    <a:lnTo>
                      <a:pt x="46" y="71"/>
                    </a:lnTo>
                    <a:lnTo>
                      <a:pt x="60" y="82"/>
                    </a:lnTo>
                    <a:lnTo>
                      <a:pt x="81" y="103"/>
                    </a:lnTo>
                    <a:lnTo>
                      <a:pt x="92" y="114"/>
                    </a:lnTo>
                    <a:lnTo>
                      <a:pt x="96" y="121"/>
                    </a:lnTo>
                    <a:lnTo>
                      <a:pt x="103" y="128"/>
                    </a:lnTo>
                    <a:lnTo>
                      <a:pt x="113" y="142"/>
                    </a:lnTo>
                    <a:lnTo>
                      <a:pt x="117" y="149"/>
                    </a:lnTo>
                    <a:lnTo>
                      <a:pt x="120" y="156"/>
                    </a:lnTo>
                    <a:lnTo>
                      <a:pt x="124" y="163"/>
                    </a:lnTo>
                    <a:lnTo>
                      <a:pt x="128" y="167"/>
                    </a:lnTo>
                    <a:lnTo>
                      <a:pt x="131" y="177"/>
                    </a:lnTo>
                    <a:lnTo>
                      <a:pt x="138" y="188"/>
                    </a:lnTo>
                    <a:lnTo>
                      <a:pt x="138" y="195"/>
                    </a:lnTo>
                    <a:lnTo>
                      <a:pt x="142" y="202"/>
                    </a:lnTo>
                    <a:lnTo>
                      <a:pt x="152" y="209"/>
                    </a:lnTo>
                    <a:lnTo>
                      <a:pt x="152" y="217"/>
                    </a:lnTo>
                    <a:lnTo>
                      <a:pt x="160" y="224"/>
                    </a:lnTo>
                    <a:lnTo>
                      <a:pt x="160" y="227"/>
                    </a:lnTo>
                    <a:lnTo>
                      <a:pt x="160" y="231"/>
                    </a:lnTo>
                    <a:lnTo>
                      <a:pt x="163" y="238"/>
                    </a:lnTo>
                    <a:lnTo>
                      <a:pt x="170" y="248"/>
                    </a:lnTo>
                    <a:lnTo>
                      <a:pt x="177" y="263"/>
                    </a:lnTo>
                    <a:lnTo>
                      <a:pt x="177" y="266"/>
                    </a:lnTo>
                    <a:lnTo>
                      <a:pt x="181" y="266"/>
                    </a:lnTo>
                    <a:lnTo>
                      <a:pt x="188" y="270"/>
                    </a:lnTo>
                    <a:lnTo>
                      <a:pt x="191" y="273"/>
                    </a:lnTo>
                    <a:lnTo>
                      <a:pt x="195" y="273"/>
                    </a:lnTo>
                    <a:lnTo>
                      <a:pt x="199" y="273"/>
                    </a:lnTo>
                    <a:lnTo>
                      <a:pt x="199" y="270"/>
                    </a:lnTo>
                    <a:lnTo>
                      <a:pt x="202" y="266"/>
                    </a:lnTo>
                    <a:lnTo>
                      <a:pt x="202" y="263"/>
                    </a:lnTo>
                    <a:lnTo>
                      <a:pt x="199" y="259"/>
                    </a:lnTo>
                    <a:lnTo>
                      <a:pt x="199" y="259"/>
                    </a:lnTo>
                    <a:lnTo>
                      <a:pt x="195" y="252"/>
                    </a:lnTo>
                    <a:lnTo>
                      <a:pt x="184" y="234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sp>
          <p:nvSpPr>
            <p:cNvPr id="873010" name="Freeform 1586"/>
            <p:cNvSpPr>
              <a:spLocks/>
            </p:cNvSpPr>
            <p:nvPr/>
          </p:nvSpPr>
          <p:spPr bwMode="auto">
            <a:xfrm>
              <a:off x="1596" y="2327"/>
              <a:ext cx="36" cy="99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4" y="92"/>
                </a:cxn>
                <a:cxn ang="0">
                  <a:pos x="4" y="85"/>
                </a:cxn>
                <a:cxn ang="0">
                  <a:pos x="7" y="78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4" y="49"/>
                </a:cxn>
                <a:cxn ang="0">
                  <a:pos x="18" y="42"/>
                </a:cxn>
                <a:cxn ang="0">
                  <a:pos x="18" y="32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36" y="3"/>
                </a:cxn>
                <a:cxn ang="0">
                  <a:pos x="36" y="3"/>
                </a:cxn>
                <a:cxn ang="0">
                  <a:pos x="36" y="7"/>
                </a:cxn>
                <a:cxn ang="0">
                  <a:pos x="32" y="14"/>
                </a:cxn>
                <a:cxn ang="0">
                  <a:pos x="32" y="25"/>
                </a:cxn>
                <a:cxn ang="0">
                  <a:pos x="32" y="39"/>
                </a:cxn>
                <a:cxn ang="0">
                  <a:pos x="32" y="49"/>
                </a:cxn>
                <a:cxn ang="0">
                  <a:pos x="32" y="64"/>
                </a:cxn>
                <a:cxn ang="0">
                  <a:pos x="32" y="74"/>
                </a:cxn>
                <a:cxn ang="0">
                  <a:pos x="32" y="81"/>
                </a:cxn>
                <a:cxn ang="0">
                  <a:pos x="32" y="85"/>
                </a:cxn>
                <a:cxn ang="0">
                  <a:pos x="32" y="92"/>
                </a:cxn>
                <a:cxn ang="0">
                  <a:pos x="32" y="96"/>
                </a:cxn>
                <a:cxn ang="0">
                  <a:pos x="32" y="96"/>
                </a:cxn>
                <a:cxn ang="0">
                  <a:pos x="28" y="96"/>
                </a:cxn>
                <a:cxn ang="0">
                  <a:pos x="28" y="99"/>
                </a:cxn>
                <a:cxn ang="0">
                  <a:pos x="21" y="99"/>
                </a:cxn>
                <a:cxn ang="0">
                  <a:pos x="18" y="99"/>
                </a:cxn>
                <a:cxn ang="0">
                  <a:pos x="11" y="96"/>
                </a:cxn>
                <a:cxn ang="0">
                  <a:pos x="7" y="96"/>
                </a:cxn>
                <a:cxn ang="0">
                  <a:pos x="4" y="96"/>
                </a:cxn>
                <a:cxn ang="0">
                  <a:pos x="0" y="92"/>
                </a:cxn>
                <a:cxn ang="0">
                  <a:pos x="4" y="92"/>
                </a:cxn>
              </a:cxnLst>
              <a:rect l="0" t="0" r="r" b="b"/>
              <a:pathLst>
                <a:path w="36" h="99">
                  <a:moveTo>
                    <a:pt x="4" y="92"/>
                  </a:moveTo>
                  <a:lnTo>
                    <a:pt x="4" y="92"/>
                  </a:lnTo>
                  <a:lnTo>
                    <a:pt x="4" y="85"/>
                  </a:lnTo>
                  <a:lnTo>
                    <a:pt x="7" y="78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4" y="49"/>
                  </a:lnTo>
                  <a:lnTo>
                    <a:pt x="18" y="42"/>
                  </a:lnTo>
                  <a:lnTo>
                    <a:pt x="18" y="32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2" y="14"/>
                  </a:lnTo>
                  <a:lnTo>
                    <a:pt x="32" y="25"/>
                  </a:lnTo>
                  <a:lnTo>
                    <a:pt x="32" y="39"/>
                  </a:lnTo>
                  <a:lnTo>
                    <a:pt x="32" y="49"/>
                  </a:lnTo>
                  <a:lnTo>
                    <a:pt x="32" y="64"/>
                  </a:lnTo>
                  <a:lnTo>
                    <a:pt x="32" y="74"/>
                  </a:lnTo>
                  <a:lnTo>
                    <a:pt x="32" y="81"/>
                  </a:lnTo>
                  <a:lnTo>
                    <a:pt x="32" y="85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28" y="96"/>
                  </a:lnTo>
                  <a:lnTo>
                    <a:pt x="28" y="99"/>
                  </a:lnTo>
                  <a:lnTo>
                    <a:pt x="21" y="99"/>
                  </a:lnTo>
                  <a:lnTo>
                    <a:pt x="18" y="99"/>
                  </a:lnTo>
                  <a:lnTo>
                    <a:pt x="11" y="96"/>
                  </a:lnTo>
                  <a:lnTo>
                    <a:pt x="7" y="96"/>
                  </a:lnTo>
                  <a:lnTo>
                    <a:pt x="4" y="96"/>
                  </a:lnTo>
                  <a:lnTo>
                    <a:pt x="0" y="92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6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11" name="Freeform 1587"/>
            <p:cNvSpPr>
              <a:spLocks/>
            </p:cNvSpPr>
            <p:nvPr/>
          </p:nvSpPr>
          <p:spPr bwMode="auto">
            <a:xfrm>
              <a:off x="1596" y="2327"/>
              <a:ext cx="36" cy="99"/>
            </a:xfrm>
            <a:custGeom>
              <a:avLst/>
              <a:gdLst/>
              <a:ahLst/>
              <a:cxnLst>
                <a:cxn ang="0">
                  <a:pos x="7" y="78"/>
                </a:cxn>
                <a:cxn ang="0">
                  <a:pos x="18" y="1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36" y="3"/>
                </a:cxn>
                <a:cxn ang="0">
                  <a:pos x="36" y="7"/>
                </a:cxn>
                <a:cxn ang="0">
                  <a:pos x="36" y="7"/>
                </a:cxn>
                <a:cxn ang="0">
                  <a:pos x="32" y="17"/>
                </a:cxn>
                <a:cxn ang="0">
                  <a:pos x="32" y="74"/>
                </a:cxn>
                <a:cxn ang="0">
                  <a:pos x="32" y="92"/>
                </a:cxn>
                <a:cxn ang="0">
                  <a:pos x="32" y="99"/>
                </a:cxn>
                <a:cxn ang="0">
                  <a:pos x="4" y="96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4" y="85"/>
                </a:cxn>
                <a:cxn ang="0">
                  <a:pos x="11" y="67"/>
                </a:cxn>
                <a:cxn ang="0">
                  <a:pos x="14" y="49"/>
                </a:cxn>
                <a:cxn ang="0">
                  <a:pos x="18" y="32"/>
                </a:cxn>
                <a:cxn ang="0">
                  <a:pos x="18" y="14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36" y="3"/>
                </a:cxn>
                <a:cxn ang="0">
                  <a:pos x="36" y="7"/>
                </a:cxn>
                <a:cxn ang="0">
                  <a:pos x="32" y="25"/>
                </a:cxn>
                <a:cxn ang="0">
                  <a:pos x="32" y="49"/>
                </a:cxn>
                <a:cxn ang="0">
                  <a:pos x="32" y="74"/>
                </a:cxn>
                <a:cxn ang="0">
                  <a:pos x="32" y="85"/>
                </a:cxn>
                <a:cxn ang="0">
                  <a:pos x="32" y="96"/>
                </a:cxn>
                <a:cxn ang="0">
                  <a:pos x="28" y="96"/>
                </a:cxn>
                <a:cxn ang="0">
                  <a:pos x="21" y="99"/>
                </a:cxn>
                <a:cxn ang="0">
                  <a:pos x="11" y="96"/>
                </a:cxn>
                <a:cxn ang="0">
                  <a:pos x="4" y="96"/>
                </a:cxn>
                <a:cxn ang="0">
                  <a:pos x="4" y="92"/>
                </a:cxn>
              </a:cxnLst>
              <a:rect l="0" t="0" r="r" b="b"/>
              <a:pathLst>
                <a:path w="36" h="99">
                  <a:moveTo>
                    <a:pt x="4" y="92"/>
                  </a:moveTo>
                  <a:lnTo>
                    <a:pt x="7" y="78"/>
                  </a:lnTo>
                  <a:lnTo>
                    <a:pt x="18" y="42"/>
                  </a:lnTo>
                  <a:lnTo>
                    <a:pt x="18" y="17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2" y="17"/>
                  </a:lnTo>
                  <a:lnTo>
                    <a:pt x="32" y="49"/>
                  </a:lnTo>
                  <a:lnTo>
                    <a:pt x="32" y="74"/>
                  </a:lnTo>
                  <a:lnTo>
                    <a:pt x="32" y="85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2" y="99"/>
                  </a:lnTo>
                  <a:lnTo>
                    <a:pt x="14" y="99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85"/>
                  </a:lnTo>
                  <a:lnTo>
                    <a:pt x="7" y="78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4" y="49"/>
                  </a:lnTo>
                  <a:lnTo>
                    <a:pt x="18" y="42"/>
                  </a:lnTo>
                  <a:lnTo>
                    <a:pt x="18" y="32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2" y="14"/>
                  </a:lnTo>
                  <a:lnTo>
                    <a:pt x="32" y="25"/>
                  </a:lnTo>
                  <a:lnTo>
                    <a:pt x="32" y="39"/>
                  </a:lnTo>
                  <a:lnTo>
                    <a:pt x="32" y="49"/>
                  </a:lnTo>
                  <a:lnTo>
                    <a:pt x="32" y="64"/>
                  </a:lnTo>
                  <a:lnTo>
                    <a:pt x="32" y="74"/>
                  </a:lnTo>
                  <a:lnTo>
                    <a:pt x="32" y="81"/>
                  </a:lnTo>
                  <a:lnTo>
                    <a:pt x="32" y="85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28" y="96"/>
                  </a:lnTo>
                  <a:lnTo>
                    <a:pt x="28" y="99"/>
                  </a:lnTo>
                  <a:lnTo>
                    <a:pt x="21" y="99"/>
                  </a:lnTo>
                  <a:lnTo>
                    <a:pt x="18" y="99"/>
                  </a:lnTo>
                  <a:lnTo>
                    <a:pt x="11" y="96"/>
                  </a:lnTo>
                  <a:lnTo>
                    <a:pt x="7" y="96"/>
                  </a:lnTo>
                  <a:lnTo>
                    <a:pt x="4" y="96"/>
                  </a:lnTo>
                  <a:lnTo>
                    <a:pt x="0" y="92"/>
                  </a:lnTo>
                  <a:lnTo>
                    <a:pt x="4" y="9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12" name="Freeform 1588"/>
            <p:cNvSpPr>
              <a:spLocks/>
            </p:cNvSpPr>
            <p:nvPr/>
          </p:nvSpPr>
          <p:spPr bwMode="auto">
            <a:xfrm>
              <a:off x="1621" y="2387"/>
              <a:ext cx="11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3" y="39"/>
                </a:cxn>
                <a:cxn ang="0">
                  <a:pos x="11" y="50"/>
                </a:cxn>
              </a:cxnLst>
              <a:rect l="0" t="0" r="r" b="b"/>
              <a:pathLst>
                <a:path w="11" h="50">
                  <a:moveTo>
                    <a:pt x="0" y="0"/>
                  </a:moveTo>
                  <a:lnTo>
                    <a:pt x="0" y="11"/>
                  </a:lnTo>
                  <a:lnTo>
                    <a:pt x="3" y="39"/>
                  </a:lnTo>
                  <a:lnTo>
                    <a:pt x="11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13" name="Freeform 1589"/>
            <p:cNvSpPr>
              <a:spLocks/>
            </p:cNvSpPr>
            <p:nvPr/>
          </p:nvSpPr>
          <p:spPr bwMode="auto">
            <a:xfrm>
              <a:off x="1621" y="2387"/>
              <a:ext cx="11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3" y="18"/>
                </a:cxn>
                <a:cxn ang="0">
                  <a:pos x="3" y="25"/>
                </a:cxn>
                <a:cxn ang="0">
                  <a:pos x="3" y="32"/>
                </a:cxn>
                <a:cxn ang="0">
                  <a:pos x="7" y="43"/>
                </a:cxn>
                <a:cxn ang="0">
                  <a:pos x="11" y="46"/>
                </a:cxn>
                <a:cxn ang="0">
                  <a:pos x="11" y="50"/>
                </a:cxn>
              </a:cxnLst>
              <a:rect l="0" t="0" r="r" b="b"/>
              <a:pathLst>
                <a:path w="11" h="5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1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14" name="Freeform 1590"/>
            <p:cNvSpPr>
              <a:spLocks/>
            </p:cNvSpPr>
            <p:nvPr/>
          </p:nvSpPr>
          <p:spPr bwMode="auto">
            <a:xfrm>
              <a:off x="1571" y="2398"/>
              <a:ext cx="43" cy="4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3"/>
                </a:cxn>
                <a:cxn ang="0">
                  <a:pos x="43" y="21"/>
                </a:cxn>
                <a:cxn ang="0">
                  <a:pos x="14" y="39"/>
                </a:cxn>
                <a:cxn ang="0">
                  <a:pos x="0" y="49"/>
                </a:cxn>
              </a:cxnLst>
              <a:rect l="0" t="0" r="r" b="b"/>
              <a:pathLst>
                <a:path w="43" h="49">
                  <a:moveTo>
                    <a:pt x="43" y="0"/>
                  </a:moveTo>
                  <a:lnTo>
                    <a:pt x="43" y="3"/>
                  </a:lnTo>
                  <a:lnTo>
                    <a:pt x="43" y="21"/>
                  </a:lnTo>
                  <a:lnTo>
                    <a:pt x="14" y="39"/>
                  </a:lnTo>
                  <a:lnTo>
                    <a:pt x="0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15" name="Freeform 1591"/>
            <p:cNvSpPr>
              <a:spLocks/>
            </p:cNvSpPr>
            <p:nvPr/>
          </p:nvSpPr>
          <p:spPr bwMode="auto">
            <a:xfrm>
              <a:off x="1571" y="2398"/>
              <a:ext cx="43" cy="46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3"/>
                </a:cxn>
                <a:cxn ang="0">
                  <a:pos x="43" y="7"/>
                </a:cxn>
                <a:cxn ang="0">
                  <a:pos x="43" y="10"/>
                </a:cxn>
                <a:cxn ang="0">
                  <a:pos x="43" y="14"/>
                </a:cxn>
                <a:cxn ang="0">
                  <a:pos x="43" y="14"/>
                </a:cxn>
                <a:cxn ang="0">
                  <a:pos x="43" y="17"/>
                </a:cxn>
                <a:cxn ang="0">
                  <a:pos x="39" y="21"/>
                </a:cxn>
                <a:cxn ang="0">
                  <a:pos x="36" y="25"/>
                </a:cxn>
                <a:cxn ang="0">
                  <a:pos x="32" y="28"/>
                </a:cxn>
                <a:cxn ang="0">
                  <a:pos x="29" y="32"/>
                </a:cxn>
                <a:cxn ang="0">
                  <a:pos x="22" y="35"/>
                </a:cxn>
                <a:cxn ang="0">
                  <a:pos x="14" y="39"/>
                </a:cxn>
                <a:cxn ang="0">
                  <a:pos x="7" y="42"/>
                </a:cxn>
                <a:cxn ang="0">
                  <a:pos x="0" y="46"/>
                </a:cxn>
              </a:cxnLst>
              <a:rect l="0" t="0" r="r" b="b"/>
              <a:pathLst>
                <a:path w="43" h="46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39" y="21"/>
                  </a:lnTo>
                  <a:lnTo>
                    <a:pt x="36" y="25"/>
                  </a:lnTo>
                  <a:lnTo>
                    <a:pt x="32" y="28"/>
                  </a:lnTo>
                  <a:lnTo>
                    <a:pt x="29" y="32"/>
                  </a:lnTo>
                  <a:lnTo>
                    <a:pt x="22" y="35"/>
                  </a:lnTo>
                  <a:lnTo>
                    <a:pt x="14" y="39"/>
                  </a:lnTo>
                  <a:lnTo>
                    <a:pt x="7" y="42"/>
                  </a:lnTo>
                  <a:lnTo>
                    <a:pt x="0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16" name="Freeform 1592"/>
            <p:cNvSpPr>
              <a:spLocks/>
            </p:cNvSpPr>
            <p:nvPr/>
          </p:nvSpPr>
          <p:spPr bwMode="auto">
            <a:xfrm>
              <a:off x="1561" y="2284"/>
              <a:ext cx="1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4"/>
                </a:cxn>
                <a:cxn ang="0">
                  <a:pos x="14" y="53"/>
                </a:cxn>
                <a:cxn ang="0">
                  <a:pos x="14" y="68"/>
                </a:cxn>
              </a:cxnLst>
              <a:rect l="0" t="0" r="r" b="b"/>
              <a:pathLst>
                <a:path w="14" h="68">
                  <a:moveTo>
                    <a:pt x="0" y="0"/>
                  </a:moveTo>
                  <a:lnTo>
                    <a:pt x="3" y="14"/>
                  </a:lnTo>
                  <a:lnTo>
                    <a:pt x="14" y="53"/>
                  </a:lnTo>
                  <a:lnTo>
                    <a:pt x="14" y="6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17" name="Freeform 1593"/>
            <p:cNvSpPr>
              <a:spLocks/>
            </p:cNvSpPr>
            <p:nvPr/>
          </p:nvSpPr>
          <p:spPr bwMode="auto">
            <a:xfrm>
              <a:off x="1561" y="2284"/>
              <a:ext cx="1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7" y="25"/>
                </a:cxn>
                <a:cxn ang="0">
                  <a:pos x="10" y="36"/>
                </a:cxn>
                <a:cxn ang="0">
                  <a:pos x="10" y="46"/>
                </a:cxn>
                <a:cxn ang="0">
                  <a:pos x="10" y="57"/>
                </a:cxn>
                <a:cxn ang="0">
                  <a:pos x="14" y="68"/>
                </a:cxn>
              </a:cxnLst>
              <a:rect l="0" t="0" r="r" b="b"/>
              <a:pathLst>
                <a:path w="14" h="68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7" y="25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10" y="57"/>
                  </a:lnTo>
                  <a:lnTo>
                    <a:pt x="14" y="6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13" name="Group 1594"/>
          <p:cNvGrpSpPr>
            <a:grpSpLocks/>
          </p:cNvGrpSpPr>
          <p:nvPr/>
        </p:nvGrpSpPr>
        <p:grpSpPr bwMode="auto">
          <a:xfrm>
            <a:off x="1885950" y="1219200"/>
            <a:ext cx="508000" cy="469900"/>
            <a:chOff x="1696" y="2048"/>
            <a:chExt cx="368" cy="384"/>
          </a:xfrm>
        </p:grpSpPr>
        <p:sp>
          <p:nvSpPr>
            <p:cNvPr id="873019" name="Freeform 1595"/>
            <p:cNvSpPr>
              <a:spLocks/>
            </p:cNvSpPr>
            <p:nvPr/>
          </p:nvSpPr>
          <p:spPr bwMode="auto">
            <a:xfrm>
              <a:off x="1696" y="2048"/>
              <a:ext cx="360" cy="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16" y="40"/>
                </a:cxn>
                <a:cxn ang="0">
                  <a:pos x="24" y="64"/>
                </a:cxn>
                <a:cxn ang="0">
                  <a:pos x="32" y="72"/>
                </a:cxn>
                <a:cxn ang="0">
                  <a:pos x="48" y="120"/>
                </a:cxn>
                <a:cxn ang="0">
                  <a:pos x="64" y="160"/>
                </a:cxn>
                <a:cxn ang="0">
                  <a:pos x="80" y="192"/>
                </a:cxn>
                <a:cxn ang="0">
                  <a:pos x="112" y="232"/>
                </a:cxn>
                <a:cxn ang="0">
                  <a:pos x="136" y="264"/>
                </a:cxn>
                <a:cxn ang="0">
                  <a:pos x="160" y="288"/>
                </a:cxn>
                <a:cxn ang="0">
                  <a:pos x="184" y="312"/>
                </a:cxn>
                <a:cxn ang="0">
                  <a:pos x="216" y="336"/>
                </a:cxn>
                <a:cxn ang="0">
                  <a:pos x="240" y="344"/>
                </a:cxn>
                <a:cxn ang="0">
                  <a:pos x="256" y="352"/>
                </a:cxn>
                <a:cxn ang="0">
                  <a:pos x="296" y="368"/>
                </a:cxn>
                <a:cxn ang="0">
                  <a:pos x="320" y="376"/>
                </a:cxn>
                <a:cxn ang="0">
                  <a:pos x="336" y="384"/>
                </a:cxn>
                <a:cxn ang="0">
                  <a:pos x="336" y="384"/>
                </a:cxn>
                <a:cxn ang="0">
                  <a:pos x="344" y="376"/>
                </a:cxn>
                <a:cxn ang="0">
                  <a:pos x="344" y="376"/>
                </a:cxn>
                <a:cxn ang="0">
                  <a:pos x="344" y="368"/>
                </a:cxn>
                <a:cxn ang="0">
                  <a:pos x="352" y="368"/>
                </a:cxn>
                <a:cxn ang="0">
                  <a:pos x="360" y="376"/>
                </a:cxn>
                <a:cxn ang="0">
                  <a:pos x="360" y="344"/>
                </a:cxn>
                <a:cxn ang="0">
                  <a:pos x="360" y="328"/>
                </a:cxn>
                <a:cxn ang="0">
                  <a:pos x="360" y="320"/>
                </a:cxn>
                <a:cxn ang="0">
                  <a:pos x="352" y="312"/>
                </a:cxn>
                <a:cxn ang="0">
                  <a:pos x="344" y="296"/>
                </a:cxn>
                <a:cxn ang="0">
                  <a:pos x="328" y="280"/>
                </a:cxn>
                <a:cxn ang="0">
                  <a:pos x="320" y="264"/>
                </a:cxn>
                <a:cxn ang="0">
                  <a:pos x="312" y="248"/>
                </a:cxn>
                <a:cxn ang="0">
                  <a:pos x="304" y="240"/>
                </a:cxn>
                <a:cxn ang="0">
                  <a:pos x="280" y="216"/>
                </a:cxn>
                <a:cxn ang="0">
                  <a:pos x="232" y="168"/>
                </a:cxn>
                <a:cxn ang="0">
                  <a:pos x="208" y="136"/>
                </a:cxn>
                <a:cxn ang="0">
                  <a:pos x="160" y="96"/>
                </a:cxn>
                <a:cxn ang="0">
                  <a:pos x="136" y="72"/>
                </a:cxn>
                <a:cxn ang="0">
                  <a:pos x="112" y="56"/>
                </a:cxn>
                <a:cxn ang="0">
                  <a:pos x="88" y="40"/>
                </a:cxn>
                <a:cxn ang="0">
                  <a:pos x="56" y="24"/>
                </a:cxn>
                <a:cxn ang="0">
                  <a:pos x="32" y="16"/>
                </a:cxn>
              </a:cxnLst>
              <a:rect l="0" t="0" r="r" b="b"/>
              <a:pathLst>
                <a:path w="360" h="384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0"/>
                  </a:lnTo>
                  <a:lnTo>
                    <a:pt x="56" y="136"/>
                  </a:lnTo>
                  <a:lnTo>
                    <a:pt x="64" y="160"/>
                  </a:lnTo>
                  <a:lnTo>
                    <a:pt x="72" y="176"/>
                  </a:lnTo>
                  <a:lnTo>
                    <a:pt x="80" y="192"/>
                  </a:lnTo>
                  <a:lnTo>
                    <a:pt x="96" y="208"/>
                  </a:lnTo>
                  <a:lnTo>
                    <a:pt x="112" y="232"/>
                  </a:lnTo>
                  <a:lnTo>
                    <a:pt x="128" y="248"/>
                  </a:lnTo>
                  <a:lnTo>
                    <a:pt x="136" y="264"/>
                  </a:lnTo>
                  <a:lnTo>
                    <a:pt x="152" y="272"/>
                  </a:lnTo>
                  <a:lnTo>
                    <a:pt x="160" y="288"/>
                  </a:lnTo>
                  <a:lnTo>
                    <a:pt x="176" y="296"/>
                  </a:lnTo>
                  <a:lnTo>
                    <a:pt x="184" y="312"/>
                  </a:lnTo>
                  <a:lnTo>
                    <a:pt x="200" y="320"/>
                  </a:lnTo>
                  <a:lnTo>
                    <a:pt x="216" y="336"/>
                  </a:lnTo>
                  <a:lnTo>
                    <a:pt x="224" y="336"/>
                  </a:lnTo>
                  <a:lnTo>
                    <a:pt x="240" y="344"/>
                  </a:lnTo>
                  <a:lnTo>
                    <a:pt x="248" y="352"/>
                  </a:lnTo>
                  <a:lnTo>
                    <a:pt x="256" y="352"/>
                  </a:lnTo>
                  <a:lnTo>
                    <a:pt x="272" y="360"/>
                  </a:lnTo>
                  <a:lnTo>
                    <a:pt x="296" y="368"/>
                  </a:lnTo>
                  <a:lnTo>
                    <a:pt x="312" y="376"/>
                  </a:lnTo>
                  <a:lnTo>
                    <a:pt x="320" y="376"/>
                  </a:lnTo>
                  <a:lnTo>
                    <a:pt x="328" y="384"/>
                  </a:lnTo>
                  <a:lnTo>
                    <a:pt x="336" y="384"/>
                  </a:lnTo>
                  <a:lnTo>
                    <a:pt x="336" y="384"/>
                  </a:lnTo>
                  <a:lnTo>
                    <a:pt x="336" y="384"/>
                  </a:lnTo>
                  <a:lnTo>
                    <a:pt x="344" y="384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44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60" y="376"/>
                  </a:lnTo>
                  <a:lnTo>
                    <a:pt x="360" y="376"/>
                  </a:lnTo>
                  <a:lnTo>
                    <a:pt x="360" y="360"/>
                  </a:lnTo>
                  <a:lnTo>
                    <a:pt x="360" y="344"/>
                  </a:lnTo>
                  <a:lnTo>
                    <a:pt x="360" y="336"/>
                  </a:lnTo>
                  <a:lnTo>
                    <a:pt x="360" y="328"/>
                  </a:lnTo>
                  <a:lnTo>
                    <a:pt x="360" y="320"/>
                  </a:lnTo>
                  <a:lnTo>
                    <a:pt x="360" y="320"/>
                  </a:lnTo>
                  <a:lnTo>
                    <a:pt x="352" y="312"/>
                  </a:lnTo>
                  <a:lnTo>
                    <a:pt x="352" y="312"/>
                  </a:lnTo>
                  <a:lnTo>
                    <a:pt x="344" y="304"/>
                  </a:lnTo>
                  <a:lnTo>
                    <a:pt x="344" y="296"/>
                  </a:lnTo>
                  <a:lnTo>
                    <a:pt x="336" y="296"/>
                  </a:lnTo>
                  <a:lnTo>
                    <a:pt x="328" y="280"/>
                  </a:lnTo>
                  <a:lnTo>
                    <a:pt x="328" y="272"/>
                  </a:lnTo>
                  <a:lnTo>
                    <a:pt x="320" y="264"/>
                  </a:lnTo>
                  <a:lnTo>
                    <a:pt x="320" y="256"/>
                  </a:lnTo>
                  <a:lnTo>
                    <a:pt x="312" y="248"/>
                  </a:lnTo>
                  <a:lnTo>
                    <a:pt x="312" y="248"/>
                  </a:lnTo>
                  <a:lnTo>
                    <a:pt x="304" y="240"/>
                  </a:lnTo>
                  <a:lnTo>
                    <a:pt x="288" y="224"/>
                  </a:lnTo>
                  <a:lnTo>
                    <a:pt x="280" y="216"/>
                  </a:lnTo>
                  <a:lnTo>
                    <a:pt x="256" y="192"/>
                  </a:lnTo>
                  <a:lnTo>
                    <a:pt x="232" y="168"/>
                  </a:lnTo>
                  <a:lnTo>
                    <a:pt x="224" y="152"/>
                  </a:lnTo>
                  <a:lnTo>
                    <a:pt x="208" y="136"/>
                  </a:lnTo>
                  <a:lnTo>
                    <a:pt x="184" y="112"/>
                  </a:lnTo>
                  <a:lnTo>
                    <a:pt x="160" y="96"/>
                  </a:lnTo>
                  <a:lnTo>
                    <a:pt x="144" y="88"/>
                  </a:lnTo>
                  <a:lnTo>
                    <a:pt x="136" y="72"/>
                  </a:lnTo>
                  <a:lnTo>
                    <a:pt x="120" y="64"/>
                  </a:lnTo>
                  <a:lnTo>
                    <a:pt x="112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72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7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20" name="Freeform 1596"/>
            <p:cNvSpPr>
              <a:spLocks/>
            </p:cNvSpPr>
            <p:nvPr/>
          </p:nvSpPr>
          <p:spPr bwMode="auto">
            <a:xfrm>
              <a:off x="1696" y="2048"/>
              <a:ext cx="368" cy="38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128"/>
                </a:cxn>
                <a:cxn ang="0">
                  <a:pos x="144" y="264"/>
                </a:cxn>
                <a:cxn ang="0">
                  <a:pos x="232" y="344"/>
                </a:cxn>
                <a:cxn ang="0">
                  <a:pos x="296" y="368"/>
                </a:cxn>
                <a:cxn ang="0">
                  <a:pos x="344" y="384"/>
                </a:cxn>
                <a:cxn ang="0">
                  <a:pos x="344" y="376"/>
                </a:cxn>
                <a:cxn ang="0">
                  <a:pos x="352" y="376"/>
                </a:cxn>
                <a:cxn ang="0">
                  <a:pos x="368" y="376"/>
                </a:cxn>
                <a:cxn ang="0">
                  <a:pos x="368" y="368"/>
                </a:cxn>
                <a:cxn ang="0">
                  <a:pos x="360" y="344"/>
                </a:cxn>
                <a:cxn ang="0">
                  <a:pos x="368" y="320"/>
                </a:cxn>
                <a:cxn ang="0">
                  <a:pos x="344" y="312"/>
                </a:cxn>
                <a:cxn ang="0">
                  <a:pos x="256" y="192"/>
                </a:cxn>
                <a:cxn ang="0">
                  <a:pos x="64" y="24"/>
                </a:cxn>
                <a:cxn ang="0">
                  <a:pos x="0" y="0"/>
                </a:cxn>
                <a:cxn ang="0">
                  <a:pos x="8" y="16"/>
                </a:cxn>
                <a:cxn ang="0">
                  <a:pos x="16" y="40"/>
                </a:cxn>
                <a:cxn ang="0">
                  <a:pos x="24" y="64"/>
                </a:cxn>
                <a:cxn ang="0">
                  <a:pos x="32" y="72"/>
                </a:cxn>
                <a:cxn ang="0">
                  <a:pos x="48" y="120"/>
                </a:cxn>
                <a:cxn ang="0">
                  <a:pos x="64" y="160"/>
                </a:cxn>
                <a:cxn ang="0">
                  <a:pos x="80" y="192"/>
                </a:cxn>
                <a:cxn ang="0">
                  <a:pos x="112" y="232"/>
                </a:cxn>
                <a:cxn ang="0">
                  <a:pos x="136" y="264"/>
                </a:cxn>
                <a:cxn ang="0">
                  <a:pos x="160" y="288"/>
                </a:cxn>
                <a:cxn ang="0">
                  <a:pos x="184" y="312"/>
                </a:cxn>
                <a:cxn ang="0">
                  <a:pos x="216" y="336"/>
                </a:cxn>
                <a:cxn ang="0">
                  <a:pos x="240" y="344"/>
                </a:cxn>
                <a:cxn ang="0">
                  <a:pos x="256" y="352"/>
                </a:cxn>
                <a:cxn ang="0">
                  <a:pos x="296" y="368"/>
                </a:cxn>
                <a:cxn ang="0">
                  <a:pos x="320" y="376"/>
                </a:cxn>
                <a:cxn ang="0">
                  <a:pos x="336" y="384"/>
                </a:cxn>
                <a:cxn ang="0">
                  <a:pos x="336" y="384"/>
                </a:cxn>
                <a:cxn ang="0">
                  <a:pos x="344" y="376"/>
                </a:cxn>
                <a:cxn ang="0">
                  <a:pos x="344" y="376"/>
                </a:cxn>
                <a:cxn ang="0">
                  <a:pos x="344" y="368"/>
                </a:cxn>
                <a:cxn ang="0">
                  <a:pos x="352" y="368"/>
                </a:cxn>
                <a:cxn ang="0">
                  <a:pos x="360" y="376"/>
                </a:cxn>
                <a:cxn ang="0">
                  <a:pos x="360" y="344"/>
                </a:cxn>
                <a:cxn ang="0">
                  <a:pos x="360" y="328"/>
                </a:cxn>
                <a:cxn ang="0">
                  <a:pos x="360" y="320"/>
                </a:cxn>
                <a:cxn ang="0">
                  <a:pos x="352" y="312"/>
                </a:cxn>
                <a:cxn ang="0">
                  <a:pos x="344" y="296"/>
                </a:cxn>
                <a:cxn ang="0">
                  <a:pos x="328" y="280"/>
                </a:cxn>
                <a:cxn ang="0">
                  <a:pos x="320" y="264"/>
                </a:cxn>
                <a:cxn ang="0">
                  <a:pos x="312" y="248"/>
                </a:cxn>
                <a:cxn ang="0">
                  <a:pos x="304" y="240"/>
                </a:cxn>
                <a:cxn ang="0">
                  <a:pos x="280" y="216"/>
                </a:cxn>
                <a:cxn ang="0">
                  <a:pos x="232" y="168"/>
                </a:cxn>
                <a:cxn ang="0">
                  <a:pos x="208" y="136"/>
                </a:cxn>
                <a:cxn ang="0">
                  <a:pos x="160" y="96"/>
                </a:cxn>
                <a:cxn ang="0">
                  <a:pos x="136" y="72"/>
                </a:cxn>
                <a:cxn ang="0">
                  <a:pos x="112" y="56"/>
                </a:cxn>
                <a:cxn ang="0">
                  <a:pos x="88" y="40"/>
                </a:cxn>
                <a:cxn ang="0">
                  <a:pos x="56" y="24"/>
                </a:cxn>
                <a:cxn ang="0">
                  <a:pos x="32" y="16"/>
                </a:cxn>
              </a:cxnLst>
              <a:rect l="0" t="0" r="r" b="b"/>
              <a:pathLst>
                <a:path w="368" h="384">
                  <a:moveTo>
                    <a:pt x="0" y="0"/>
                  </a:moveTo>
                  <a:lnTo>
                    <a:pt x="0" y="16"/>
                  </a:lnTo>
                  <a:lnTo>
                    <a:pt x="32" y="72"/>
                  </a:lnTo>
                  <a:lnTo>
                    <a:pt x="48" y="128"/>
                  </a:lnTo>
                  <a:lnTo>
                    <a:pt x="80" y="192"/>
                  </a:lnTo>
                  <a:lnTo>
                    <a:pt x="144" y="264"/>
                  </a:lnTo>
                  <a:lnTo>
                    <a:pt x="184" y="312"/>
                  </a:lnTo>
                  <a:lnTo>
                    <a:pt x="232" y="344"/>
                  </a:lnTo>
                  <a:lnTo>
                    <a:pt x="248" y="352"/>
                  </a:lnTo>
                  <a:lnTo>
                    <a:pt x="296" y="368"/>
                  </a:lnTo>
                  <a:lnTo>
                    <a:pt x="328" y="384"/>
                  </a:lnTo>
                  <a:lnTo>
                    <a:pt x="344" y="384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52" y="368"/>
                  </a:lnTo>
                  <a:lnTo>
                    <a:pt x="352" y="376"/>
                  </a:lnTo>
                  <a:lnTo>
                    <a:pt x="368" y="376"/>
                  </a:lnTo>
                  <a:lnTo>
                    <a:pt x="368" y="376"/>
                  </a:lnTo>
                  <a:lnTo>
                    <a:pt x="368" y="376"/>
                  </a:lnTo>
                  <a:lnTo>
                    <a:pt x="368" y="368"/>
                  </a:lnTo>
                  <a:lnTo>
                    <a:pt x="368" y="360"/>
                  </a:lnTo>
                  <a:lnTo>
                    <a:pt x="360" y="344"/>
                  </a:lnTo>
                  <a:lnTo>
                    <a:pt x="360" y="328"/>
                  </a:lnTo>
                  <a:lnTo>
                    <a:pt x="368" y="320"/>
                  </a:lnTo>
                  <a:lnTo>
                    <a:pt x="368" y="320"/>
                  </a:lnTo>
                  <a:lnTo>
                    <a:pt x="344" y="312"/>
                  </a:lnTo>
                  <a:lnTo>
                    <a:pt x="312" y="248"/>
                  </a:lnTo>
                  <a:lnTo>
                    <a:pt x="256" y="192"/>
                  </a:lnTo>
                  <a:lnTo>
                    <a:pt x="152" y="88"/>
                  </a:lnTo>
                  <a:lnTo>
                    <a:pt x="6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0"/>
                  </a:lnTo>
                  <a:lnTo>
                    <a:pt x="56" y="136"/>
                  </a:lnTo>
                  <a:lnTo>
                    <a:pt x="64" y="160"/>
                  </a:lnTo>
                  <a:lnTo>
                    <a:pt x="72" y="176"/>
                  </a:lnTo>
                  <a:lnTo>
                    <a:pt x="80" y="192"/>
                  </a:lnTo>
                  <a:lnTo>
                    <a:pt x="96" y="208"/>
                  </a:lnTo>
                  <a:lnTo>
                    <a:pt x="112" y="232"/>
                  </a:lnTo>
                  <a:lnTo>
                    <a:pt x="128" y="248"/>
                  </a:lnTo>
                  <a:lnTo>
                    <a:pt x="136" y="264"/>
                  </a:lnTo>
                  <a:lnTo>
                    <a:pt x="152" y="272"/>
                  </a:lnTo>
                  <a:lnTo>
                    <a:pt x="160" y="288"/>
                  </a:lnTo>
                  <a:lnTo>
                    <a:pt x="176" y="296"/>
                  </a:lnTo>
                  <a:lnTo>
                    <a:pt x="184" y="312"/>
                  </a:lnTo>
                  <a:lnTo>
                    <a:pt x="200" y="320"/>
                  </a:lnTo>
                  <a:lnTo>
                    <a:pt x="216" y="336"/>
                  </a:lnTo>
                  <a:lnTo>
                    <a:pt x="224" y="336"/>
                  </a:lnTo>
                  <a:lnTo>
                    <a:pt x="240" y="344"/>
                  </a:lnTo>
                  <a:lnTo>
                    <a:pt x="248" y="352"/>
                  </a:lnTo>
                  <a:lnTo>
                    <a:pt x="256" y="352"/>
                  </a:lnTo>
                  <a:lnTo>
                    <a:pt x="272" y="360"/>
                  </a:lnTo>
                  <a:lnTo>
                    <a:pt x="296" y="368"/>
                  </a:lnTo>
                  <a:lnTo>
                    <a:pt x="312" y="376"/>
                  </a:lnTo>
                  <a:lnTo>
                    <a:pt x="320" y="376"/>
                  </a:lnTo>
                  <a:lnTo>
                    <a:pt x="328" y="384"/>
                  </a:lnTo>
                  <a:lnTo>
                    <a:pt x="336" y="384"/>
                  </a:lnTo>
                  <a:lnTo>
                    <a:pt x="336" y="384"/>
                  </a:lnTo>
                  <a:lnTo>
                    <a:pt x="336" y="384"/>
                  </a:lnTo>
                  <a:lnTo>
                    <a:pt x="344" y="384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44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60" y="376"/>
                  </a:lnTo>
                  <a:lnTo>
                    <a:pt x="360" y="376"/>
                  </a:lnTo>
                  <a:lnTo>
                    <a:pt x="360" y="360"/>
                  </a:lnTo>
                  <a:lnTo>
                    <a:pt x="360" y="344"/>
                  </a:lnTo>
                  <a:lnTo>
                    <a:pt x="360" y="336"/>
                  </a:lnTo>
                  <a:lnTo>
                    <a:pt x="360" y="328"/>
                  </a:lnTo>
                  <a:lnTo>
                    <a:pt x="360" y="320"/>
                  </a:lnTo>
                  <a:lnTo>
                    <a:pt x="360" y="320"/>
                  </a:lnTo>
                  <a:lnTo>
                    <a:pt x="352" y="312"/>
                  </a:lnTo>
                  <a:lnTo>
                    <a:pt x="352" y="312"/>
                  </a:lnTo>
                  <a:lnTo>
                    <a:pt x="344" y="304"/>
                  </a:lnTo>
                  <a:lnTo>
                    <a:pt x="344" y="296"/>
                  </a:lnTo>
                  <a:lnTo>
                    <a:pt x="336" y="296"/>
                  </a:lnTo>
                  <a:lnTo>
                    <a:pt x="328" y="280"/>
                  </a:lnTo>
                  <a:lnTo>
                    <a:pt x="328" y="272"/>
                  </a:lnTo>
                  <a:lnTo>
                    <a:pt x="320" y="264"/>
                  </a:lnTo>
                  <a:lnTo>
                    <a:pt x="320" y="256"/>
                  </a:lnTo>
                  <a:lnTo>
                    <a:pt x="312" y="248"/>
                  </a:lnTo>
                  <a:lnTo>
                    <a:pt x="312" y="248"/>
                  </a:lnTo>
                  <a:lnTo>
                    <a:pt x="304" y="240"/>
                  </a:lnTo>
                  <a:lnTo>
                    <a:pt x="288" y="224"/>
                  </a:lnTo>
                  <a:lnTo>
                    <a:pt x="280" y="216"/>
                  </a:lnTo>
                  <a:lnTo>
                    <a:pt x="256" y="192"/>
                  </a:lnTo>
                  <a:lnTo>
                    <a:pt x="232" y="168"/>
                  </a:lnTo>
                  <a:lnTo>
                    <a:pt x="224" y="152"/>
                  </a:lnTo>
                  <a:lnTo>
                    <a:pt x="208" y="136"/>
                  </a:lnTo>
                  <a:lnTo>
                    <a:pt x="184" y="112"/>
                  </a:lnTo>
                  <a:lnTo>
                    <a:pt x="160" y="96"/>
                  </a:lnTo>
                  <a:lnTo>
                    <a:pt x="144" y="88"/>
                  </a:lnTo>
                  <a:lnTo>
                    <a:pt x="136" y="72"/>
                  </a:lnTo>
                  <a:lnTo>
                    <a:pt x="120" y="64"/>
                  </a:lnTo>
                  <a:lnTo>
                    <a:pt x="112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72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21" name="Freeform 1597"/>
            <p:cNvSpPr>
              <a:spLocks/>
            </p:cNvSpPr>
            <p:nvPr/>
          </p:nvSpPr>
          <p:spPr bwMode="auto">
            <a:xfrm>
              <a:off x="1936" y="2265"/>
              <a:ext cx="95" cy="15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40"/>
                </a:cxn>
                <a:cxn ang="0">
                  <a:pos x="24" y="40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24" y="72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0" y="88"/>
                </a:cxn>
                <a:cxn ang="0">
                  <a:pos x="40" y="96"/>
                </a:cxn>
                <a:cxn ang="0">
                  <a:pos x="48" y="104"/>
                </a:cxn>
                <a:cxn ang="0">
                  <a:pos x="48" y="120"/>
                </a:cxn>
                <a:cxn ang="0">
                  <a:pos x="64" y="144"/>
                </a:cxn>
                <a:cxn ang="0">
                  <a:pos x="72" y="152"/>
                </a:cxn>
                <a:cxn ang="0">
                  <a:pos x="80" y="144"/>
                </a:cxn>
                <a:cxn ang="0">
                  <a:pos x="88" y="136"/>
                </a:cxn>
                <a:cxn ang="0">
                  <a:pos x="96" y="112"/>
                </a:cxn>
                <a:cxn ang="0">
                  <a:pos x="96" y="112"/>
                </a:cxn>
                <a:cxn ang="0">
                  <a:pos x="64" y="40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0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48" y="56"/>
                </a:cxn>
                <a:cxn ang="0">
                  <a:pos x="32" y="48"/>
                </a:cxn>
                <a:cxn ang="0">
                  <a:pos x="16" y="40"/>
                </a:cxn>
                <a:cxn ang="0">
                  <a:pos x="16" y="40"/>
                </a:cxn>
                <a:cxn ang="0">
                  <a:pos x="32" y="80"/>
                </a:cxn>
                <a:cxn ang="0">
                  <a:pos x="40" y="88"/>
                </a:cxn>
                <a:cxn ang="0">
                  <a:pos x="48" y="96"/>
                </a:cxn>
                <a:cxn ang="0">
                  <a:pos x="40" y="88"/>
                </a:cxn>
                <a:cxn ang="0">
                  <a:pos x="32" y="88"/>
                </a:cxn>
                <a:cxn ang="0">
                  <a:pos x="40" y="96"/>
                </a:cxn>
                <a:cxn ang="0">
                  <a:pos x="48" y="112"/>
                </a:cxn>
                <a:cxn ang="0">
                  <a:pos x="56" y="120"/>
                </a:cxn>
                <a:cxn ang="0">
                  <a:pos x="64" y="136"/>
                </a:cxn>
                <a:cxn ang="0">
                  <a:pos x="72" y="144"/>
                </a:cxn>
                <a:cxn ang="0">
                  <a:pos x="72" y="152"/>
                </a:cxn>
                <a:cxn ang="0">
                  <a:pos x="80" y="144"/>
                </a:cxn>
                <a:cxn ang="0">
                  <a:pos x="88" y="136"/>
                </a:cxn>
                <a:cxn ang="0">
                  <a:pos x="96" y="120"/>
                </a:cxn>
                <a:cxn ang="0">
                  <a:pos x="96" y="104"/>
                </a:cxn>
                <a:cxn ang="0">
                  <a:pos x="80" y="56"/>
                </a:cxn>
                <a:cxn ang="0">
                  <a:pos x="64" y="40"/>
                </a:cxn>
                <a:cxn ang="0">
                  <a:pos x="40" y="16"/>
                </a:cxn>
                <a:cxn ang="0">
                  <a:pos x="24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" h="152">
                  <a:moveTo>
                    <a:pt x="0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64" y="144"/>
                  </a:lnTo>
                  <a:lnTo>
                    <a:pt x="72" y="144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8" y="144"/>
                  </a:lnTo>
                  <a:lnTo>
                    <a:pt x="88" y="136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04"/>
                  </a:lnTo>
                  <a:lnTo>
                    <a:pt x="80" y="64"/>
                  </a:lnTo>
                  <a:lnTo>
                    <a:pt x="64" y="40"/>
                  </a:lnTo>
                  <a:lnTo>
                    <a:pt x="40" y="24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4" y="72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4" y="144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52"/>
                  </a:lnTo>
                  <a:lnTo>
                    <a:pt x="80" y="15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8" y="144"/>
                  </a:lnTo>
                  <a:lnTo>
                    <a:pt x="88" y="136"/>
                  </a:lnTo>
                  <a:lnTo>
                    <a:pt x="88" y="128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04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80" y="56"/>
                  </a:lnTo>
                  <a:lnTo>
                    <a:pt x="72" y="48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22" name="Freeform 1598"/>
            <p:cNvSpPr>
              <a:spLocks/>
            </p:cNvSpPr>
            <p:nvPr/>
          </p:nvSpPr>
          <p:spPr bwMode="auto">
            <a:xfrm>
              <a:off x="1992" y="2368"/>
              <a:ext cx="24" cy="16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0"/>
                </a:cxn>
              </a:cxnLst>
              <a:rect l="0" t="0" r="r" b="b"/>
              <a:pathLst>
                <a:path w="24" h="16">
                  <a:moveTo>
                    <a:pt x="24" y="8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23" name="Freeform 1599"/>
            <p:cNvSpPr>
              <a:spLocks/>
            </p:cNvSpPr>
            <p:nvPr/>
          </p:nvSpPr>
          <p:spPr bwMode="auto">
            <a:xfrm>
              <a:off x="1960" y="2320"/>
              <a:ext cx="31" cy="31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24" y="24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2" h="32">
                  <a:moveTo>
                    <a:pt x="32" y="8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24" name="Freeform 1600"/>
            <p:cNvSpPr>
              <a:spLocks/>
            </p:cNvSpPr>
            <p:nvPr/>
          </p:nvSpPr>
          <p:spPr bwMode="auto">
            <a:xfrm>
              <a:off x="1960" y="2320"/>
              <a:ext cx="31" cy="31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8"/>
                </a:cxn>
              </a:cxnLst>
              <a:rect l="0" t="0" r="r" b="b"/>
              <a:pathLst>
                <a:path w="32" h="32">
                  <a:moveTo>
                    <a:pt x="24" y="8"/>
                  </a:moveTo>
                  <a:lnTo>
                    <a:pt x="24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25" name="Freeform 1601"/>
            <p:cNvSpPr>
              <a:spLocks/>
            </p:cNvSpPr>
            <p:nvPr/>
          </p:nvSpPr>
          <p:spPr bwMode="auto">
            <a:xfrm>
              <a:off x="1952" y="2280"/>
              <a:ext cx="55" cy="96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8" y="80"/>
                </a:cxn>
                <a:cxn ang="0">
                  <a:pos x="48" y="88"/>
                </a:cxn>
                <a:cxn ang="0">
                  <a:pos x="48" y="96"/>
                </a:cxn>
                <a:cxn ang="0">
                  <a:pos x="56" y="96"/>
                </a:cxn>
                <a:cxn ang="0">
                  <a:pos x="56" y="96"/>
                </a:cxn>
                <a:cxn ang="0">
                  <a:pos x="56" y="96"/>
                </a:cxn>
                <a:cxn ang="0">
                  <a:pos x="56" y="80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0" y="32"/>
                </a:cxn>
                <a:cxn ang="0">
                  <a:pos x="40" y="24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32" y="32"/>
                </a:cxn>
                <a:cxn ang="0">
                  <a:pos x="40" y="32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32" y="64"/>
                </a:cxn>
                <a:cxn ang="0">
                  <a:pos x="24" y="64"/>
                </a:cxn>
                <a:cxn ang="0">
                  <a:pos x="16" y="56"/>
                </a:cxn>
              </a:cxnLst>
              <a:rect l="0" t="0" r="r" b="b"/>
              <a:pathLst>
                <a:path w="56" h="96">
                  <a:moveTo>
                    <a:pt x="16" y="56"/>
                  </a:moveTo>
                  <a:lnTo>
                    <a:pt x="16" y="56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26" name="Freeform 1602"/>
            <p:cNvSpPr>
              <a:spLocks/>
            </p:cNvSpPr>
            <p:nvPr/>
          </p:nvSpPr>
          <p:spPr bwMode="auto">
            <a:xfrm>
              <a:off x="1961" y="2280"/>
              <a:ext cx="55" cy="96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4" y="72"/>
                </a:cxn>
                <a:cxn ang="0">
                  <a:pos x="40" y="80"/>
                </a:cxn>
                <a:cxn ang="0">
                  <a:pos x="40" y="88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48" y="88"/>
                </a:cxn>
                <a:cxn ang="0">
                  <a:pos x="56" y="80"/>
                </a:cxn>
                <a:cxn ang="0">
                  <a:pos x="48" y="72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40" y="56"/>
                </a:cxn>
                <a:cxn ang="0">
                  <a:pos x="40" y="48"/>
                </a:cxn>
                <a:cxn ang="0">
                  <a:pos x="40" y="32"/>
                </a:cxn>
                <a:cxn ang="0">
                  <a:pos x="24" y="24"/>
                </a:cxn>
                <a:cxn ang="0">
                  <a:pos x="16" y="1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32" y="32"/>
                </a:cxn>
                <a:cxn ang="0">
                  <a:pos x="32" y="40"/>
                </a:cxn>
                <a:cxn ang="0">
                  <a:pos x="40" y="48"/>
                </a:cxn>
                <a:cxn ang="0">
                  <a:pos x="40" y="56"/>
                </a:cxn>
                <a:cxn ang="0">
                  <a:pos x="40" y="56"/>
                </a:cxn>
                <a:cxn ang="0">
                  <a:pos x="24" y="64"/>
                </a:cxn>
                <a:cxn ang="0">
                  <a:pos x="24" y="64"/>
                </a:cxn>
              </a:cxnLst>
              <a:rect l="0" t="0" r="r" b="b"/>
              <a:pathLst>
                <a:path w="56" h="96">
                  <a:moveTo>
                    <a:pt x="16" y="56"/>
                  </a:moveTo>
                  <a:lnTo>
                    <a:pt x="24" y="72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24" y="64"/>
                  </a:lnTo>
                  <a:lnTo>
                    <a:pt x="24" y="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27" name="Freeform 1603"/>
            <p:cNvSpPr>
              <a:spLocks/>
            </p:cNvSpPr>
            <p:nvPr/>
          </p:nvSpPr>
          <p:spPr bwMode="auto">
            <a:xfrm>
              <a:off x="1952" y="2280"/>
              <a:ext cx="55" cy="96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8" y="80"/>
                </a:cxn>
                <a:cxn ang="0">
                  <a:pos x="48" y="88"/>
                </a:cxn>
                <a:cxn ang="0">
                  <a:pos x="48" y="96"/>
                </a:cxn>
                <a:cxn ang="0">
                  <a:pos x="56" y="96"/>
                </a:cxn>
                <a:cxn ang="0">
                  <a:pos x="56" y="96"/>
                </a:cxn>
                <a:cxn ang="0">
                  <a:pos x="56" y="96"/>
                </a:cxn>
                <a:cxn ang="0">
                  <a:pos x="56" y="80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0" y="32"/>
                </a:cxn>
                <a:cxn ang="0">
                  <a:pos x="40" y="24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32" y="32"/>
                </a:cxn>
                <a:cxn ang="0">
                  <a:pos x="40" y="32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32" y="64"/>
                </a:cxn>
                <a:cxn ang="0">
                  <a:pos x="24" y="64"/>
                </a:cxn>
                <a:cxn ang="0">
                  <a:pos x="16" y="56"/>
                </a:cxn>
              </a:cxnLst>
              <a:rect l="0" t="0" r="r" b="b"/>
              <a:pathLst>
                <a:path w="56" h="96">
                  <a:moveTo>
                    <a:pt x="16" y="56"/>
                  </a:moveTo>
                  <a:lnTo>
                    <a:pt x="16" y="56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16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28" name="Freeform 1604"/>
            <p:cNvSpPr>
              <a:spLocks/>
            </p:cNvSpPr>
            <p:nvPr/>
          </p:nvSpPr>
          <p:spPr bwMode="auto">
            <a:xfrm>
              <a:off x="1712" y="2064"/>
              <a:ext cx="11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40" y="24"/>
                </a:cxn>
                <a:cxn ang="0">
                  <a:pos x="96" y="48"/>
                </a:cxn>
                <a:cxn ang="0">
                  <a:pos x="112" y="64"/>
                </a:cxn>
                <a:cxn ang="0">
                  <a:pos x="112" y="64"/>
                </a:cxn>
                <a:cxn ang="0">
                  <a:pos x="96" y="56"/>
                </a:cxn>
                <a:cxn ang="0">
                  <a:pos x="32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56" y="32"/>
                </a:cxn>
                <a:cxn ang="0">
                  <a:pos x="72" y="40"/>
                </a:cxn>
                <a:cxn ang="0">
                  <a:pos x="80" y="40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4" y="56"/>
                </a:cxn>
                <a:cxn ang="0">
                  <a:pos x="104" y="56"/>
                </a:cxn>
                <a:cxn ang="0">
                  <a:pos x="112" y="64"/>
                </a:cxn>
                <a:cxn ang="0">
                  <a:pos x="96" y="56"/>
                </a:cxn>
                <a:cxn ang="0">
                  <a:pos x="80" y="48"/>
                </a:cxn>
                <a:cxn ang="0">
                  <a:pos x="56" y="32"/>
                </a:cxn>
                <a:cxn ang="0">
                  <a:pos x="24" y="16"/>
                </a:cxn>
                <a:cxn ang="0">
                  <a:pos x="0" y="0"/>
                </a:cxn>
              </a:cxnLst>
              <a:rect l="0" t="0" r="r" b="b"/>
              <a:pathLst>
                <a:path w="112" h="64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24"/>
                  </a:lnTo>
                  <a:lnTo>
                    <a:pt x="96" y="48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96" y="56"/>
                  </a:lnTo>
                  <a:lnTo>
                    <a:pt x="32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56" y="32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96" y="56"/>
                  </a:lnTo>
                  <a:lnTo>
                    <a:pt x="80" y="48"/>
                  </a:lnTo>
                  <a:lnTo>
                    <a:pt x="5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29" name="Freeform 1605"/>
            <p:cNvSpPr>
              <a:spLocks/>
            </p:cNvSpPr>
            <p:nvPr/>
          </p:nvSpPr>
          <p:spPr bwMode="auto">
            <a:xfrm>
              <a:off x="1752" y="2176"/>
              <a:ext cx="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30" name="Freeform 1606"/>
            <p:cNvSpPr>
              <a:spLocks/>
            </p:cNvSpPr>
            <p:nvPr/>
          </p:nvSpPr>
          <p:spPr bwMode="auto">
            <a:xfrm>
              <a:off x="1969" y="2392"/>
              <a:ext cx="23" cy="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16" y="0"/>
                </a:cxn>
              </a:cxnLst>
              <a:rect l="0" t="0" r="r" b="b"/>
              <a:pathLst>
                <a:path w="24" h="8">
                  <a:moveTo>
                    <a:pt x="16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31" name="Freeform 1607"/>
            <p:cNvSpPr>
              <a:spLocks/>
            </p:cNvSpPr>
            <p:nvPr/>
          </p:nvSpPr>
          <p:spPr bwMode="auto">
            <a:xfrm>
              <a:off x="1776" y="2240"/>
              <a:ext cx="215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48" y="56"/>
                </a:cxn>
                <a:cxn ang="0">
                  <a:pos x="80" y="96"/>
                </a:cxn>
                <a:cxn ang="0">
                  <a:pos x="168" y="160"/>
                </a:cxn>
                <a:cxn ang="0">
                  <a:pos x="216" y="176"/>
                </a:cxn>
              </a:cxnLst>
              <a:rect l="0" t="0" r="r" b="b"/>
              <a:pathLst>
                <a:path w="216" h="176">
                  <a:moveTo>
                    <a:pt x="0" y="0"/>
                  </a:moveTo>
                  <a:lnTo>
                    <a:pt x="16" y="16"/>
                  </a:lnTo>
                  <a:lnTo>
                    <a:pt x="48" y="56"/>
                  </a:lnTo>
                  <a:lnTo>
                    <a:pt x="80" y="96"/>
                  </a:lnTo>
                  <a:lnTo>
                    <a:pt x="168" y="160"/>
                  </a:lnTo>
                  <a:lnTo>
                    <a:pt x="216" y="1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32" name="Freeform 1608"/>
            <p:cNvSpPr>
              <a:spLocks/>
            </p:cNvSpPr>
            <p:nvPr/>
          </p:nvSpPr>
          <p:spPr bwMode="auto">
            <a:xfrm>
              <a:off x="1776" y="2240"/>
              <a:ext cx="215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32" y="32"/>
                </a:cxn>
                <a:cxn ang="0">
                  <a:pos x="40" y="48"/>
                </a:cxn>
                <a:cxn ang="0">
                  <a:pos x="48" y="56"/>
                </a:cxn>
                <a:cxn ang="0">
                  <a:pos x="56" y="64"/>
                </a:cxn>
                <a:cxn ang="0">
                  <a:pos x="64" y="80"/>
                </a:cxn>
                <a:cxn ang="0">
                  <a:pos x="80" y="88"/>
                </a:cxn>
                <a:cxn ang="0">
                  <a:pos x="88" y="96"/>
                </a:cxn>
                <a:cxn ang="0">
                  <a:pos x="104" y="112"/>
                </a:cxn>
                <a:cxn ang="0">
                  <a:pos x="120" y="120"/>
                </a:cxn>
                <a:cxn ang="0">
                  <a:pos x="128" y="128"/>
                </a:cxn>
                <a:cxn ang="0">
                  <a:pos x="136" y="136"/>
                </a:cxn>
                <a:cxn ang="0">
                  <a:pos x="152" y="144"/>
                </a:cxn>
                <a:cxn ang="0">
                  <a:pos x="176" y="160"/>
                </a:cxn>
                <a:cxn ang="0">
                  <a:pos x="192" y="168"/>
                </a:cxn>
                <a:cxn ang="0">
                  <a:pos x="216" y="176"/>
                </a:cxn>
              </a:cxnLst>
              <a:rect l="0" t="0" r="r" b="b"/>
              <a:pathLst>
                <a:path w="216" h="176">
                  <a:moveTo>
                    <a:pt x="0" y="0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32" y="32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56" y="64"/>
                  </a:lnTo>
                  <a:lnTo>
                    <a:pt x="64" y="80"/>
                  </a:lnTo>
                  <a:lnTo>
                    <a:pt x="80" y="88"/>
                  </a:lnTo>
                  <a:lnTo>
                    <a:pt x="88" y="96"/>
                  </a:lnTo>
                  <a:lnTo>
                    <a:pt x="104" y="112"/>
                  </a:lnTo>
                  <a:lnTo>
                    <a:pt x="120" y="120"/>
                  </a:lnTo>
                  <a:lnTo>
                    <a:pt x="128" y="128"/>
                  </a:lnTo>
                  <a:lnTo>
                    <a:pt x="136" y="136"/>
                  </a:lnTo>
                  <a:lnTo>
                    <a:pt x="152" y="144"/>
                  </a:lnTo>
                  <a:lnTo>
                    <a:pt x="176" y="160"/>
                  </a:lnTo>
                  <a:lnTo>
                    <a:pt x="192" y="168"/>
                  </a:lnTo>
                  <a:lnTo>
                    <a:pt x="216" y="1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33" name="Freeform 1609"/>
            <p:cNvSpPr>
              <a:spLocks/>
            </p:cNvSpPr>
            <p:nvPr/>
          </p:nvSpPr>
          <p:spPr bwMode="auto">
            <a:xfrm>
              <a:off x="1840" y="2144"/>
              <a:ext cx="121" cy="128"/>
            </a:xfrm>
            <a:custGeom>
              <a:avLst/>
              <a:gdLst/>
              <a:ahLst/>
              <a:cxnLst>
                <a:cxn ang="0">
                  <a:pos x="120" y="128"/>
                </a:cxn>
                <a:cxn ang="0">
                  <a:pos x="104" y="104"/>
                </a:cxn>
                <a:cxn ang="0">
                  <a:pos x="24" y="16"/>
                </a:cxn>
                <a:cxn ang="0">
                  <a:pos x="0" y="0"/>
                </a:cxn>
              </a:cxnLst>
              <a:rect l="0" t="0" r="r" b="b"/>
              <a:pathLst>
                <a:path w="120" h="128">
                  <a:moveTo>
                    <a:pt x="120" y="128"/>
                  </a:moveTo>
                  <a:lnTo>
                    <a:pt x="104" y="104"/>
                  </a:lnTo>
                  <a:lnTo>
                    <a:pt x="24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34" name="Freeform 1610"/>
            <p:cNvSpPr>
              <a:spLocks/>
            </p:cNvSpPr>
            <p:nvPr/>
          </p:nvSpPr>
          <p:spPr bwMode="auto">
            <a:xfrm>
              <a:off x="1736" y="2096"/>
              <a:ext cx="224" cy="176"/>
            </a:xfrm>
            <a:custGeom>
              <a:avLst/>
              <a:gdLst/>
              <a:ahLst/>
              <a:cxnLst>
                <a:cxn ang="0">
                  <a:pos x="224" y="176"/>
                </a:cxn>
                <a:cxn ang="0">
                  <a:pos x="224" y="176"/>
                </a:cxn>
                <a:cxn ang="0">
                  <a:pos x="216" y="160"/>
                </a:cxn>
                <a:cxn ang="0">
                  <a:pos x="200" y="144"/>
                </a:cxn>
                <a:cxn ang="0">
                  <a:pos x="184" y="128"/>
                </a:cxn>
                <a:cxn ang="0">
                  <a:pos x="168" y="104"/>
                </a:cxn>
                <a:cxn ang="0">
                  <a:pos x="152" y="88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12" y="48"/>
                </a:cxn>
                <a:cxn ang="0">
                  <a:pos x="104" y="48"/>
                </a:cxn>
                <a:cxn ang="0">
                  <a:pos x="88" y="24"/>
                </a:cxn>
                <a:cxn ang="0">
                  <a:pos x="3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40"/>
                </a:cxn>
                <a:cxn ang="0">
                  <a:pos x="16" y="72"/>
                </a:cxn>
                <a:cxn ang="0">
                  <a:pos x="56" y="136"/>
                </a:cxn>
              </a:cxnLst>
              <a:rect l="0" t="0" r="r" b="b"/>
              <a:pathLst>
                <a:path w="224" h="176">
                  <a:moveTo>
                    <a:pt x="224" y="176"/>
                  </a:moveTo>
                  <a:lnTo>
                    <a:pt x="224" y="176"/>
                  </a:lnTo>
                  <a:lnTo>
                    <a:pt x="216" y="160"/>
                  </a:lnTo>
                  <a:lnTo>
                    <a:pt x="200" y="144"/>
                  </a:lnTo>
                  <a:lnTo>
                    <a:pt x="184" y="128"/>
                  </a:lnTo>
                  <a:lnTo>
                    <a:pt x="168" y="104"/>
                  </a:lnTo>
                  <a:lnTo>
                    <a:pt x="152" y="88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12" y="48"/>
                  </a:lnTo>
                  <a:lnTo>
                    <a:pt x="104" y="48"/>
                  </a:lnTo>
                  <a:lnTo>
                    <a:pt x="88" y="24"/>
                  </a:lnTo>
                  <a:lnTo>
                    <a:pt x="3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40"/>
                  </a:lnTo>
                  <a:lnTo>
                    <a:pt x="16" y="72"/>
                  </a:lnTo>
                  <a:lnTo>
                    <a:pt x="56" y="13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35" name="Freeform 1611"/>
            <p:cNvSpPr>
              <a:spLocks/>
            </p:cNvSpPr>
            <p:nvPr/>
          </p:nvSpPr>
          <p:spPr bwMode="auto">
            <a:xfrm>
              <a:off x="1736" y="2096"/>
              <a:ext cx="104" cy="136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8"/>
                </a:cxn>
                <a:cxn ang="0">
                  <a:pos x="96" y="40"/>
                </a:cxn>
                <a:cxn ang="0">
                  <a:pos x="96" y="40"/>
                </a:cxn>
                <a:cxn ang="0">
                  <a:pos x="88" y="32"/>
                </a:cxn>
                <a:cxn ang="0">
                  <a:pos x="80" y="24"/>
                </a:cxn>
                <a:cxn ang="0">
                  <a:pos x="72" y="16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8" y="48"/>
                </a:cxn>
                <a:cxn ang="0">
                  <a:pos x="16" y="56"/>
                </a:cxn>
                <a:cxn ang="0">
                  <a:pos x="16" y="64"/>
                </a:cxn>
                <a:cxn ang="0">
                  <a:pos x="24" y="72"/>
                </a:cxn>
                <a:cxn ang="0">
                  <a:pos x="24" y="88"/>
                </a:cxn>
                <a:cxn ang="0">
                  <a:pos x="32" y="104"/>
                </a:cxn>
                <a:cxn ang="0">
                  <a:pos x="40" y="120"/>
                </a:cxn>
                <a:cxn ang="0">
                  <a:pos x="56" y="136"/>
                </a:cxn>
              </a:cxnLst>
              <a:rect l="0" t="0" r="r" b="b"/>
              <a:pathLst>
                <a:path w="104" h="136">
                  <a:moveTo>
                    <a:pt x="104" y="48"/>
                  </a:moveTo>
                  <a:lnTo>
                    <a:pt x="104" y="48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88" y="32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24" y="88"/>
                  </a:lnTo>
                  <a:lnTo>
                    <a:pt x="32" y="104"/>
                  </a:lnTo>
                  <a:lnTo>
                    <a:pt x="40" y="120"/>
                  </a:lnTo>
                  <a:lnTo>
                    <a:pt x="56" y="13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36" name="Freeform 1612"/>
            <p:cNvSpPr>
              <a:spLocks/>
            </p:cNvSpPr>
            <p:nvPr/>
          </p:nvSpPr>
          <p:spPr bwMode="auto">
            <a:xfrm>
              <a:off x="1799" y="2256"/>
              <a:ext cx="176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56" y="56"/>
                </a:cxn>
                <a:cxn ang="0">
                  <a:pos x="96" y="96"/>
                </a:cxn>
                <a:cxn ang="0">
                  <a:pos x="144" y="128"/>
                </a:cxn>
                <a:cxn ang="0">
                  <a:pos x="176" y="144"/>
                </a:cxn>
              </a:cxnLst>
              <a:rect l="0" t="0" r="r" b="b"/>
              <a:pathLst>
                <a:path w="176" h="144">
                  <a:moveTo>
                    <a:pt x="0" y="0"/>
                  </a:moveTo>
                  <a:lnTo>
                    <a:pt x="16" y="16"/>
                  </a:lnTo>
                  <a:lnTo>
                    <a:pt x="56" y="56"/>
                  </a:lnTo>
                  <a:lnTo>
                    <a:pt x="96" y="96"/>
                  </a:lnTo>
                  <a:lnTo>
                    <a:pt x="144" y="128"/>
                  </a:lnTo>
                  <a:lnTo>
                    <a:pt x="176" y="14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37" name="Freeform 1613"/>
            <p:cNvSpPr>
              <a:spLocks/>
            </p:cNvSpPr>
            <p:nvPr/>
          </p:nvSpPr>
          <p:spPr bwMode="auto">
            <a:xfrm>
              <a:off x="1799" y="2256"/>
              <a:ext cx="176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24" y="16"/>
                </a:cxn>
                <a:cxn ang="0">
                  <a:pos x="40" y="40"/>
                </a:cxn>
                <a:cxn ang="0">
                  <a:pos x="64" y="64"/>
                </a:cxn>
                <a:cxn ang="0">
                  <a:pos x="72" y="72"/>
                </a:cxn>
                <a:cxn ang="0">
                  <a:pos x="72" y="72"/>
                </a:cxn>
                <a:cxn ang="0">
                  <a:pos x="80" y="80"/>
                </a:cxn>
                <a:cxn ang="0">
                  <a:pos x="88" y="88"/>
                </a:cxn>
                <a:cxn ang="0">
                  <a:pos x="96" y="96"/>
                </a:cxn>
                <a:cxn ang="0">
                  <a:pos x="104" y="104"/>
                </a:cxn>
                <a:cxn ang="0">
                  <a:pos x="112" y="104"/>
                </a:cxn>
                <a:cxn ang="0">
                  <a:pos x="112" y="112"/>
                </a:cxn>
                <a:cxn ang="0">
                  <a:pos x="128" y="112"/>
                </a:cxn>
                <a:cxn ang="0">
                  <a:pos x="136" y="120"/>
                </a:cxn>
                <a:cxn ang="0">
                  <a:pos x="152" y="120"/>
                </a:cxn>
                <a:cxn ang="0">
                  <a:pos x="168" y="128"/>
                </a:cxn>
                <a:cxn ang="0">
                  <a:pos x="168" y="136"/>
                </a:cxn>
                <a:cxn ang="0">
                  <a:pos x="176" y="144"/>
                </a:cxn>
              </a:cxnLst>
              <a:rect l="0" t="0" r="r" b="b"/>
              <a:pathLst>
                <a:path w="176" h="144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0" y="40"/>
                  </a:lnTo>
                  <a:lnTo>
                    <a:pt x="64" y="6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80" y="80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8" y="112"/>
                  </a:lnTo>
                  <a:lnTo>
                    <a:pt x="136" y="120"/>
                  </a:lnTo>
                  <a:lnTo>
                    <a:pt x="152" y="120"/>
                  </a:lnTo>
                  <a:lnTo>
                    <a:pt x="168" y="128"/>
                  </a:lnTo>
                  <a:lnTo>
                    <a:pt x="168" y="136"/>
                  </a:lnTo>
                  <a:lnTo>
                    <a:pt x="176" y="14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38" name="Freeform 1614"/>
            <p:cNvSpPr>
              <a:spLocks/>
            </p:cNvSpPr>
            <p:nvPr/>
          </p:nvSpPr>
          <p:spPr bwMode="auto">
            <a:xfrm>
              <a:off x="1824" y="2152"/>
              <a:ext cx="48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8" y="40"/>
                </a:cxn>
                <a:cxn ang="0">
                  <a:pos x="24" y="16"/>
                </a:cxn>
                <a:cxn ang="0">
                  <a:pos x="0" y="0"/>
                </a:cxn>
              </a:cxnLst>
              <a:rect l="0" t="0" r="r" b="b"/>
              <a:pathLst>
                <a:path w="48" h="40">
                  <a:moveTo>
                    <a:pt x="0" y="0"/>
                  </a:moveTo>
                  <a:lnTo>
                    <a:pt x="0" y="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039" name="Freeform 1615"/>
            <p:cNvSpPr>
              <a:spLocks/>
            </p:cNvSpPr>
            <p:nvPr/>
          </p:nvSpPr>
          <p:spPr bwMode="auto">
            <a:xfrm>
              <a:off x="1840" y="2248"/>
              <a:ext cx="56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56" y="64"/>
                </a:cxn>
                <a:cxn ang="0">
                  <a:pos x="56" y="64"/>
                </a:cxn>
                <a:cxn ang="0">
                  <a:pos x="56" y="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56" y="64"/>
                </a:cxn>
                <a:cxn ang="0">
                  <a:pos x="0" y="0"/>
                </a:cxn>
              </a:cxnLst>
              <a:rect l="0" t="0" r="r" b="b"/>
              <a:pathLst>
                <a:path w="56" h="64">
                  <a:moveTo>
                    <a:pt x="0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8"/>
                  </a:lnTo>
                  <a:lnTo>
                    <a:pt x="56" y="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14" name="Group 1616"/>
          <p:cNvGrpSpPr>
            <a:grpSpLocks/>
          </p:cNvGrpSpPr>
          <p:nvPr/>
        </p:nvGrpSpPr>
        <p:grpSpPr bwMode="auto">
          <a:xfrm>
            <a:off x="7372350" y="762000"/>
            <a:ext cx="779463" cy="990600"/>
            <a:chOff x="3496" y="1720"/>
            <a:chExt cx="632" cy="904"/>
          </a:xfrm>
        </p:grpSpPr>
        <p:grpSp>
          <p:nvGrpSpPr>
            <p:cNvPr id="15" name="Group 1617"/>
            <p:cNvGrpSpPr>
              <a:grpSpLocks/>
            </p:cNvGrpSpPr>
            <p:nvPr/>
          </p:nvGrpSpPr>
          <p:grpSpPr bwMode="auto">
            <a:xfrm>
              <a:off x="3520" y="1720"/>
              <a:ext cx="608" cy="904"/>
              <a:chOff x="3520" y="1720"/>
              <a:chExt cx="608" cy="904"/>
            </a:xfrm>
          </p:grpSpPr>
          <p:sp>
            <p:nvSpPr>
              <p:cNvPr id="873042" name="Freeform 1618"/>
              <p:cNvSpPr>
                <a:spLocks/>
              </p:cNvSpPr>
              <p:nvPr/>
            </p:nvSpPr>
            <p:spPr bwMode="auto">
              <a:xfrm>
                <a:off x="3520" y="1720"/>
                <a:ext cx="608" cy="904"/>
              </a:xfrm>
              <a:custGeom>
                <a:avLst/>
                <a:gdLst/>
                <a:ahLst/>
                <a:cxnLst>
                  <a:cxn ang="0">
                    <a:pos x="88" y="864"/>
                  </a:cxn>
                  <a:cxn ang="0">
                    <a:pos x="88" y="896"/>
                  </a:cxn>
                  <a:cxn ang="0">
                    <a:pos x="104" y="856"/>
                  </a:cxn>
                  <a:cxn ang="0">
                    <a:pos x="152" y="776"/>
                  </a:cxn>
                  <a:cxn ang="0">
                    <a:pos x="184" y="728"/>
                  </a:cxn>
                  <a:cxn ang="0">
                    <a:pos x="232" y="680"/>
                  </a:cxn>
                  <a:cxn ang="0">
                    <a:pos x="264" y="640"/>
                  </a:cxn>
                  <a:cxn ang="0">
                    <a:pos x="288" y="592"/>
                  </a:cxn>
                  <a:cxn ang="0">
                    <a:pos x="328" y="520"/>
                  </a:cxn>
                  <a:cxn ang="0">
                    <a:pos x="384" y="432"/>
                  </a:cxn>
                  <a:cxn ang="0">
                    <a:pos x="368" y="440"/>
                  </a:cxn>
                  <a:cxn ang="0">
                    <a:pos x="384" y="408"/>
                  </a:cxn>
                  <a:cxn ang="0">
                    <a:pos x="408" y="376"/>
                  </a:cxn>
                  <a:cxn ang="0">
                    <a:pos x="424" y="344"/>
                  </a:cxn>
                  <a:cxn ang="0">
                    <a:pos x="456" y="304"/>
                  </a:cxn>
                  <a:cxn ang="0">
                    <a:pos x="472" y="264"/>
                  </a:cxn>
                  <a:cxn ang="0">
                    <a:pos x="480" y="240"/>
                  </a:cxn>
                  <a:cxn ang="0">
                    <a:pos x="496" y="224"/>
                  </a:cxn>
                  <a:cxn ang="0">
                    <a:pos x="544" y="136"/>
                  </a:cxn>
                  <a:cxn ang="0">
                    <a:pos x="576" y="64"/>
                  </a:cxn>
                  <a:cxn ang="0">
                    <a:pos x="608" y="0"/>
                  </a:cxn>
                  <a:cxn ang="0">
                    <a:pos x="584" y="40"/>
                  </a:cxn>
                  <a:cxn ang="0">
                    <a:pos x="568" y="72"/>
                  </a:cxn>
                  <a:cxn ang="0">
                    <a:pos x="552" y="96"/>
                  </a:cxn>
                  <a:cxn ang="0">
                    <a:pos x="528" y="112"/>
                  </a:cxn>
                  <a:cxn ang="0">
                    <a:pos x="496" y="152"/>
                  </a:cxn>
                  <a:cxn ang="0">
                    <a:pos x="448" y="216"/>
                  </a:cxn>
                  <a:cxn ang="0">
                    <a:pos x="408" y="264"/>
                  </a:cxn>
                  <a:cxn ang="0">
                    <a:pos x="320" y="408"/>
                  </a:cxn>
                  <a:cxn ang="0">
                    <a:pos x="304" y="424"/>
                  </a:cxn>
                  <a:cxn ang="0">
                    <a:pos x="288" y="448"/>
                  </a:cxn>
                  <a:cxn ang="0">
                    <a:pos x="272" y="464"/>
                  </a:cxn>
                  <a:cxn ang="0">
                    <a:pos x="240" y="512"/>
                  </a:cxn>
                  <a:cxn ang="0">
                    <a:pos x="200" y="576"/>
                  </a:cxn>
                  <a:cxn ang="0">
                    <a:pos x="128" y="688"/>
                  </a:cxn>
                  <a:cxn ang="0">
                    <a:pos x="120" y="720"/>
                  </a:cxn>
                  <a:cxn ang="0">
                    <a:pos x="96" y="808"/>
                  </a:cxn>
                  <a:cxn ang="0">
                    <a:pos x="80" y="864"/>
                  </a:cxn>
                  <a:cxn ang="0">
                    <a:pos x="80" y="848"/>
                  </a:cxn>
                  <a:cxn ang="0">
                    <a:pos x="80" y="824"/>
                  </a:cxn>
                  <a:cxn ang="0">
                    <a:pos x="56" y="760"/>
                  </a:cxn>
                  <a:cxn ang="0">
                    <a:pos x="40" y="672"/>
                  </a:cxn>
                  <a:cxn ang="0">
                    <a:pos x="24" y="552"/>
                  </a:cxn>
                  <a:cxn ang="0">
                    <a:pos x="16" y="456"/>
                  </a:cxn>
                  <a:cxn ang="0">
                    <a:pos x="16" y="376"/>
                  </a:cxn>
                  <a:cxn ang="0">
                    <a:pos x="16" y="328"/>
                  </a:cxn>
                  <a:cxn ang="0">
                    <a:pos x="0" y="256"/>
                  </a:cxn>
                  <a:cxn ang="0">
                    <a:pos x="0" y="232"/>
                  </a:cxn>
                  <a:cxn ang="0">
                    <a:pos x="8" y="232"/>
                  </a:cxn>
                  <a:cxn ang="0">
                    <a:pos x="8" y="288"/>
                  </a:cxn>
                  <a:cxn ang="0">
                    <a:pos x="16" y="328"/>
                  </a:cxn>
                  <a:cxn ang="0">
                    <a:pos x="72" y="520"/>
                  </a:cxn>
                  <a:cxn ang="0">
                    <a:pos x="104" y="648"/>
                  </a:cxn>
                </a:cxnLst>
                <a:rect l="0" t="0" r="r" b="b"/>
                <a:pathLst>
                  <a:path w="608" h="904">
                    <a:moveTo>
                      <a:pt x="88" y="856"/>
                    </a:moveTo>
                    <a:lnTo>
                      <a:pt x="88" y="856"/>
                    </a:lnTo>
                    <a:lnTo>
                      <a:pt x="88" y="864"/>
                    </a:lnTo>
                    <a:lnTo>
                      <a:pt x="88" y="880"/>
                    </a:lnTo>
                    <a:lnTo>
                      <a:pt x="80" y="888"/>
                    </a:lnTo>
                    <a:lnTo>
                      <a:pt x="88" y="896"/>
                    </a:lnTo>
                    <a:lnTo>
                      <a:pt x="88" y="904"/>
                    </a:lnTo>
                    <a:lnTo>
                      <a:pt x="104" y="904"/>
                    </a:lnTo>
                    <a:lnTo>
                      <a:pt x="104" y="856"/>
                    </a:lnTo>
                    <a:lnTo>
                      <a:pt x="112" y="824"/>
                    </a:lnTo>
                    <a:lnTo>
                      <a:pt x="128" y="800"/>
                    </a:lnTo>
                    <a:lnTo>
                      <a:pt x="152" y="776"/>
                    </a:lnTo>
                    <a:lnTo>
                      <a:pt x="160" y="760"/>
                    </a:lnTo>
                    <a:lnTo>
                      <a:pt x="168" y="752"/>
                    </a:lnTo>
                    <a:lnTo>
                      <a:pt x="184" y="728"/>
                    </a:lnTo>
                    <a:lnTo>
                      <a:pt x="208" y="712"/>
                    </a:lnTo>
                    <a:lnTo>
                      <a:pt x="224" y="688"/>
                    </a:lnTo>
                    <a:lnTo>
                      <a:pt x="232" y="680"/>
                    </a:lnTo>
                    <a:lnTo>
                      <a:pt x="248" y="664"/>
                    </a:lnTo>
                    <a:lnTo>
                      <a:pt x="256" y="648"/>
                    </a:lnTo>
                    <a:lnTo>
                      <a:pt x="264" y="640"/>
                    </a:lnTo>
                    <a:lnTo>
                      <a:pt x="272" y="624"/>
                    </a:lnTo>
                    <a:lnTo>
                      <a:pt x="280" y="608"/>
                    </a:lnTo>
                    <a:lnTo>
                      <a:pt x="288" y="592"/>
                    </a:lnTo>
                    <a:lnTo>
                      <a:pt x="304" y="584"/>
                    </a:lnTo>
                    <a:lnTo>
                      <a:pt x="320" y="552"/>
                    </a:lnTo>
                    <a:lnTo>
                      <a:pt x="328" y="520"/>
                    </a:lnTo>
                    <a:lnTo>
                      <a:pt x="344" y="496"/>
                    </a:lnTo>
                    <a:lnTo>
                      <a:pt x="368" y="464"/>
                    </a:lnTo>
                    <a:lnTo>
                      <a:pt x="384" y="432"/>
                    </a:lnTo>
                    <a:lnTo>
                      <a:pt x="392" y="416"/>
                    </a:lnTo>
                    <a:lnTo>
                      <a:pt x="400" y="408"/>
                    </a:lnTo>
                    <a:lnTo>
                      <a:pt x="368" y="440"/>
                    </a:lnTo>
                    <a:lnTo>
                      <a:pt x="376" y="424"/>
                    </a:lnTo>
                    <a:lnTo>
                      <a:pt x="384" y="416"/>
                    </a:lnTo>
                    <a:lnTo>
                      <a:pt x="384" y="408"/>
                    </a:lnTo>
                    <a:lnTo>
                      <a:pt x="392" y="400"/>
                    </a:lnTo>
                    <a:lnTo>
                      <a:pt x="408" y="384"/>
                    </a:lnTo>
                    <a:lnTo>
                      <a:pt x="408" y="376"/>
                    </a:lnTo>
                    <a:lnTo>
                      <a:pt x="416" y="368"/>
                    </a:lnTo>
                    <a:lnTo>
                      <a:pt x="424" y="352"/>
                    </a:lnTo>
                    <a:lnTo>
                      <a:pt x="424" y="344"/>
                    </a:lnTo>
                    <a:lnTo>
                      <a:pt x="432" y="336"/>
                    </a:lnTo>
                    <a:lnTo>
                      <a:pt x="440" y="320"/>
                    </a:lnTo>
                    <a:lnTo>
                      <a:pt x="456" y="304"/>
                    </a:lnTo>
                    <a:lnTo>
                      <a:pt x="456" y="288"/>
                    </a:lnTo>
                    <a:lnTo>
                      <a:pt x="464" y="272"/>
                    </a:lnTo>
                    <a:lnTo>
                      <a:pt x="472" y="264"/>
                    </a:lnTo>
                    <a:lnTo>
                      <a:pt x="472" y="248"/>
                    </a:lnTo>
                    <a:lnTo>
                      <a:pt x="480" y="240"/>
                    </a:lnTo>
                    <a:lnTo>
                      <a:pt x="480" y="240"/>
                    </a:lnTo>
                    <a:lnTo>
                      <a:pt x="480" y="232"/>
                    </a:lnTo>
                    <a:lnTo>
                      <a:pt x="488" y="232"/>
                    </a:lnTo>
                    <a:lnTo>
                      <a:pt x="496" y="224"/>
                    </a:lnTo>
                    <a:lnTo>
                      <a:pt x="496" y="216"/>
                    </a:lnTo>
                    <a:lnTo>
                      <a:pt x="528" y="160"/>
                    </a:lnTo>
                    <a:lnTo>
                      <a:pt x="544" y="136"/>
                    </a:lnTo>
                    <a:lnTo>
                      <a:pt x="552" y="112"/>
                    </a:lnTo>
                    <a:lnTo>
                      <a:pt x="568" y="88"/>
                    </a:lnTo>
                    <a:lnTo>
                      <a:pt x="576" y="64"/>
                    </a:lnTo>
                    <a:lnTo>
                      <a:pt x="592" y="40"/>
                    </a:lnTo>
                    <a:lnTo>
                      <a:pt x="608" y="8"/>
                    </a:lnTo>
                    <a:lnTo>
                      <a:pt x="608" y="0"/>
                    </a:lnTo>
                    <a:lnTo>
                      <a:pt x="600" y="16"/>
                    </a:lnTo>
                    <a:lnTo>
                      <a:pt x="592" y="24"/>
                    </a:lnTo>
                    <a:lnTo>
                      <a:pt x="584" y="40"/>
                    </a:lnTo>
                    <a:lnTo>
                      <a:pt x="584" y="56"/>
                    </a:lnTo>
                    <a:lnTo>
                      <a:pt x="576" y="64"/>
                    </a:lnTo>
                    <a:lnTo>
                      <a:pt x="568" y="72"/>
                    </a:lnTo>
                    <a:lnTo>
                      <a:pt x="560" y="80"/>
                    </a:lnTo>
                    <a:lnTo>
                      <a:pt x="560" y="88"/>
                    </a:lnTo>
                    <a:lnTo>
                      <a:pt x="552" y="96"/>
                    </a:lnTo>
                    <a:lnTo>
                      <a:pt x="544" y="96"/>
                    </a:lnTo>
                    <a:lnTo>
                      <a:pt x="536" y="104"/>
                    </a:lnTo>
                    <a:lnTo>
                      <a:pt x="528" y="112"/>
                    </a:lnTo>
                    <a:lnTo>
                      <a:pt x="528" y="120"/>
                    </a:lnTo>
                    <a:lnTo>
                      <a:pt x="512" y="128"/>
                    </a:lnTo>
                    <a:lnTo>
                      <a:pt x="496" y="152"/>
                    </a:lnTo>
                    <a:lnTo>
                      <a:pt x="480" y="168"/>
                    </a:lnTo>
                    <a:lnTo>
                      <a:pt x="464" y="192"/>
                    </a:lnTo>
                    <a:lnTo>
                      <a:pt x="448" y="216"/>
                    </a:lnTo>
                    <a:lnTo>
                      <a:pt x="432" y="232"/>
                    </a:lnTo>
                    <a:lnTo>
                      <a:pt x="424" y="256"/>
                    </a:lnTo>
                    <a:lnTo>
                      <a:pt x="408" y="264"/>
                    </a:lnTo>
                    <a:lnTo>
                      <a:pt x="384" y="312"/>
                    </a:lnTo>
                    <a:lnTo>
                      <a:pt x="352" y="360"/>
                    </a:lnTo>
                    <a:lnTo>
                      <a:pt x="320" y="408"/>
                    </a:lnTo>
                    <a:lnTo>
                      <a:pt x="312" y="416"/>
                    </a:lnTo>
                    <a:lnTo>
                      <a:pt x="304" y="424"/>
                    </a:lnTo>
                    <a:lnTo>
                      <a:pt x="304" y="424"/>
                    </a:lnTo>
                    <a:lnTo>
                      <a:pt x="296" y="432"/>
                    </a:lnTo>
                    <a:lnTo>
                      <a:pt x="296" y="440"/>
                    </a:lnTo>
                    <a:lnTo>
                      <a:pt x="288" y="448"/>
                    </a:lnTo>
                    <a:lnTo>
                      <a:pt x="280" y="448"/>
                    </a:lnTo>
                    <a:lnTo>
                      <a:pt x="280" y="456"/>
                    </a:lnTo>
                    <a:lnTo>
                      <a:pt x="272" y="464"/>
                    </a:lnTo>
                    <a:lnTo>
                      <a:pt x="264" y="472"/>
                    </a:lnTo>
                    <a:lnTo>
                      <a:pt x="256" y="496"/>
                    </a:lnTo>
                    <a:lnTo>
                      <a:pt x="240" y="512"/>
                    </a:lnTo>
                    <a:lnTo>
                      <a:pt x="232" y="520"/>
                    </a:lnTo>
                    <a:lnTo>
                      <a:pt x="224" y="544"/>
                    </a:lnTo>
                    <a:lnTo>
                      <a:pt x="200" y="576"/>
                    </a:lnTo>
                    <a:lnTo>
                      <a:pt x="136" y="672"/>
                    </a:lnTo>
                    <a:lnTo>
                      <a:pt x="136" y="680"/>
                    </a:lnTo>
                    <a:lnTo>
                      <a:pt x="128" y="688"/>
                    </a:lnTo>
                    <a:lnTo>
                      <a:pt x="128" y="696"/>
                    </a:lnTo>
                    <a:lnTo>
                      <a:pt x="128" y="704"/>
                    </a:lnTo>
                    <a:lnTo>
                      <a:pt x="120" y="720"/>
                    </a:lnTo>
                    <a:lnTo>
                      <a:pt x="120" y="728"/>
                    </a:lnTo>
                    <a:lnTo>
                      <a:pt x="112" y="744"/>
                    </a:lnTo>
                    <a:lnTo>
                      <a:pt x="96" y="808"/>
                    </a:lnTo>
                    <a:lnTo>
                      <a:pt x="88" y="848"/>
                    </a:lnTo>
                    <a:lnTo>
                      <a:pt x="80" y="856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80" y="856"/>
                    </a:lnTo>
                    <a:lnTo>
                      <a:pt x="80" y="848"/>
                    </a:lnTo>
                    <a:lnTo>
                      <a:pt x="80" y="840"/>
                    </a:lnTo>
                    <a:lnTo>
                      <a:pt x="80" y="832"/>
                    </a:lnTo>
                    <a:lnTo>
                      <a:pt x="80" y="824"/>
                    </a:lnTo>
                    <a:lnTo>
                      <a:pt x="72" y="808"/>
                    </a:lnTo>
                    <a:lnTo>
                      <a:pt x="72" y="792"/>
                    </a:lnTo>
                    <a:lnTo>
                      <a:pt x="56" y="760"/>
                    </a:lnTo>
                    <a:lnTo>
                      <a:pt x="56" y="744"/>
                    </a:lnTo>
                    <a:lnTo>
                      <a:pt x="48" y="728"/>
                    </a:lnTo>
                    <a:lnTo>
                      <a:pt x="40" y="672"/>
                    </a:lnTo>
                    <a:lnTo>
                      <a:pt x="32" y="624"/>
                    </a:lnTo>
                    <a:lnTo>
                      <a:pt x="24" y="584"/>
                    </a:lnTo>
                    <a:lnTo>
                      <a:pt x="24" y="552"/>
                    </a:lnTo>
                    <a:lnTo>
                      <a:pt x="24" y="520"/>
                    </a:lnTo>
                    <a:lnTo>
                      <a:pt x="16" y="488"/>
                    </a:lnTo>
                    <a:lnTo>
                      <a:pt x="16" y="456"/>
                    </a:lnTo>
                    <a:lnTo>
                      <a:pt x="16" y="408"/>
                    </a:lnTo>
                    <a:lnTo>
                      <a:pt x="16" y="392"/>
                    </a:lnTo>
                    <a:lnTo>
                      <a:pt x="16" y="376"/>
                    </a:lnTo>
                    <a:lnTo>
                      <a:pt x="16" y="368"/>
                    </a:lnTo>
                    <a:lnTo>
                      <a:pt x="16" y="352"/>
                    </a:lnTo>
                    <a:lnTo>
                      <a:pt x="16" y="328"/>
                    </a:lnTo>
                    <a:lnTo>
                      <a:pt x="8" y="304"/>
                    </a:lnTo>
                    <a:lnTo>
                      <a:pt x="0" y="264"/>
                    </a:lnTo>
                    <a:lnTo>
                      <a:pt x="0" y="256"/>
                    </a:lnTo>
                    <a:lnTo>
                      <a:pt x="0" y="24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24"/>
                    </a:lnTo>
                    <a:lnTo>
                      <a:pt x="0" y="216"/>
                    </a:lnTo>
                    <a:lnTo>
                      <a:pt x="8" y="232"/>
                    </a:lnTo>
                    <a:lnTo>
                      <a:pt x="8" y="248"/>
                    </a:lnTo>
                    <a:lnTo>
                      <a:pt x="8" y="272"/>
                    </a:lnTo>
                    <a:lnTo>
                      <a:pt x="8" y="288"/>
                    </a:lnTo>
                    <a:lnTo>
                      <a:pt x="16" y="296"/>
                    </a:lnTo>
                    <a:lnTo>
                      <a:pt x="16" y="312"/>
                    </a:lnTo>
                    <a:lnTo>
                      <a:pt x="16" y="328"/>
                    </a:lnTo>
                    <a:lnTo>
                      <a:pt x="48" y="408"/>
                    </a:lnTo>
                    <a:lnTo>
                      <a:pt x="64" y="488"/>
                    </a:lnTo>
                    <a:lnTo>
                      <a:pt x="72" y="520"/>
                    </a:lnTo>
                    <a:lnTo>
                      <a:pt x="88" y="560"/>
                    </a:lnTo>
                    <a:lnTo>
                      <a:pt x="96" y="600"/>
                    </a:lnTo>
                    <a:lnTo>
                      <a:pt x="104" y="648"/>
                    </a:lnTo>
                    <a:lnTo>
                      <a:pt x="104" y="768"/>
                    </a:lnTo>
                    <a:lnTo>
                      <a:pt x="88" y="85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43" name="Freeform 1619"/>
              <p:cNvSpPr>
                <a:spLocks/>
              </p:cNvSpPr>
              <p:nvPr/>
            </p:nvSpPr>
            <p:spPr bwMode="auto">
              <a:xfrm>
                <a:off x="3520" y="1720"/>
                <a:ext cx="608" cy="904"/>
              </a:xfrm>
              <a:custGeom>
                <a:avLst/>
                <a:gdLst/>
                <a:ahLst/>
                <a:cxnLst>
                  <a:cxn ang="0">
                    <a:pos x="88" y="872"/>
                  </a:cxn>
                  <a:cxn ang="0">
                    <a:pos x="104" y="904"/>
                  </a:cxn>
                  <a:cxn ang="0">
                    <a:pos x="104" y="856"/>
                  </a:cxn>
                  <a:cxn ang="0">
                    <a:pos x="112" y="824"/>
                  </a:cxn>
                  <a:cxn ang="0">
                    <a:pos x="400" y="408"/>
                  </a:cxn>
                  <a:cxn ang="0">
                    <a:pos x="368" y="440"/>
                  </a:cxn>
                  <a:cxn ang="0">
                    <a:pos x="456" y="288"/>
                  </a:cxn>
                  <a:cxn ang="0">
                    <a:pos x="552" y="120"/>
                  </a:cxn>
                  <a:cxn ang="0">
                    <a:pos x="608" y="0"/>
                  </a:cxn>
                  <a:cxn ang="0">
                    <a:pos x="528" y="120"/>
                  </a:cxn>
                  <a:cxn ang="0">
                    <a:pos x="312" y="416"/>
                  </a:cxn>
                  <a:cxn ang="0">
                    <a:pos x="128" y="680"/>
                  </a:cxn>
                  <a:cxn ang="0">
                    <a:pos x="80" y="864"/>
                  </a:cxn>
                  <a:cxn ang="0">
                    <a:pos x="32" y="608"/>
                  </a:cxn>
                  <a:cxn ang="0">
                    <a:pos x="0" y="240"/>
                  </a:cxn>
                  <a:cxn ang="0">
                    <a:pos x="8" y="216"/>
                  </a:cxn>
                  <a:cxn ang="0">
                    <a:pos x="48" y="416"/>
                  </a:cxn>
                  <a:cxn ang="0">
                    <a:pos x="104" y="768"/>
                  </a:cxn>
                  <a:cxn ang="0">
                    <a:pos x="88" y="856"/>
                  </a:cxn>
                  <a:cxn ang="0">
                    <a:pos x="88" y="856"/>
                  </a:cxn>
                  <a:cxn ang="0">
                    <a:pos x="88" y="896"/>
                  </a:cxn>
                  <a:cxn ang="0">
                    <a:pos x="112" y="824"/>
                  </a:cxn>
                  <a:cxn ang="0">
                    <a:pos x="168" y="752"/>
                  </a:cxn>
                  <a:cxn ang="0">
                    <a:pos x="232" y="680"/>
                  </a:cxn>
                  <a:cxn ang="0">
                    <a:pos x="272" y="624"/>
                  </a:cxn>
                  <a:cxn ang="0">
                    <a:pos x="320" y="552"/>
                  </a:cxn>
                  <a:cxn ang="0">
                    <a:pos x="384" y="432"/>
                  </a:cxn>
                  <a:cxn ang="0">
                    <a:pos x="376" y="424"/>
                  </a:cxn>
                  <a:cxn ang="0">
                    <a:pos x="408" y="384"/>
                  </a:cxn>
                  <a:cxn ang="0">
                    <a:pos x="424" y="344"/>
                  </a:cxn>
                  <a:cxn ang="0">
                    <a:pos x="456" y="288"/>
                  </a:cxn>
                  <a:cxn ang="0">
                    <a:pos x="480" y="240"/>
                  </a:cxn>
                  <a:cxn ang="0">
                    <a:pos x="496" y="224"/>
                  </a:cxn>
                  <a:cxn ang="0">
                    <a:pos x="552" y="112"/>
                  </a:cxn>
                  <a:cxn ang="0">
                    <a:pos x="608" y="8"/>
                  </a:cxn>
                  <a:cxn ang="0">
                    <a:pos x="584" y="40"/>
                  </a:cxn>
                  <a:cxn ang="0">
                    <a:pos x="560" y="80"/>
                  </a:cxn>
                  <a:cxn ang="0">
                    <a:pos x="536" y="104"/>
                  </a:cxn>
                  <a:cxn ang="0">
                    <a:pos x="496" y="152"/>
                  </a:cxn>
                  <a:cxn ang="0">
                    <a:pos x="432" y="232"/>
                  </a:cxn>
                  <a:cxn ang="0">
                    <a:pos x="352" y="360"/>
                  </a:cxn>
                  <a:cxn ang="0">
                    <a:pos x="304" y="424"/>
                  </a:cxn>
                  <a:cxn ang="0">
                    <a:pos x="280" y="448"/>
                  </a:cxn>
                  <a:cxn ang="0">
                    <a:pos x="256" y="496"/>
                  </a:cxn>
                  <a:cxn ang="0">
                    <a:pos x="200" y="576"/>
                  </a:cxn>
                  <a:cxn ang="0">
                    <a:pos x="128" y="696"/>
                  </a:cxn>
                  <a:cxn ang="0">
                    <a:pos x="112" y="744"/>
                  </a:cxn>
                  <a:cxn ang="0">
                    <a:pos x="80" y="864"/>
                  </a:cxn>
                  <a:cxn ang="0">
                    <a:pos x="80" y="840"/>
                  </a:cxn>
                  <a:cxn ang="0">
                    <a:pos x="72" y="792"/>
                  </a:cxn>
                  <a:cxn ang="0">
                    <a:pos x="40" y="672"/>
                  </a:cxn>
                  <a:cxn ang="0">
                    <a:pos x="24" y="520"/>
                  </a:cxn>
                  <a:cxn ang="0">
                    <a:pos x="16" y="392"/>
                  </a:cxn>
                  <a:cxn ang="0">
                    <a:pos x="16" y="328"/>
                  </a:cxn>
                  <a:cxn ang="0">
                    <a:pos x="0" y="240"/>
                  </a:cxn>
                  <a:cxn ang="0">
                    <a:pos x="0" y="216"/>
                  </a:cxn>
                  <a:cxn ang="0">
                    <a:pos x="8" y="288"/>
                  </a:cxn>
                  <a:cxn ang="0">
                    <a:pos x="48" y="408"/>
                  </a:cxn>
                  <a:cxn ang="0">
                    <a:pos x="96" y="600"/>
                  </a:cxn>
                </a:cxnLst>
                <a:rect l="0" t="0" r="r" b="b"/>
                <a:pathLst>
                  <a:path w="608" h="904">
                    <a:moveTo>
                      <a:pt x="88" y="856"/>
                    </a:moveTo>
                    <a:lnTo>
                      <a:pt x="88" y="856"/>
                    </a:lnTo>
                    <a:lnTo>
                      <a:pt x="88" y="864"/>
                    </a:lnTo>
                    <a:lnTo>
                      <a:pt x="88" y="872"/>
                    </a:lnTo>
                    <a:lnTo>
                      <a:pt x="88" y="896"/>
                    </a:lnTo>
                    <a:lnTo>
                      <a:pt x="88" y="904"/>
                    </a:lnTo>
                    <a:lnTo>
                      <a:pt x="88" y="904"/>
                    </a:lnTo>
                    <a:lnTo>
                      <a:pt x="104" y="904"/>
                    </a:lnTo>
                    <a:lnTo>
                      <a:pt x="104" y="904"/>
                    </a:lnTo>
                    <a:lnTo>
                      <a:pt x="104" y="904"/>
                    </a:lnTo>
                    <a:lnTo>
                      <a:pt x="104" y="856"/>
                    </a:lnTo>
                    <a:lnTo>
                      <a:pt x="104" y="856"/>
                    </a:lnTo>
                    <a:lnTo>
                      <a:pt x="104" y="856"/>
                    </a:lnTo>
                    <a:lnTo>
                      <a:pt x="112" y="824"/>
                    </a:lnTo>
                    <a:lnTo>
                      <a:pt x="112" y="824"/>
                    </a:lnTo>
                    <a:lnTo>
                      <a:pt x="112" y="824"/>
                    </a:lnTo>
                    <a:lnTo>
                      <a:pt x="136" y="784"/>
                    </a:lnTo>
                    <a:lnTo>
                      <a:pt x="240" y="672"/>
                    </a:lnTo>
                    <a:lnTo>
                      <a:pt x="336" y="520"/>
                    </a:lnTo>
                    <a:lnTo>
                      <a:pt x="400" y="408"/>
                    </a:lnTo>
                    <a:lnTo>
                      <a:pt x="400" y="408"/>
                    </a:lnTo>
                    <a:lnTo>
                      <a:pt x="368" y="440"/>
                    </a:lnTo>
                    <a:lnTo>
                      <a:pt x="368" y="440"/>
                    </a:lnTo>
                    <a:lnTo>
                      <a:pt x="368" y="440"/>
                    </a:lnTo>
                    <a:lnTo>
                      <a:pt x="392" y="400"/>
                    </a:lnTo>
                    <a:lnTo>
                      <a:pt x="424" y="352"/>
                    </a:lnTo>
                    <a:lnTo>
                      <a:pt x="448" y="320"/>
                    </a:lnTo>
                    <a:lnTo>
                      <a:pt x="456" y="288"/>
                    </a:lnTo>
                    <a:lnTo>
                      <a:pt x="472" y="264"/>
                    </a:lnTo>
                    <a:lnTo>
                      <a:pt x="480" y="240"/>
                    </a:lnTo>
                    <a:lnTo>
                      <a:pt x="496" y="216"/>
                    </a:lnTo>
                    <a:lnTo>
                      <a:pt x="552" y="120"/>
                    </a:lnTo>
                    <a:lnTo>
                      <a:pt x="584" y="72"/>
                    </a:lnTo>
                    <a:lnTo>
                      <a:pt x="608" y="8"/>
                    </a:lnTo>
                    <a:lnTo>
                      <a:pt x="608" y="0"/>
                    </a:lnTo>
                    <a:lnTo>
                      <a:pt x="608" y="0"/>
                    </a:lnTo>
                    <a:lnTo>
                      <a:pt x="608" y="0"/>
                    </a:lnTo>
                    <a:lnTo>
                      <a:pt x="584" y="40"/>
                    </a:lnTo>
                    <a:lnTo>
                      <a:pt x="560" y="88"/>
                    </a:lnTo>
                    <a:lnTo>
                      <a:pt x="528" y="120"/>
                    </a:lnTo>
                    <a:lnTo>
                      <a:pt x="504" y="136"/>
                    </a:lnTo>
                    <a:lnTo>
                      <a:pt x="424" y="248"/>
                    </a:lnTo>
                    <a:lnTo>
                      <a:pt x="368" y="336"/>
                    </a:lnTo>
                    <a:lnTo>
                      <a:pt x="312" y="416"/>
                    </a:lnTo>
                    <a:lnTo>
                      <a:pt x="288" y="448"/>
                    </a:lnTo>
                    <a:lnTo>
                      <a:pt x="248" y="512"/>
                    </a:lnTo>
                    <a:lnTo>
                      <a:pt x="216" y="552"/>
                    </a:lnTo>
                    <a:lnTo>
                      <a:pt x="128" y="680"/>
                    </a:lnTo>
                    <a:lnTo>
                      <a:pt x="120" y="728"/>
                    </a:lnTo>
                    <a:lnTo>
                      <a:pt x="104" y="784"/>
                    </a:lnTo>
                    <a:lnTo>
                      <a:pt x="88" y="864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80" y="832"/>
                    </a:lnTo>
                    <a:lnTo>
                      <a:pt x="48" y="736"/>
                    </a:lnTo>
                    <a:lnTo>
                      <a:pt x="32" y="608"/>
                    </a:lnTo>
                    <a:lnTo>
                      <a:pt x="16" y="512"/>
                    </a:lnTo>
                    <a:lnTo>
                      <a:pt x="16" y="368"/>
                    </a:lnTo>
                    <a:lnTo>
                      <a:pt x="8" y="280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0" y="224"/>
                    </a:lnTo>
                    <a:lnTo>
                      <a:pt x="8" y="216"/>
                    </a:lnTo>
                    <a:lnTo>
                      <a:pt x="8" y="216"/>
                    </a:lnTo>
                    <a:lnTo>
                      <a:pt x="8" y="272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48" y="416"/>
                    </a:lnTo>
                    <a:lnTo>
                      <a:pt x="88" y="568"/>
                    </a:lnTo>
                    <a:lnTo>
                      <a:pt x="112" y="648"/>
                    </a:lnTo>
                    <a:lnTo>
                      <a:pt x="112" y="648"/>
                    </a:lnTo>
                    <a:lnTo>
                      <a:pt x="104" y="768"/>
                    </a:lnTo>
                    <a:lnTo>
                      <a:pt x="104" y="768"/>
                    </a:lnTo>
                    <a:lnTo>
                      <a:pt x="104" y="768"/>
                    </a:lnTo>
                    <a:lnTo>
                      <a:pt x="88" y="856"/>
                    </a:lnTo>
                    <a:lnTo>
                      <a:pt x="88" y="856"/>
                    </a:lnTo>
                    <a:lnTo>
                      <a:pt x="88" y="856"/>
                    </a:lnTo>
                    <a:lnTo>
                      <a:pt x="88" y="856"/>
                    </a:lnTo>
                    <a:lnTo>
                      <a:pt x="88" y="856"/>
                    </a:lnTo>
                    <a:lnTo>
                      <a:pt x="88" y="856"/>
                    </a:lnTo>
                    <a:lnTo>
                      <a:pt x="88" y="864"/>
                    </a:lnTo>
                    <a:lnTo>
                      <a:pt x="88" y="880"/>
                    </a:lnTo>
                    <a:lnTo>
                      <a:pt x="80" y="888"/>
                    </a:lnTo>
                    <a:lnTo>
                      <a:pt x="88" y="896"/>
                    </a:lnTo>
                    <a:lnTo>
                      <a:pt x="88" y="904"/>
                    </a:lnTo>
                    <a:lnTo>
                      <a:pt x="104" y="904"/>
                    </a:lnTo>
                    <a:lnTo>
                      <a:pt x="104" y="856"/>
                    </a:lnTo>
                    <a:lnTo>
                      <a:pt x="112" y="824"/>
                    </a:lnTo>
                    <a:lnTo>
                      <a:pt x="128" y="800"/>
                    </a:lnTo>
                    <a:lnTo>
                      <a:pt x="152" y="776"/>
                    </a:lnTo>
                    <a:lnTo>
                      <a:pt x="160" y="760"/>
                    </a:lnTo>
                    <a:lnTo>
                      <a:pt x="168" y="752"/>
                    </a:lnTo>
                    <a:lnTo>
                      <a:pt x="184" y="728"/>
                    </a:lnTo>
                    <a:lnTo>
                      <a:pt x="208" y="712"/>
                    </a:lnTo>
                    <a:lnTo>
                      <a:pt x="224" y="688"/>
                    </a:lnTo>
                    <a:lnTo>
                      <a:pt x="232" y="680"/>
                    </a:lnTo>
                    <a:lnTo>
                      <a:pt x="248" y="664"/>
                    </a:lnTo>
                    <a:lnTo>
                      <a:pt x="256" y="648"/>
                    </a:lnTo>
                    <a:lnTo>
                      <a:pt x="264" y="640"/>
                    </a:lnTo>
                    <a:lnTo>
                      <a:pt x="272" y="624"/>
                    </a:lnTo>
                    <a:lnTo>
                      <a:pt x="280" y="608"/>
                    </a:lnTo>
                    <a:lnTo>
                      <a:pt x="288" y="592"/>
                    </a:lnTo>
                    <a:lnTo>
                      <a:pt x="304" y="584"/>
                    </a:lnTo>
                    <a:lnTo>
                      <a:pt x="320" y="552"/>
                    </a:lnTo>
                    <a:lnTo>
                      <a:pt x="328" y="520"/>
                    </a:lnTo>
                    <a:lnTo>
                      <a:pt x="344" y="496"/>
                    </a:lnTo>
                    <a:lnTo>
                      <a:pt x="368" y="464"/>
                    </a:lnTo>
                    <a:lnTo>
                      <a:pt x="384" y="432"/>
                    </a:lnTo>
                    <a:lnTo>
                      <a:pt x="392" y="416"/>
                    </a:lnTo>
                    <a:lnTo>
                      <a:pt x="400" y="408"/>
                    </a:lnTo>
                    <a:lnTo>
                      <a:pt x="368" y="440"/>
                    </a:lnTo>
                    <a:lnTo>
                      <a:pt x="376" y="424"/>
                    </a:lnTo>
                    <a:lnTo>
                      <a:pt x="384" y="416"/>
                    </a:lnTo>
                    <a:lnTo>
                      <a:pt x="384" y="408"/>
                    </a:lnTo>
                    <a:lnTo>
                      <a:pt x="392" y="400"/>
                    </a:lnTo>
                    <a:lnTo>
                      <a:pt x="408" y="384"/>
                    </a:lnTo>
                    <a:lnTo>
                      <a:pt x="408" y="376"/>
                    </a:lnTo>
                    <a:lnTo>
                      <a:pt x="416" y="368"/>
                    </a:lnTo>
                    <a:lnTo>
                      <a:pt x="424" y="352"/>
                    </a:lnTo>
                    <a:lnTo>
                      <a:pt x="424" y="344"/>
                    </a:lnTo>
                    <a:lnTo>
                      <a:pt x="432" y="336"/>
                    </a:lnTo>
                    <a:lnTo>
                      <a:pt x="440" y="320"/>
                    </a:lnTo>
                    <a:lnTo>
                      <a:pt x="456" y="304"/>
                    </a:lnTo>
                    <a:lnTo>
                      <a:pt x="456" y="288"/>
                    </a:lnTo>
                    <a:lnTo>
                      <a:pt x="464" y="272"/>
                    </a:lnTo>
                    <a:lnTo>
                      <a:pt x="472" y="264"/>
                    </a:lnTo>
                    <a:lnTo>
                      <a:pt x="472" y="248"/>
                    </a:lnTo>
                    <a:lnTo>
                      <a:pt x="480" y="240"/>
                    </a:lnTo>
                    <a:lnTo>
                      <a:pt x="480" y="240"/>
                    </a:lnTo>
                    <a:lnTo>
                      <a:pt x="480" y="232"/>
                    </a:lnTo>
                    <a:lnTo>
                      <a:pt x="488" y="232"/>
                    </a:lnTo>
                    <a:lnTo>
                      <a:pt x="496" y="224"/>
                    </a:lnTo>
                    <a:lnTo>
                      <a:pt x="496" y="216"/>
                    </a:lnTo>
                    <a:lnTo>
                      <a:pt x="528" y="160"/>
                    </a:lnTo>
                    <a:lnTo>
                      <a:pt x="544" y="136"/>
                    </a:lnTo>
                    <a:lnTo>
                      <a:pt x="552" y="112"/>
                    </a:lnTo>
                    <a:lnTo>
                      <a:pt x="568" y="88"/>
                    </a:lnTo>
                    <a:lnTo>
                      <a:pt x="576" y="64"/>
                    </a:lnTo>
                    <a:lnTo>
                      <a:pt x="592" y="40"/>
                    </a:lnTo>
                    <a:lnTo>
                      <a:pt x="608" y="8"/>
                    </a:lnTo>
                    <a:lnTo>
                      <a:pt x="608" y="0"/>
                    </a:lnTo>
                    <a:lnTo>
                      <a:pt x="600" y="16"/>
                    </a:lnTo>
                    <a:lnTo>
                      <a:pt x="592" y="24"/>
                    </a:lnTo>
                    <a:lnTo>
                      <a:pt x="584" y="40"/>
                    </a:lnTo>
                    <a:lnTo>
                      <a:pt x="584" y="56"/>
                    </a:lnTo>
                    <a:lnTo>
                      <a:pt x="576" y="64"/>
                    </a:lnTo>
                    <a:lnTo>
                      <a:pt x="568" y="72"/>
                    </a:lnTo>
                    <a:lnTo>
                      <a:pt x="560" y="80"/>
                    </a:lnTo>
                    <a:lnTo>
                      <a:pt x="560" y="88"/>
                    </a:lnTo>
                    <a:lnTo>
                      <a:pt x="552" y="96"/>
                    </a:lnTo>
                    <a:lnTo>
                      <a:pt x="544" y="96"/>
                    </a:lnTo>
                    <a:lnTo>
                      <a:pt x="536" y="104"/>
                    </a:lnTo>
                    <a:lnTo>
                      <a:pt x="528" y="112"/>
                    </a:lnTo>
                    <a:lnTo>
                      <a:pt x="528" y="120"/>
                    </a:lnTo>
                    <a:lnTo>
                      <a:pt x="512" y="128"/>
                    </a:lnTo>
                    <a:lnTo>
                      <a:pt x="496" y="152"/>
                    </a:lnTo>
                    <a:lnTo>
                      <a:pt x="480" y="168"/>
                    </a:lnTo>
                    <a:lnTo>
                      <a:pt x="464" y="192"/>
                    </a:lnTo>
                    <a:lnTo>
                      <a:pt x="448" y="216"/>
                    </a:lnTo>
                    <a:lnTo>
                      <a:pt x="432" y="232"/>
                    </a:lnTo>
                    <a:lnTo>
                      <a:pt x="424" y="256"/>
                    </a:lnTo>
                    <a:lnTo>
                      <a:pt x="408" y="264"/>
                    </a:lnTo>
                    <a:lnTo>
                      <a:pt x="384" y="312"/>
                    </a:lnTo>
                    <a:lnTo>
                      <a:pt x="352" y="360"/>
                    </a:lnTo>
                    <a:lnTo>
                      <a:pt x="320" y="408"/>
                    </a:lnTo>
                    <a:lnTo>
                      <a:pt x="312" y="416"/>
                    </a:lnTo>
                    <a:lnTo>
                      <a:pt x="304" y="424"/>
                    </a:lnTo>
                    <a:lnTo>
                      <a:pt x="304" y="424"/>
                    </a:lnTo>
                    <a:lnTo>
                      <a:pt x="296" y="432"/>
                    </a:lnTo>
                    <a:lnTo>
                      <a:pt x="296" y="440"/>
                    </a:lnTo>
                    <a:lnTo>
                      <a:pt x="288" y="448"/>
                    </a:lnTo>
                    <a:lnTo>
                      <a:pt x="280" y="448"/>
                    </a:lnTo>
                    <a:lnTo>
                      <a:pt x="280" y="456"/>
                    </a:lnTo>
                    <a:lnTo>
                      <a:pt x="272" y="464"/>
                    </a:lnTo>
                    <a:lnTo>
                      <a:pt x="264" y="472"/>
                    </a:lnTo>
                    <a:lnTo>
                      <a:pt x="256" y="496"/>
                    </a:lnTo>
                    <a:lnTo>
                      <a:pt x="240" y="512"/>
                    </a:lnTo>
                    <a:lnTo>
                      <a:pt x="232" y="520"/>
                    </a:lnTo>
                    <a:lnTo>
                      <a:pt x="224" y="544"/>
                    </a:lnTo>
                    <a:lnTo>
                      <a:pt x="200" y="576"/>
                    </a:lnTo>
                    <a:lnTo>
                      <a:pt x="136" y="672"/>
                    </a:lnTo>
                    <a:lnTo>
                      <a:pt x="136" y="680"/>
                    </a:lnTo>
                    <a:lnTo>
                      <a:pt x="128" y="688"/>
                    </a:lnTo>
                    <a:lnTo>
                      <a:pt x="128" y="696"/>
                    </a:lnTo>
                    <a:lnTo>
                      <a:pt x="128" y="704"/>
                    </a:lnTo>
                    <a:lnTo>
                      <a:pt x="120" y="720"/>
                    </a:lnTo>
                    <a:lnTo>
                      <a:pt x="120" y="728"/>
                    </a:lnTo>
                    <a:lnTo>
                      <a:pt x="112" y="744"/>
                    </a:lnTo>
                    <a:lnTo>
                      <a:pt x="96" y="808"/>
                    </a:lnTo>
                    <a:lnTo>
                      <a:pt x="88" y="848"/>
                    </a:lnTo>
                    <a:lnTo>
                      <a:pt x="80" y="856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80" y="856"/>
                    </a:lnTo>
                    <a:lnTo>
                      <a:pt x="80" y="848"/>
                    </a:lnTo>
                    <a:lnTo>
                      <a:pt x="80" y="840"/>
                    </a:lnTo>
                    <a:lnTo>
                      <a:pt x="80" y="832"/>
                    </a:lnTo>
                    <a:lnTo>
                      <a:pt x="80" y="824"/>
                    </a:lnTo>
                    <a:lnTo>
                      <a:pt x="72" y="808"/>
                    </a:lnTo>
                    <a:lnTo>
                      <a:pt x="72" y="792"/>
                    </a:lnTo>
                    <a:lnTo>
                      <a:pt x="56" y="760"/>
                    </a:lnTo>
                    <a:lnTo>
                      <a:pt x="56" y="744"/>
                    </a:lnTo>
                    <a:lnTo>
                      <a:pt x="48" y="728"/>
                    </a:lnTo>
                    <a:lnTo>
                      <a:pt x="40" y="672"/>
                    </a:lnTo>
                    <a:lnTo>
                      <a:pt x="32" y="624"/>
                    </a:lnTo>
                    <a:lnTo>
                      <a:pt x="24" y="584"/>
                    </a:lnTo>
                    <a:lnTo>
                      <a:pt x="24" y="552"/>
                    </a:lnTo>
                    <a:lnTo>
                      <a:pt x="24" y="520"/>
                    </a:lnTo>
                    <a:lnTo>
                      <a:pt x="16" y="488"/>
                    </a:lnTo>
                    <a:lnTo>
                      <a:pt x="16" y="456"/>
                    </a:lnTo>
                    <a:lnTo>
                      <a:pt x="16" y="408"/>
                    </a:lnTo>
                    <a:lnTo>
                      <a:pt x="16" y="392"/>
                    </a:lnTo>
                    <a:lnTo>
                      <a:pt x="16" y="376"/>
                    </a:lnTo>
                    <a:lnTo>
                      <a:pt x="16" y="368"/>
                    </a:lnTo>
                    <a:lnTo>
                      <a:pt x="16" y="352"/>
                    </a:lnTo>
                    <a:lnTo>
                      <a:pt x="16" y="328"/>
                    </a:lnTo>
                    <a:lnTo>
                      <a:pt x="8" y="304"/>
                    </a:lnTo>
                    <a:lnTo>
                      <a:pt x="0" y="264"/>
                    </a:lnTo>
                    <a:lnTo>
                      <a:pt x="0" y="256"/>
                    </a:lnTo>
                    <a:lnTo>
                      <a:pt x="0" y="24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24"/>
                    </a:lnTo>
                    <a:lnTo>
                      <a:pt x="0" y="216"/>
                    </a:lnTo>
                    <a:lnTo>
                      <a:pt x="8" y="232"/>
                    </a:lnTo>
                    <a:lnTo>
                      <a:pt x="8" y="248"/>
                    </a:lnTo>
                    <a:lnTo>
                      <a:pt x="8" y="272"/>
                    </a:lnTo>
                    <a:lnTo>
                      <a:pt x="8" y="288"/>
                    </a:lnTo>
                    <a:lnTo>
                      <a:pt x="16" y="296"/>
                    </a:lnTo>
                    <a:lnTo>
                      <a:pt x="16" y="312"/>
                    </a:lnTo>
                    <a:lnTo>
                      <a:pt x="16" y="328"/>
                    </a:lnTo>
                    <a:lnTo>
                      <a:pt x="48" y="408"/>
                    </a:lnTo>
                    <a:lnTo>
                      <a:pt x="64" y="488"/>
                    </a:lnTo>
                    <a:lnTo>
                      <a:pt x="72" y="520"/>
                    </a:lnTo>
                    <a:lnTo>
                      <a:pt x="88" y="560"/>
                    </a:lnTo>
                    <a:lnTo>
                      <a:pt x="96" y="600"/>
                    </a:lnTo>
                    <a:lnTo>
                      <a:pt x="104" y="648"/>
                    </a:lnTo>
                    <a:lnTo>
                      <a:pt x="104" y="768"/>
                    </a:lnTo>
                    <a:lnTo>
                      <a:pt x="88" y="856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44" name="Freeform 1620"/>
              <p:cNvSpPr>
                <a:spLocks/>
              </p:cNvSpPr>
              <p:nvPr/>
            </p:nvSpPr>
            <p:spPr bwMode="auto">
              <a:xfrm>
                <a:off x="3928" y="1824"/>
                <a:ext cx="135" cy="239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0" y="240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136" h="240">
                    <a:moveTo>
                      <a:pt x="0" y="240"/>
                    </a:moveTo>
                    <a:lnTo>
                      <a:pt x="0" y="240"/>
                    </a:lnTo>
                    <a:lnTo>
                      <a:pt x="136" y="0"/>
                    </a:lnTo>
                    <a:lnTo>
                      <a:pt x="13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45" name="Freeform 1621"/>
              <p:cNvSpPr>
                <a:spLocks/>
              </p:cNvSpPr>
              <p:nvPr/>
            </p:nvSpPr>
            <p:spPr bwMode="auto">
              <a:xfrm>
                <a:off x="3928" y="1824"/>
                <a:ext cx="135" cy="239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0" y="240"/>
                  </a:cxn>
                  <a:cxn ang="0">
                    <a:pos x="136" y="0"/>
                  </a:cxn>
                </a:cxnLst>
                <a:rect l="0" t="0" r="r" b="b"/>
                <a:pathLst>
                  <a:path w="136" h="240">
                    <a:moveTo>
                      <a:pt x="0" y="240"/>
                    </a:moveTo>
                    <a:lnTo>
                      <a:pt x="0" y="240"/>
                    </a:lnTo>
                    <a:lnTo>
                      <a:pt x="13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46" name="Freeform 1622"/>
              <p:cNvSpPr>
                <a:spLocks/>
              </p:cNvSpPr>
              <p:nvPr/>
            </p:nvSpPr>
            <p:spPr bwMode="auto">
              <a:xfrm>
                <a:off x="3720" y="2120"/>
                <a:ext cx="176" cy="296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104" y="120"/>
                  </a:cxn>
                  <a:cxn ang="0">
                    <a:pos x="24" y="272"/>
                  </a:cxn>
                  <a:cxn ang="0">
                    <a:pos x="0" y="296"/>
                  </a:cxn>
                </a:cxnLst>
                <a:rect l="0" t="0" r="r" b="b"/>
                <a:pathLst>
                  <a:path w="176" h="296">
                    <a:moveTo>
                      <a:pt x="176" y="0"/>
                    </a:moveTo>
                    <a:lnTo>
                      <a:pt x="104" y="120"/>
                    </a:lnTo>
                    <a:lnTo>
                      <a:pt x="24" y="272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47" name="Freeform 1623"/>
              <p:cNvSpPr>
                <a:spLocks/>
              </p:cNvSpPr>
              <p:nvPr/>
            </p:nvSpPr>
            <p:spPr bwMode="auto">
              <a:xfrm>
                <a:off x="3720" y="2120"/>
                <a:ext cx="176" cy="296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176" y="0"/>
                  </a:cxn>
                  <a:cxn ang="0">
                    <a:pos x="168" y="16"/>
                  </a:cxn>
                  <a:cxn ang="0">
                    <a:pos x="160" y="32"/>
                  </a:cxn>
                  <a:cxn ang="0">
                    <a:pos x="136" y="64"/>
                  </a:cxn>
                  <a:cxn ang="0">
                    <a:pos x="88" y="152"/>
                  </a:cxn>
                  <a:cxn ang="0">
                    <a:pos x="64" y="192"/>
                  </a:cxn>
                  <a:cxn ang="0">
                    <a:pos x="56" y="216"/>
                  </a:cxn>
                  <a:cxn ang="0">
                    <a:pos x="40" y="232"/>
                  </a:cxn>
                  <a:cxn ang="0">
                    <a:pos x="32" y="256"/>
                  </a:cxn>
                  <a:cxn ang="0">
                    <a:pos x="16" y="272"/>
                  </a:cxn>
                  <a:cxn ang="0">
                    <a:pos x="8" y="288"/>
                  </a:cxn>
                  <a:cxn ang="0">
                    <a:pos x="0" y="296"/>
                  </a:cxn>
                </a:cxnLst>
                <a:rect l="0" t="0" r="r" b="b"/>
                <a:pathLst>
                  <a:path w="176" h="296">
                    <a:moveTo>
                      <a:pt x="176" y="0"/>
                    </a:moveTo>
                    <a:lnTo>
                      <a:pt x="176" y="0"/>
                    </a:lnTo>
                    <a:lnTo>
                      <a:pt x="168" y="16"/>
                    </a:lnTo>
                    <a:lnTo>
                      <a:pt x="160" y="32"/>
                    </a:lnTo>
                    <a:lnTo>
                      <a:pt x="136" y="64"/>
                    </a:lnTo>
                    <a:lnTo>
                      <a:pt x="88" y="152"/>
                    </a:lnTo>
                    <a:lnTo>
                      <a:pt x="64" y="192"/>
                    </a:lnTo>
                    <a:lnTo>
                      <a:pt x="56" y="216"/>
                    </a:lnTo>
                    <a:lnTo>
                      <a:pt x="40" y="232"/>
                    </a:lnTo>
                    <a:lnTo>
                      <a:pt x="32" y="256"/>
                    </a:lnTo>
                    <a:lnTo>
                      <a:pt x="16" y="272"/>
                    </a:lnTo>
                    <a:lnTo>
                      <a:pt x="8" y="288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48" name="Freeform 1624"/>
              <p:cNvSpPr>
                <a:spLocks/>
              </p:cNvSpPr>
              <p:nvPr/>
            </p:nvSpPr>
            <p:spPr bwMode="auto">
              <a:xfrm>
                <a:off x="3665" y="2097"/>
                <a:ext cx="247" cy="391"/>
              </a:xfrm>
              <a:custGeom>
                <a:avLst/>
                <a:gdLst/>
                <a:ahLst/>
                <a:cxnLst>
                  <a:cxn ang="0">
                    <a:pos x="248" y="0"/>
                  </a:cxn>
                  <a:cxn ang="0">
                    <a:pos x="152" y="152"/>
                  </a:cxn>
                  <a:cxn ang="0">
                    <a:pos x="24" y="360"/>
                  </a:cxn>
                  <a:cxn ang="0">
                    <a:pos x="0" y="392"/>
                  </a:cxn>
                </a:cxnLst>
                <a:rect l="0" t="0" r="r" b="b"/>
                <a:pathLst>
                  <a:path w="248" h="392">
                    <a:moveTo>
                      <a:pt x="248" y="0"/>
                    </a:moveTo>
                    <a:lnTo>
                      <a:pt x="152" y="152"/>
                    </a:lnTo>
                    <a:lnTo>
                      <a:pt x="24" y="360"/>
                    </a:lnTo>
                    <a:lnTo>
                      <a:pt x="0" y="392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49" name="Freeform 1625"/>
              <p:cNvSpPr>
                <a:spLocks/>
              </p:cNvSpPr>
              <p:nvPr/>
            </p:nvSpPr>
            <p:spPr bwMode="auto">
              <a:xfrm>
                <a:off x="3665" y="2097"/>
                <a:ext cx="239" cy="384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40" y="0"/>
                  </a:cxn>
                  <a:cxn ang="0">
                    <a:pos x="232" y="8"/>
                  </a:cxn>
                  <a:cxn ang="0">
                    <a:pos x="224" y="24"/>
                  </a:cxn>
                  <a:cxn ang="0">
                    <a:pos x="200" y="72"/>
                  </a:cxn>
                  <a:cxn ang="0">
                    <a:pos x="128" y="192"/>
                  </a:cxn>
                  <a:cxn ang="0">
                    <a:pos x="88" y="256"/>
                  </a:cxn>
                  <a:cxn ang="0">
                    <a:pos x="56" y="312"/>
                  </a:cxn>
                  <a:cxn ang="0">
                    <a:pos x="40" y="336"/>
                  </a:cxn>
                  <a:cxn ang="0">
                    <a:pos x="24" y="360"/>
                  </a:cxn>
                  <a:cxn ang="0">
                    <a:pos x="8" y="376"/>
                  </a:cxn>
                  <a:cxn ang="0">
                    <a:pos x="8" y="384"/>
                  </a:cxn>
                  <a:cxn ang="0">
                    <a:pos x="0" y="384"/>
                  </a:cxn>
                </a:cxnLst>
                <a:rect l="0" t="0" r="r" b="b"/>
                <a:pathLst>
                  <a:path w="240" h="384">
                    <a:moveTo>
                      <a:pt x="240" y="0"/>
                    </a:moveTo>
                    <a:lnTo>
                      <a:pt x="240" y="0"/>
                    </a:lnTo>
                    <a:lnTo>
                      <a:pt x="232" y="8"/>
                    </a:lnTo>
                    <a:lnTo>
                      <a:pt x="224" y="24"/>
                    </a:lnTo>
                    <a:lnTo>
                      <a:pt x="200" y="72"/>
                    </a:lnTo>
                    <a:lnTo>
                      <a:pt x="128" y="192"/>
                    </a:lnTo>
                    <a:lnTo>
                      <a:pt x="88" y="256"/>
                    </a:lnTo>
                    <a:lnTo>
                      <a:pt x="56" y="312"/>
                    </a:lnTo>
                    <a:lnTo>
                      <a:pt x="40" y="336"/>
                    </a:lnTo>
                    <a:lnTo>
                      <a:pt x="24" y="360"/>
                    </a:lnTo>
                    <a:lnTo>
                      <a:pt x="8" y="376"/>
                    </a:lnTo>
                    <a:lnTo>
                      <a:pt x="8" y="384"/>
                    </a:lnTo>
                    <a:lnTo>
                      <a:pt x="0" y="384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50" name="Freeform 1626"/>
              <p:cNvSpPr>
                <a:spLocks/>
              </p:cNvSpPr>
              <p:nvPr/>
            </p:nvSpPr>
            <p:spPr bwMode="auto">
              <a:xfrm>
                <a:off x="3849" y="1904"/>
                <a:ext cx="175" cy="296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112" y="120"/>
                  </a:cxn>
                  <a:cxn ang="0">
                    <a:pos x="24" y="272"/>
                  </a:cxn>
                  <a:cxn ang="0">
                    <a:pos x="0" y="296"/>
                  </a:cxn>
                </a:cxnLst>
                <a:rect l="0" t="0" r="r" b="b"/>
                <a:pathLst>
                  <a:path w="176" h="296">
                    <a:moveTo>
                      <a:pt x="176" y="0"/>
                    </a:moveTo>
                    <a:lnTo>
                      <a:pt x="112" y="120"/>
                    </a:lnTo>
                    <a:lnTo>
                      <a:pt x="24" y="272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51" name="Freeform 1627"/>
              <p:cNvSpPr>
                <a:spLocks/>
              </p:cNvSpPr>
              <p:nvPr/>
            </p:nvSpPr>
            <p:spPr bwMode="auto">
              <a:xfrm>
                <a:off x="3849" y="1904"/>
                <a:ext cx="175" cy="296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176" y="0"/>
                  </a:cxn>
                  <a:cxn ang="0">
                    <a:pos x="168" y="8"/>
                  </a:cxn>
                  <a:cxn ang="0">
                    <a:pos x="160" y="24"/>
                  </a:cxn>
                  <a:cxn ang="0">
                    <a:pos x="144" y="64"/>
                  </a:cxn>
                  <a:cxn ang="0">
                    <a:pos x="96" y="144"/>
                  </a:cxn>
                  <a:cxn ang="0">
                    <a:pos x="72" y="192"/>
                  </a:cxn>
                  <a:cxn ang="0">
                    <a:pos x="56" y="216"/>
                  </a:cxn>
                  <a:cxn ang="0">
                    <a:pos x="48" y="232"/>
                  </a:cxn>
                  <a:cxn ang="0">
                    <a:pos x="32" y="248"/>
                  </a:cxn>
                  <a:cxn ang="0">
                    <a:pos x="24" y="272"/>
                  </a:cxn>
                  <a:cxn ang="0">
                    <a:pos x="8" y="280"/>
                  </a:cxn>
                  <a:cxn ang="0">
                    <a:pos x="0" y="296"/>
                  </a:cxn>
                </a:cxnLst>
                <a:rect l="0" t="0" r="r" b="b"/>
                <a:pathLst>
                  <a:path w="176" h="296">
                    <a:moveTo>
                      <a:pt x="176" y="0"/>
                    </a:moveTo>
                    <a:lnTo>
                      <a:pt x="176" y="0"/>
                    </a:lnTo>
                    <a:lnTo>
                      <a:pt x="168" y="8"/>
                    </a:lnTo>
                    <a:lnTo>
                      <a:pt x="160" y="24"/>
                    </a:lnTo>
                    <a:lnTo>
                      <a:pt x="144" y="64"/>
                    </a:lnTo>
                    <a:lnTo>
                      <a:pt x="96" y="144"/>
                    </a:lnTo>
                    <a:lnTo>
                      <a:pt x="72" y="192"/>
                    </a:lnTo>
                    <a:lnTo>
                      <a:pt x="56" y="216"/>
                    </a:lnTo>
                    <a:lnTo>
                      <a:pt x="48" y="232"/>
                    </a:lnTo>
                    <a:lnTo>
                      <a:pt x="32" y="248"/>
                    </a:lnTo>
                    <a:lnTo>
                      <a:pt x="24" y="272"/>
                    </a:lnTo>
                    <a:lnTo>
                      <a:pt x="8" y="280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52" name="Freeform 1628"/>
              <p:cNvSpPr>
                <a:spLocks/>
              </p:cNvSpPr>
              <p:nvPr/>
            </p:nvSpPr>
            <p:spPr bwMode="auto">
              <a:xfrm>
                <a:off x="3712" y="2328"/>
                <a:ext cx="8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53" name="Freeform 1629"/>
              <p:cNvSpPr>
                <a:spLocks/>
              </p:cNvSpPr>
              <p:nvPr/>
            </p:nvSpPr>
            <p:spPr bwMode="auto">
              <a:xfrm>
                <a:off x="3712" y="2328"/>
                <a:ext cx="8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54" name="Freeform 1630"/>
              <p:cNvSpPr>
                <a:spLocks/>
              </p:cNvSpPr>
              <p:nvPr/>
            </p:nvSpPr>
            <p:spPr bwMode="auto">
              <a:xfrm>
                <a:off x="3769" y="2208"/>
                <a:ext cx="23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8" y="24"/>
                  </a:cxn>
                  <a:cxn ang="0">
                    <a:pos x="24" y="0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8" y="24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55" name="Freeform 1631"/>
              <p:cNvSpPr>
                <a:spLocks/>
              </p:cNvSpPr>
              <p:nvPr/>
            </p:nvSpPr>
            <p:spPr bwMode="auto">
              <a:xfrm>
                <a:off x="3769" y="2208"/>
                <a:ext cx="23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0" y="32"/>
                  </a:cxn>
                  <a:cxn ang="0">
                    <a:pos x="8" y="24"/>
                  </a:cxn>
                  <a:cxn ang="0">
                    <a:pos x="16" y="8"/>
                  </a:cxn>
                  <a:cxn ang="0">
                    <a:pos x="24" y="8"/>
                  </a:cxn>
                  <a:cxn ang="0">
                    <a:pos x="24" y="0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0" y="48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8" y="24"/>
                    </a:lnTo>
                    <a:lnTo>
                      <a:pt x="16" y="8"/>
                    </a:lnTo>
                    <a:lnTo>
                      <a:pt x="24" y="8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56" name="Freeform 1632"/>
              <p:cNvSpPr>
                <a:spLocks/>
              </p:cNvSpPr>
              <p:nvPr/>
            </p:nvSpPr>
            <p:spPr bwMode="auto">
              <a:xfrm>
                <a:off x="3657" y="2392"/>
                <a:ext cx="23" cy="5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6" y="8"/>
                  </a:cxn>
                  <a:cxn ang="0">
                    <a:pos x="8" y="24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56"/>
                  </a:cxn>
                  <a:cxn ang="0">
                    <a:pos x="0" y="56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lnTo>
                      <a:pt x="16" y="8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57" name="Freeform 1633"/>
              <p:cNvSpPr>
                <a:spLocks/>
              </p:cNvSpPr>
              <p:nvPr/>
            </p:nvSpPr>
            <p:spPr bwMode="auto">
              <a:xfrm>
                <a:off x="3657" y="2392"/>
                <a:ext cx="23" cy="5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24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0" y="56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lnTo>
                      <a:pt x="24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58" name="Freeform 1634"/>
              <p:cNvSpPr>
                <a:spLocks/>
              </p:cNvSpPr>
              <p:nvPr/>
            </p:nvSpPr>
            <p:spPr bwMode="auto">
              <a:xfrm>
                <a:off x="3632" y="2488"/>
                <a:ext cx="24" cy="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6" y="8"/>
                  </a:cxn>
                  <a:cxn ang="0">
                    <a:pos x="0" y="16"/>
                  </a:cxn>
                </a:cxnLst>
                <a:rect l="0" t="0" r="r" b="b"/>
                <a:pathLst>
                  <a:path w="24" h="16">
                    <a:moveTo>
                      <a:pt x="24" y="0"/>
                    </a:moveTo>
                    <a:lnTo>
                      <a:pt x="16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59" name="Freeform 1635"/>
              <p:cNvSpPr>
                <a:spLocks/>
              </p:cNvSpPr>
              <p:nvPr/>
            </p:nvSpPr>
            <p:spPr bwMode="auto">
              <a:xfrm>
                <a:off x="3632" y="2488"/>
                <a:ext cx="24" cy="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8" y="16"/>
                  </a:cxn>
                  <a:cxn ang="0">
                    <a:pos x="0" y="16"/>
                  </a:cxn>
                </a:cxnLst>
                <a:rect l="0" t="0" r="r" b="b"/>
                <a:pathLst>
                  <a:path w="24" h="16">
                    <a:moveTo>
                      <a:pt x="24" y="0"/>
                    </a:moveTo>
                    <a:lnTo>
                      <a:pt x="24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60" name="Freeform 1636"/>
              <p:cNvSpPr>
                <a:spLocks/>
              </p:cNvSpPr>
              <p:nvPr/>
            </p:nvSpPr>
            <p:spPr bwMode="auto">
              <a:xfrm>
                <a:off x="3632" y="2504"/>
                <a:ext cx="15" cy="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8"/>
                  </a:cxn>
                  <a:cxn ang="0">
                    <a:pos x="0" y="16"/>
                  </a:cxn>
                  <a:cxn ang="0">
                    <a:pos x="0" y="24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8"/>
                    </a:lnTo>
                    <a:lnTo>
                      <a:pt x="0" y="16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61" name="Freeform 1637"/>
              <p:cNvSpPr>
                <a:spLocks/>
              </p:cNvSpPr>
              <p:nvPr/>
            </p:nvSpPr>
            <p:spPr bwMode="auto">
              <a:xfrm>
                <a:off x="3632" y="2504"/>
                <a:ext cx="15" cy="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8"/>
                  </a:cxn>
                  <a:cxn ang="0">
                    <a:pos x="0" y="16"/>
                  </a:cxn>
                  <a:cxn ang="0">
                    <a:pos x="0" y="24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62" name="Rectangle 1638"/>
              <p:cNvSpPr>
                <a:spLocks noChangeArrowheads="1"/>
              </p:cNvSpPr>
              <p:nvPr/>
            </p:nvSpPr>
            <p:spPr bwMode="auto">
              <a:xfrm>
                <a:off x="3617" y="2576"/>
                <a:ext cx="0" cy="23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63" name="Freeform 1639"/>
              <p:cNvSpPr>
                <a:spLocks/>
              </p:cNvSpPr>
              <p:nvPr/>
            </p:nvSpPr>
            <p:spPr bwMode="auto">
              <a:xfrm>
                <a:off x="3617" y="2576"/>
                <a:ext cx="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0" y="2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64" name="Freeform 1640"/>
              <p:cNvSpPr>
                <a:spLocks/>
              </p:cNvSpPr>
              <p:nvPr/>
            </p:nvSpPr>
            <p:spPr bwMode="auto">
              <a:xfrm>
                <a:off x="3553" y="2288"/>
                <a:ext cx="40" cy="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6" y="72"/>
                  </a:cxn>
                  <a:cxn ang="0">
                    <a:pos x="24" y="120"/>
                  </a:cxn>
                  <a:cxn ang="0">
                    <a:pos x="32" y="152"/>
                  </a:cxn>
                  <a:cxn ang="0">
                    <a:pos x="40" y="168"/>
                  </a:cxn>
                </a:cxnLst>
                <a:rect l="0" t="0" r="r" b="b"/>
                <a:pathLst>
                  <a:path w="40" h="168">
                    <a:moveTo>
                      <a:pt x="0" y="0"/>
                    </a:moveTo>
                    <a:lnTo>
                      <a:pt x="0" y="16"/>
                    </a:lnTo>
                    <a:lnTo>
                      <a:pt x="16" y="72"/>
                    </a:lnTo>
                    <a:lnTo>
                      <a:pt x="24" y="120"/>
                    </a:lnTo>
                    <a:lnTo>
                      <a:pt x="32" y="152"/>
                    </a:lnTo>
                    <a:lnTo>
                      <a:pt x="40" y="16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65" name="Freeform 1641"/>
              <p:cNvSpPr>
                <a:spLocks/>
              </p:cNvSpPr>
              <p:nvPr/>
            </p:nvSpPr>
            <p:spPr bwMode="auto">
              <a:xfrm>
                <a:off x="3553" y="2288"/>
                <a:ext cx="40" cy="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8" y="24"/>
                  </a:cxn>
                  <a:cxn ang="0">
                    <a:pos x="8" y="32"/>
                  </a:cxn>
                  <a:cxn ang="0">
                    <a:pos x="8" y="40"/>
                  </a:cxn>
                  <a:cxn ang="0">
                    <a:pos x="16" y="56"/>
                  </a:cxn>
                  <a:cxn ang="0">
                    <a:pos x="16" y="72"/>
                  </a:cxn>
                  <a:cxn ang="0">
                    <a:pos x="16" y="80"/>
                  </a:cxn>
                  <a:cxn ang="0">
                    <a:pos x="24" y="104"/>
                  </a:cxn>
                  <a:cxn ang="0">
                    <a:pos x="24" y="120"/>
                  </a:cxn>
                  <a:cxn ang="0">
                    <a:pos x="24" y="136"/>
                  </a:cxn>
                  <a:cxn ang="0">
                    <a:pos x="32" y="144"/>
                  </a:cxn>
                  <a:cxn ang="0">
                    <a:pos x="32" y="152"/>
                  </a:cxn>
                  <a:cxn ang="0">
                    <a:pos x="40" y="168"/>
                  </a:cxn>
                </a:cxnLst>
                <a:rect l="0" t="0" r="r" b="b"/>
                <a:pathLst>
                  <a:path w="40" h="16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16" y="72"/>
                    </a:lnTo>
                    <a:lnTo>
                      <a:pt x="16" y="80"/>
                    </a:lnTo>
                    <a:lnTo>
                      <a:pt x="24" y="104"/>
                    </a:lnTo>
                    <a:lnTo>
                      <a:pt x="24" y="120"/>
                    </a:lnTo>
                    <a:lnTo>
                      <a:pt x="24" y="136"/>
                    </a:lnTo>
                    <a:lnTo>
                      <a:pt x="32" y="144"/>
                    </a:lnTo>
                    <a:lnTo>
                      <a:pt x="32" y="152"/>
                    </a:lnTo>
                    <a:lnTo>
                      <a:pt x="40" y="16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66" name="Freeform 1642"/>
              <p:cNvSpPr>
                <a:spLocks/>
              </p:cNvSpPr>
              <p:nvPr/>
            </p:nvSpPr>
            <p:spPr bwMode="auto">
              <a:xfrm>
                <a:off x="3593" y="2481"/>
                <a:ext cx="1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4"/>
                  </a:cxn>
                  <a:cxn ang="0">
                    <a:pos x="16" y="48"/>
                  </a:cxn>
                </a:cxnLst>
                <a:rect l="0" t="0" r="r" b="b"/>
                <a:pathLst>
                  <a:path w="16" h="48">
                    <a:moveTo>
                      <a:pt x="0" y="0"/>
                    </a:moveTo>
                    <a:lnTo>
                      <a:pt x="8" y="24"/>
                    </a:lnTo>
                    <a:lnTo>
                      <a:pt x="16" y="4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67" name="Freeform 1643"/>
              <p:cNvSpPr>
                <a:spLocks/>
              </p:cNvSpPr>
              <p:nvPr/>
            </p:nvSpPr>
            <p:spPr bwMode="auto">
              <a:xfrm>
                <a:off x="3593" y="2481"/>
                <a:ext cx="1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8" y="24"/>
                  </a:cxn>
                  <a:cxn ang="0">
                    <a:pos x="8" y="32"/>
                  </a:cxn>
                  <a:cxn ang="0">
                    <a:pos x="16" y="40"/>
                  </a:cxn>
                  <a:cxn ang="0">
                    <a:pos x="16" y="48"/>
                  </a:cxn>
                </a:cxnLst>
                <a:rect l="0" t="0" r="r" b="b"/>
                <a:pathLst>
                  <a:path w="16"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16" y="4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68" name="Freeform 1644"/>
              <p:cNvSpPr>
                <a:spLocks/>
              </p:cNvSpPr>
              <p:nvPr/>
            </p:nvSpPr>
            <p:spPr bwMode="auto">
              <a:xfrm>
                <a:off x="3600" y="2481"/>
                <a:ext cx="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69" name="Freeform 1645"/>
              <p:cNvSpPr>
                <a:spLocks/>
              </p:cNvSpPr>
              <p:nvPr/>
            </p:nvSpPr>
            <p:spPr bwMode="auto">
              <a:xfrm>
                <a:off x="3600" y="2481"/>
                <a:ext cx="8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70" name="Freeform 1646"/>
              <p:cNvSpPr>
                <a:spLocks/>
              </p:cNvSpPr>
              <p:nvPr/>
            </p:nvSpPr>
            <p:spPr bwMode="auto">
              <a:xfrm>
                <a:off x="3553" y="2097"/>
                <a:ext cx="1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0" y="88"/>
                  </a:cxn>
                </a:cxnLst>
                <a:rect l="0" t="0" r="r" b="b"/>
                <a:pathLst>
                  <a:path h="8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0" y="8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71" name="Freeform 1647"/>
              <p:cNvSpPr>
                <a:spLocks/>
              </p:cNvSpPr>
              <p:nvPr/>
            </p:nvSpPr>
            <p:spPr bwMode="auto">
              <a:xfrm>
                <a:off x="3545" y="2097"/>
                <a:ext cx="8" cy="8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24"/>
                  </a:cxn>
                  <a:cxn ang="0">
                    <a:pos x="8" y="40"/>
                  </a:cxn>
                  <a:cxn ang="0">
                    <a:pos x="8" y="56"/>
                  </a:cxn>
                  <a:cxn ang="0">
                    <a:pos x="8" y="72"/>
                  </a:cxn>
                  <a:cxn ang="0">
                    <a:pos x="8" y="88"/>
                  </a:cxn>
                </a:cxnLst>
                <a:rect l="0" t="0" r="r" b="b"/>
                <a:pathLst>
                  <a:path w="8" h="8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8" y="56"/>
                    </a:lnTo>
                    <a:lnTo>
                      <a:pt x="8" y="72"/>
                    </a:lnTo>
                    <a:lnTo>
                      <a:pt x="8" y="8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grpSp>
          <p:nvGrpSpPr>
            <p:cNvPr id="16" name="Group 1648"/>
            <p:cNvGrpSpPr>
              <a:grpSpLocks/>
            </p:cNvGrpSpPr>
            <p:nvPr/>
          </p:nvGrpSpPr>
          <p:grpSpPr bwMode="auto">
            <a:xfrm>
              <a:off x="3648" y="2280"/>
              <a:ext cx="168" cy="64"/>
              <a:chOff x="3648" y="2280"/>
              <a:chExt cx="168" cy="64"/>
            </a:xfrm>
          </p:grpSpPr>
          <p:sp>
            <p:nvSpPr>
              <p:cNvPr id="873073" name="Freeform 1649"/>
              <p:cNvSpPr>
                <a:spLocks/>
              </p:cNvSpPr>
              <p:nvPr/>
            </p:nvSpPr>
            <p:spPr bwMode="auto">
              <a:xfrm>
                <a:off x="3648" y="2281"/>
                <a:ext cx="169" cy="64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68" y="8"/>
                  </a:cxn>
                  <a:cxn ang="0">
                    <a:pos x="168" y="8"/>
                  </a:cxn>
                  <a:cxn ang="0">
                    <a:pos x="168" y="8"/>
                  </a:cxn>
                  <a:cxn ang="0">
                    <a:pos x="160" y="8"/>
                  </a:cxn>
                  <a:cxn ang="0">
                    <a:pos x="160" y="16"/>
                  </a:cxn>
                  <a:cxn ang="0">
                    <a:pos x="152" y="16"/>
                  </a:cxn>
                  <a:cxn ang="0">
                    <a:pos x="144" y="24"/>
                  </a:cxn>
                  <a:cxn ang="0">
                    <a:pos x="128" y="24"/>
                  </a:cxn>
                  <a:cxn ang="0">
                    <a:pos x="96" y="40"/>
                  </a:cxn>
                  <a:cxn ang="0">
                    <a:pos x="72" y="48"/>
                  </a:cxn>
                  <a:cxn ang="0">
                    <a:pos x="64" y="56"/>
                  </a:cxn>
                  <a:cxn ang="0">
                    <a:pos x="56" y="56"/>
                  </a:cxn>
                  <a:cxn ang="0">
                    <a:pos x="56" y="56"/>
                  </a:cxn>
                  <a:cxn ang="0">
                    <a:pos x="48" y="56"/>
                  </a:cxn>
                  <a:cxn ang="0">
                    <a:pos x="40" y="64"/>
                  </a:cxn>
                  <a:cxn ang="0">
                    <a:pos x="32" y="64"/>
                  </a:cxn>
                  <a:cxn ang="0">
                    <a:pos x="24" y="64"/>
                  </a:cxn>
                  <a:cxn ang="0">
                    <a:pos x="16" y="64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16" y="48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32" y="48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56" y="32"/>
                  </a:cxn>
                  <a:cxn ang="0">
                    <a:pos x="64" y="24"/>
                  </a:cxn>
                  <a:cxn ang="0">
                    <a:pos x="80" y="24"/>
                  </a:cxn>
                  <a:cxn ang="0">
                    <a:pos x="88" y="16"/>
                  </a:cxn>
                  <a:cxn ang="0">
                    <a:pos x="96" y="16"/>
                  </a:cxn>
                  <a:cxn ang="0">
                    <a:pos x="112" y="8"/>
                  </a:cxn>
                  <a:cxn ang="0">
                    <a:pos x="128" y="8"/>
                  </a:cxn>
                  <a:cxn ang="0">
                    <a:pos x="136" y="0"/>
                  </a:cxn>
                  <a:cxn ang="0">
                    <a:pos x="144" y="0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68" y="8"/>
                  </a:cxn>
                </a:cxnLst>
                <a:rect l="0" t="0" r="r" b="b"/>
                <a:pathLst>
                  <a:path w="168" h="64">
                    <a:moveTo>
                      <a:pt x="168" y="8"/>
                    </a:move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0" y="8"/>
                    </a:lnTo>
                    <a:lnTo>
                      <a:pt x="160" y="16"/>
                    </a:lnTo>
                    <a:lnTo>
                      <a:pt x="152" y="16"/>
                    </a:lnTo>
                    <a:lnTo>
                      <a:pt x="144" y="24"/>
                    </a:lnTo>
                    <a:lnTo>
                      <a:pt x="128" y="24"/>
                    </a:lnTo>
                    <a:lnTo>
                      <a:pt x="96" y="40"/>
                    </a:lnTo>
                    <a:lnTo>
                      <a:pt x="72" y="48"/>
                    </a:lnTo>
                    <a:lnTo>
                      <a:pt x="64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48" y="56"/>
                    </a:lnTo>
                    <a:lnTo>
                      <a:pt x="40" y="64"/>
                    </a:lnTo>
                    <a:lnTo>
                      <a:pt x="32" y="64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6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80" y="24"/>
                    </a:lnTo>
                    <a:lnTo>
                      <a:pt x="88" y="16"/>
                    </a:lnTo>
                    <a:lnTo>
                      <a:pt x="96" y="16"/>
                    </a:lnTo>
                    <a:lnTo>
                      <a:pt x="112" y="8"/>
                    </a:lnTo>
                    <a:lnTo>
                      <a:pt x="128" y="8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74" name="Freeform 1650"/>
              <p:cNvSpPr>
                <a:spLocks/>
              </p:cNvSpPr>
              <p:nvPr/>
            </p:nvSpPr>
            <p:spPr bwMode="auto">
              <a:xfrm>
                <a:off x="3648" y="2281"/>
                <a:ext cx="169" cy="64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68" y="8"/>
                  </a:cxn>
                  <a:cxn ang="0">
                    <a:pos x="168" y="8"/>
                  </a:cxn>
                  <a:cxn ang="0">
                    <a:pos x="128" y="32"/>
                  </a:cxn>
                  <a:cxn ang="0">
                    <a:pos x="72" y="48"/>
                  </a:cxn>
                  <a:cxn ang="0">
                    <a:pos x="40" y="64"/>
                  </a:cxn>
                  <a:cxn ang="0">
                    <a:pos x="8" y="64"/>
                  </a:cxn>
                  <a:cxn ang="0">
                    <a:pos x="0" y="64"/>
                  </a:cxn>
                  <a:cxn ang="0">
                    <a:pos x="24" y="48"/>
                  </a:cxn>
                  <a:cxn ang="0">
                    <a:pos x="64" y="32"/>
                  </a:cxn>
                  <a:cxn ang="0">
                    <a:pos x="104" y="16"/>
                  </a:cxn>
                  <a:cxn ang="0">
                    <a:pos x="152" y="0"/>
                  </a:cxn>
                  <a:cxn ang="0">
                    <a:pos x="168" y="8"/>
                  </a:cxn>
                  <a:cxn ang="0">
                    <a:pos x="168" y="8"/>
                  </a:cxn>
                  <a:cxn ang="0">
                    <a:pos x="160" y="8"/>
                  </a:cxn>
                  <a:cxn ang="0">
                    <a:pos x="152" y="16"/>
                  </a:cxn>
                  <a:cxn ang="0">
                    <a:pos x="128" y="24"/>
                  </a:cxn>
                  <a:cxn ang="0">
                    <a:pos x="72" y="48"/>
                  </a:cxn>
                  <a:cxn ang="0">
                    <a:pos x="56" y="56"/>
                  </a:cxn>
                  <a:cxn ang="0">
                    <a:pos x="48" y="56"/>
                  </a:cxn>
                  <a:cxn ang="0">
                    <a:pos x="32" y="64"/>
                  </a:cxn>
                  <a:cxn ang="0">
                    <a:pos x="16" y="64"/>
                  </a:cxn>
                  <a:cxn ang="0">
                    <a:pos x="8" y="64"/>
                  </a:cxn>
                  <a:cxn ang="0">
                    <a:pos x="0" y="64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24" y="48"/>
                  </a:cxn>
                  <a:cxn ang="0">
                    <a:pos x="32" y="48"/>
                  </a:cxn>
                  <a:cxn ang="0">
                    <a:pos x="40" y="40"/>
                  </a:cxn>
                  <a:cxn ang="0">
                    <a:pos x="64" y="24"/>
                  </a:cxn>
                  <a:cxn ang="0">
                    <a:pos x="88" y="16"/>
                  </a:cxn>
                  <a:cxn ang="0">
                    <a:pos x="112" y="8"/>
                  </a:cxn>
                  <a:cxn ang="0">
                    <a:pos x="136" y="0"/>
                  </a:cxn>
                  <a:cxn ang="0">
                    <a:pos x="152" y="0"/>
                  </a:cxn>
                  <a:cxn ang="0">
                    <a:pos x="168" y="0"/>
                  </a:cxn>
                  <a:cxn ang="0">
                    <a:pos x="168" y="8"/>
                  </a:cxn>
                </a:cxnLst>
                <a:rect l="0" t="0" r="r" b="b"/>
                <a:pathLst>
                  <a:path w="168" h="64">
                    <a:moveTo>
                      <a:pt x="168" y="8"/>
                    </a:move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28" y="24"/>
                    </a:lnTo>
                    <a:lnTo>
                      <a:pt x="128" y="32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56" y="56"/>
                    </a:lnTo>
                    <a:lnTo>
                      <a:pt x="40" y="64"/>
                    </a:lnTo>
                    <a:lnTo>
                      <a:pt x="16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8" y="56"/>
                    </a:lnTo>
                    <a:lnTo>
                      <a:pt x="24" y="48"/>
                    </a:lnTo>
                    <a:lnTo>
                      <a:pt x="40" y="40"/>
                    </a:lnTo>
                    <a:lnTo>
                      <a:pt x="64" y="32"/>
                    </a:lnTo>
                    <a:lnTo>
                      <a:pt x="88" y="16"/>
                    </a:lnTo>
                    <a:lnTo>
                      <a:pt x="104" y="16"/>
                    </a:lnTo>
                    <a:lnTo>
                      <a:pt x="128" y="8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0" y="8"/>
                    </a:lnTo>
                    <a:lnTo>
                      <a:pt x="160" y="16"/>
                    </a:lnTo>
                    <a:lnTo>
                      <a:pt x="152" y="16"/>
                    </a:lnTo>
                    <a:lnTo>
                      <a:pt x="144" y="24"/>
                    </a:lnTo>
                    <a:lnTo>
                      <a:pt x="128" y="24"/>
                    </a:lnTo>
                    <a:lnTo>
                      <a:pt x="96" y="40"/>
                    </a:lnTo>
                    <a:lnTo>
                      <a:pt x="72" y="48"/>
                    </a:lnTo>
                    <a:lnTo>
                      <a:pt x="64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48" y="56"/>
                    </a:lnTo>
                    <a:lnTo>
                      <a:pt x="40" y="64"/>
                    </a:lnTo>
                    <a:lnTo>
                      <a:pt x="32" y="64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6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80" y="24"/>
                    </a:lnTo>
                    <a:lnTo>
                      <a:pt x="88" y="16"/>
                    </a:lnTo>
                    <a:lnTo>
                      <a:pt x="96" y="16"/>
                    </a:lnTo>
                    <a:lnTo>
                      <a:pt x="112" y="8"/>
                    </a:lnTo>
                    <a:lnTo>
                      <a:pt x="128" y="8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grpSp>
          <p:nvGrpSpPr>
            <p:cNvPr id="17" name="Group 1651"/>
            <p:cNvGrpSpPr>
              <a:grpSpLocks/>
            </p:cNvGrpSpPr>
            <p:nvPr/>
          </p:nvGrpSpPr>
          <p:grpSpPr bwMode="auto">
            <a:xfrm>
              <a:off x="3504" y="2256"/>
              <a:ext cx="144" cy="152"/>
              <a:chOff x="3504" y="2256"/>
              <a:chExt cx="144" cy="152"/>
            </a:xfrm>
          </p:grpSpPr>
          <p:sp>
            <p:nvSpPr>
              <p:cNvPr id="873076" name="Freeform 1652"/>
              <p:cNvSpPr>
                <a:spLocks/>
              </p:cNvSpPr>
              <p:nvPr/>
            </p:nvSpPr>
            <p:spPr bwMode="auto">
              <a:xfrm>
                <a:off x="3504" y="2256"/>
                <a:ext cx="120" cy="1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8" y="24"/>
                  </a:cxn>
                  <a:cxn ang="0">
                    <a:pos x="16" y="24"/>
                  </a:cxn>
                  <a:cxn ang="0">
                    <a:pos x="16" y="32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32" y="48"/>
                  </a:cxn>
                  <a:cxn ang="0">
                    <a:pos x="40" y="56"/>
                  </a:cxn>
                  <a:cxn ang="0">
                    <a:pos x="48" y="64"/>
                  </a:cxn>
                  <a:cxn ang="0">
                    <a:pos x="48" y="72"/>
                  </a:cxn>
                  <a:cxn ang="0">
                    <a:pos x="56" y="72"/>
                  </a:cxn>
                  <a:cxn ang="0">
                    <a:pos x="64" y="80"/>
                  </a:cxn>
                  <a:cxn ang="0">
                    <a:pos x="72" y="88"/>
                  </a:cxn>
                  <a:cxn ang="0">
                    <a:pos x="72" y="96"/>
                  </a:cxn>
                  <a:cxn ang="0">
                    <a:pos x="80" y="96"/>
                  </a:cxn>
                  <a:cxn ang="0">
                    <a:pos x="80" y="104"/>
                  </a:cxn>
                  <a:cxn ang="0">
                    <a:pos x="88" y="104"/>
                  </a:cxn>
                  <a:cxn ang="0">
                    <a:pos x="88" y="112"/>
                  </a:cxn>
                  <a:cxn ang="0">
                    <a:pos x="96" y="112"/>
                  </a:cxn>
                  <a:cxn ang="0">
                    <a:pos x="104" y="120"/>
                  </a:cxn>
                  <a:cxn ang="0">
                    <a:pos x="104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20" y="120"/>
                  </a:cxn>
                  <a:cxn ang="0">
                    <a:pos x="120" y="120"/>
                  </a:cxn>
                  <a:cxn ang="0">
                    <a:pos x="120" y="120"/>
                  </a:cxn>
                  <a:cxn ang="0">
                    <a:pos x="120" y="112"/>
                  </a:cxn>
                  <a:cxn ang="0">
                    <a:pos x="120" y="112"/>
                  </a:cxn>
                  <a:cxn ang="0">
                    <a:pos x="120" y="112"/>
                  </a:cxn>
                  <a:cxn ang="0">
                    <a:pos x="112" y="112"/>
                  </a:cxn>
                  <a:cxn ang="0">
                    <a:pos x="112" y="104"/>
                  </a:cxn>
                  <a:cxn ang="0">
                    <a:pos x="104" y="96"/>
                  </a:cxn>
                  <a:cxn ang="0">
                    <a:pos x="96" y="88"/>
                  </a:cxn>
                  <a:cxn ang="0">
                    <a:pos x="96" y="80"/>
                  </a:cxn>
                  <a:cxn ang="0">
                    <a:pos x="88" y="72"/>
                  </a:cxn>
                  <a:cxn ang="0">
                    <a:pos x="88" y="72"/>
                  </a:cxn>
                  <a:cxn ang="0">
                    <a:pos x="72" y="64"/>
                  </a:cxn>
                  <a:cxn ang="0">
                    <a:pos x="64" y="48"/>
                  </a:cxn>
                  <a:cxn ang="0">
                    <a:pos x="56" y="40"/>
                  </a:cxn>
                  <a:cxn ang="0">
                    <a:pos x="48" y="32"/>
                  </a:cxn>
                  <a:cxn ang="0">
                    <a:pos x="32" y="24"/>
                  </a:cxn>
                  <a:cxn ang="0">
                    <a:pos x="24" y="16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20" h="12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32" y="48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72"/>
                    </a:lnTo>
                    <a:lnTo>
                      <a:pt x="64" y="80"/>
                    </a:lnTo>
                    <a:lnTo>
                      <a:pt x="72" y="88"/>
                    </a:lnTo>
                    <a:lnTo>
                      <a:pt x="72" y="96"/>
                    </a:lnTo>
                    <a:lnTo>
                      <a:pt x="80" y="96"/>
                    </a:lnTo>
                    <a:lnTo>
                      <a:pt x="80" y="104"/>
                    </a:lnTo>
                    <a:lnTo>
                      <a:pt x="88" y="104"/>
                    </a:lnTo>
                    <a:lnTo>
                      <a:pt x="88" y="112"/>
                    </a:lnTo>
                    <a:lnTo>
                      <a:pt x="96" y="112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12" y="112"/>
                    </a:lnTo>
                    <a:lnTo>
                      <a:pt x="112" y="104"/>
                    </a:lnTo>
                    <a:lnTo>
                      <a:pt x="104" y="96"/>
                    </a:lnTo>
                    <a:lnTo>
                      <a:pt x="96" y="88"/>
                    </a:lnTo>
                    <a:lnTo>
                      <a:pt x="96" y="80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72" y="64"/>
                    </a:lnTo>
                    <a:lnTo>
                      <a:pt x="64" y="48"/>
                    </a:lnTo>
                    <a:lnTo>
                      <a:pt x="56" y="40"/>
                    </a:lnTo>
                    <a:lnTo>
                      <a:pt x="48" y="32"/>
                    </a:lnTo>
                    <a:lnTo>
                      <a:pt x="32" y="24"/>
                    </a:lnTo>
                    <a:lnTo>
                      <a:pt x="24" y="16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77" name="Freeform 1653"/>
              <p:cNvSpPr>
                <a:spLocks/>
              </p:cNvSpPr>
              <p:nvPr/>
            </p:nvSpPr>
            <p:spPr bwMode="auto">
              <a:xfrm>
                <a:off x="3504" y="2256"/>
                <a:ext cx="120" cy="12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24"/>
                  </a:cxn>
                  <a:cxn ang="0">
                    <a:pos x="16" y="32"/>
                  </a:cxn>
                  <a:cxn ang="0">
                    <a:pos x="40" y="56"/>
                  </a:cxn>
                  <a:cxn ang="0">
                    <a:pos x="48" y="72"/>
                  </a:cxn>
                  <a:cxn ang="0">
                    <a:pos x="64" y="80"/>
                  </a:cxn>
                  <a:cxn ang="0">
                    <a:pos x="80" y="104"/>
                  </a:cxn>
                  <a:cxn ang="0">
                    <a:pos x="88" y="112"/>
                  </a:cxn>
                  <a:cxn ang="0">
                    <a:pos x="104" y="128"/>
                  </a:cxn>
                  <a:cxn ang="0">
                    <a:pos x="120" y="120"/>
                  </a:cxn>
                  <a:cxn ang="0">
                    <a:pos x="120" y="120"/>
                  </a:cxn>
                  <a:cxn ang="0">
                    <a:pos x="120" y="112"/>
                  </a:cxn>
                  <a:cxn ang="0">
                    <a:pos x="112" y="104"/>
                  </a:cxn>
                  <a:cxn ang="0">
                    <a:pos x="96" y="80"/>
                  </a:cxn>
                  <a:cxn ang="0">
                    <a:pos x="72" y="56"/>
                  </a:cxn>
                  <a:cxn ang="0">
                    <a:pos x="64" y="48"/>
                  </a:cxn>
                  <a:cxn ang="0">
                    <a:pos x="32" y="24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20" h="128">
                    <a:moveTo>
                      <a:pt x="0" y="16"/>
                    </a:moveTo>
                    <a:lnTo>
                      <a:pt x="8" y="24"/>
                    </a:lnTo>
                    <a:lnTo>
                      <a:pt x="16" y="32"/>
                    </a:lnTo>
                    <a:lnTo>
                      <a:pt x="40" y="56"/>
                    </a:lnTo>
                    <a:lnTo>
                      <a:pt x="48" y="72"/>
                    </a:lnTo>
                    <a:lnTo>
                      <a:pt x="64" y="80"/>
                    </a:lnTo>
                    <a:lnTo>
                      <a:pt x="80" y="104"/>
                    </a:lnTo>
                    <a:lnTo>
                      <a:pt x="88" y="112"/>
                    </a:lnTo>
                    <a:lnTo>
                      <a:pt x="104" y="128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2"/>
                    </a:lnTo>
                    <a:lnTo>
                      <a:pt x="112" y="104"/>
                    </a:lnTo>
                    <a:lnTo>
                      <a:pt x="96" y="80"/>
                    </a:lnTo>
                    <a:lnTo>
                      <a:pt x="72" y="56"/>
                    </a:lnTo>
                    <a:lnTo>
                      <a:pt x="64" y="48"/>
                    </a:lnTo>
                    <a:lnTo>
                      <a:pt x="32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78" name="Freeform 1654"/>
              <p:cNvSpPr>
                <a:spLocks/>
              </p:cNvSpPr>
              <p:nvPr/>
            </p:nvSpPr>
            <p:spPr bwMode="auto">
              <a:xfrm>
                <a:off x="3504" y="2256"/>
                <a:ext cx="120" cy="1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8" y="24"/>
                  </a:cxn>
                  <a:cxn ang="0">
                    <a:pos x="16" y="24"/>
                  </a:cxn>
                  <a:cxn ang="0">
                    <a:pos x="16" y="32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32" y="48"/>
                  </a:cxn>
                  <a:cxn ang="0">
                    <a:pos x="40" y="56"/>
                  </a:cxn>
                  <a:cxn ang="0">
                    <a:pos x="48" y="64"/>
                  </a:cxn>
                  <a:cxn ang="0">
                    <a:pos x="48" y="72"/>
                  </a:cxn>
                  <a:cxn ang="0">
                    <a:pos x="56" y="72"/>
                  </a:cxn>
                  <a:cxn ang="0">
                    <a:pos x="64" y="80"/>
                  </a:cxn>
                  <a:cxn ang="0">
                    <a:pos x="72" y="88"/>
                  </a:cxn>
                  <a:cxn ang="0">
                    <a:pos x="72" y="96"/>
                  </a:cxn>
                  <a:cxn ang="0">
                    <a:pos x="80" y="96"/>
                  </a:cxn>
                  <a:cxn ang="0">
                    <a:pos x="80" y="104"/>
                  </a:cxn>
                  <a:cxn ang="0">
                    <a:pos x="88" y="104"/>
                  </a:cxn>
                  <a:cxn ang="0">
                    <a:pos x="88" y="112"/>
                  </a:cxn>
                  <a:cxn ang="0">
                    <a:pos x="96" y="112"/>
                  </a:cxn>
                  <a:cxn ang="0">
                    <a:pos x="104" y="120"/>
                  </a:cxn>
                  <a:cxn ang="0">
                    <a:pos x="104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20" y="120"/>
                  </a:cxn>
                  <a:cxn ang="0">
                    <a:pos x="120" y="120"/>
                  </a:cxn>
                  <a:cxn ang="0">
                    <a:pos x="120" y="120"/>
                  </a:cxn>
                  <a:cxn ang="0">
                    <a:pos x="120" y="112"/>
                  </a:cxn>
                  <a:cxn ang="0">
                    <a:pos x="120" y="112"/>
                  </a:cxn>
                  <a:cxn ang="0">
                    <a:pos x="120" y="112"/>
                  </a:cxn>
                  <a:cxn ang="0">
                    <a:pos x="112" y="112"/>
                  </a:cxn>
                  <a:cxn ang="0">
                    <a:pos x="112" y="104"/>
                  </a:cxn>
                  <a:cxn ang="0">
                    <a:pos x="104" y="96"/>
                  </a:cxn>
                  <a:cxn ang="0">
                    <a:pos x="96" y="88"/>
                  </a:cxn>
                  <a:cxn ang="0">
                    <a:pos x="96" y="80"/>
                  </a:cxn>
                  <a:cxn ang="0">
                    <a:pos x="88" y="72"/>
                  </a:cxn>
                  <a:cxn ang="0">
                    <a:pos x="88" y="72"/>
                  </a:cxn>
                  <a:cxn ang="0">
                    <a:pos x="72" y="64"/>
                  </a:cxn>
                  <a:cxn ang="0">
                    <a:pos x="64" y="48"/>
                  </a:cxn>
                  <a:cxn ang="0">
                    <a:pos x="56" y="40"/>
                  </a:cxn>
                  <a:cxn ang="0">
                    <a:pos x="48" y="32"/>
                  </a:cxn>
                  <a:cxn ang="0">
                    <a:pos x="32" y="24"/>
                  </a:cxn>
                  <a:cxn ang="0">
                    <a:pos x="24" y="16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20" h="12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32" y="48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72"/>
                    </a:lnTo>
                    <a:lnTo>
                      <a:pt x="64" y="80"/>
                    </a:lnTo>
                    <a:lnTo>
                      <a:pt x="72" y="88"/>
                    </a:lnTo>
                    <a:lnTo>
                      <a:pt x="72" y="96"/>
                    </a:lnTo>
                    <a:lnTo>
                      <a:pt x="80" y="96"/>
                    </a:lnTo>
                    <a:lnTo>
                      <a:pt x="80" y="104"/>
                    </a:lnTo>
                    <a:lnTo>
                      <a:pt x="88" y="104"/>
                    </a:lnTo>
                    <a:lnTo>
                      <a:pt x="88" y="112"/>
                    </a:lnTo>
                    <a:lnTo>
                      <a:pt x="96" y="112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12" y="112"/>
                    </a:lnTo>
                    <a:lnTo>
                      <a:pt x="112" y="104"/>
                    </a:lnTo>
                    <a:lnTo>
                      <a:pt x="104" y="96"/>
                    </a:lnTo>
                    <a:lnTo>
                      <a:pt x="96" y="88"/>
                    </a:lnTo>
                    <a:lnTo>
                      <a:pt x="96" y="80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72" y="64"/>
                    </a:lnTo>
                    <a:lnTo>
                      <a:pt x="64" y="48"/>
                    </a:lnTo>
                    <a:lnTo>
                      <a:pt x="56" y="40"/>
                    </a:lnTo>
                    <a:lnTo>
                      <a:pt x="48" y="32"/>
                    </a:lnTo>
                    <a:lnTo>
                      <a:pt x="32" y="24"/>
                    </a:lnTo>
                    <a:lnTo>
                      <a:pt x="24" y="16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79" name="Freeform 1655"/>
              <p:cNvSpPr>
                <a:spLocks/>
              </p:cNvSpPr>
              <p:nvPr/>
            </p:nvSpPr>
            <p:spPr bwMode="auto">
              <a:xfrm>
                <a:off x="3568" y="2336"/>
                <a:ext cx="48" cy="41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0" y="40"/>
                  </a:cxn>
                  <a:cxn ang="0">
                    <a:pos x="32" y="32"/>
                  </a:cxn>
                  <a:cxn ang="0">
                    <a:pos x="24" y="16"/>
                  </a:cxn>
                  <a:cxn ang="0">
                    <a:pos x="8" y="8"/>
                  </a:cxn>
                  <a:cxn ang="0">
                    <a:pos x="0" y="0"/>
                  </a:cxn>
                </a:cxnLst>
                <a:rect l="0" t="0" r="r" b="b"/>
                <a:pathLst>
                  <a:path w="48" h="40">
                    <a:moveTo>
                      <a:pt x="48" y="40"/>
                    </a:moveTo>
                    <a:lnTo>
                      <a:pt x="40" y="40"/>
                    </a:lnTo>
                    <a:lnTo>
                      <a:pt x="32" y="32"/>
                    </a:lnTo>
                    <a:lnTo>
                      <a:pt x="24" y="16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80" name="Freeform 1656"/>
              <p:cNvSpPr>
                <a:spLocks/>
              </p:cNvSpPr>
              <p:nvPr/>
            </p:nvSpPr>
            <p:spPr bwMode="auto">
              <a:xfrm>
                <a:off x="3568" y="2336"/>
                <a:ext cx="48" cy="41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8" y="40"/>
                  </a:cxn>
                  <a:cxn ang="0">
                    <a:pos x="48" y="40"/>
                  </a:cxn>
                  <a:cxn ang="0">
                    <a:pos x="40" y="40"/>
                  </a:cxn>
                  <a:cxn ang="0">
                    <a:pos x="32" y="32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8"/>
                  </a:cxn>
                  <a:cxn ang="0">
                    <a:pos x="0" y="0"/>
                  </a:cxn>
                </a:cxnLst>
                <a:rect l="0" t="0" r="r" b="b"/>
                <a:pathLst>
                  <a:path w="48" h="40">
                    <a:moveTo>
                      <a:pt x="48" y="40"/>
                    </a:moveTo>
                    <a:lnTo>
                      <a:pt x="48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3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81" name="Freeform 1657"/>
              <p:cNvSpPr>
                <a:spLocks/>
              </p:cNvSpPr>
              <p:nvPr/>
            </p:nvSpPr>
            <p:spPr bwMode="auto">
              <a:xfrm>
                <a:off x="3591" y="2328"/>
                <a:ext cx="57" cy="8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32"/>
                  </a:cxn>
                  <a:cxn ang="0">
                    <a:pos x="48" y="32"/>
                  </a:cxn>
                  <a:cxn ang="0">
                    <a:pos x="48" y="40"/>
                  </a:cxn>
                  <a:cxn ang="0">
                    <a:pos x="48" y="40"/>
                  </a:cxn>
                  <a:cxn ang="0">
                    <a:pos x="48" y="48"/>
                  </a:cxn>
                  <a:cxn ang="0">
                    <a:pos x="48" y="64"/>
                  </a:cxn>
                  <a:cxn ang="0">
                    <a:pos x="48" y="80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48" y="56"/>
                  </a:cxn>
                  <a:cxn ang="0">
                    <a:pos x="48" y="40"/>
                  </a:cxn>
                  <a:cxn ang="0">
                    <a:pos x="48" y="32"/>
                  </a:cxn>
                  <a:cxn ang="0">
                    <a:pos x="48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16"/>
                  </a:cxn>
                  <a:cxn ang="0">
                    <a:pos x="32" y="16"/>
                  </a:cxn>
                  <a:cxn ang="0">
                    <a:pos x="24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8" y="16"/>
                  </a:cxn>
                </a:cxnLst>
                <a:rect l="0" t="0" r="r" b="b"/>
                <a:pathLst>
                  <a:path w="56" h="80">
                    <a:moveTo>
                      <a:pt x="8" y="16"/>
                    </a:moveTo>
                    <a:lnTo>
                      <a:pt x="8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8"/>
                    </a:lnTo>
                    <a:lnTo>
                      <a:pt x="48" y="64"/>
                    </a:lnTo>
                    <a:lnTo>
                      <a:pt x="48" y="80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48" y="56"/>
                    </a:lnTo>
                    <a:lnTo>
                      <a:pt x="48" y="40"/>
                    </a:lnTo>
                    <a:lnTo>
                      <a:pt x="48" y="32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82" name="Freeform 1658"/>
              <p:cNvSpPr>
                <a:spLocks/>
              </p:cNvSpPr>
              <p:nvPr/>
            </p:nvSpPr>
            <p:spPr bwMode="auto">
              <a:xfrm>
                <a:off x="3591" y="2328"/>
                <a:ext cx="57" cy="80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24" y="24"/>
                  </a:cxn>
                  <a:cxn ang="0">
                    <a:pos x="40" y="32"/>
                  </a:cxn>
                  <a:cxn ang="0">
                    <a:pos x="48" y="48"/>
                  </a:cxn>
                  <a:cxn ang="0">
                    <a:pos x="48" y="80"/>
                  </a:cxn>
                  <a:cxn ang="0">
                    <a:pos x="48" y="80"/>
                  </a:cxn>
                  <a:cxn ang="0">
                    <a:pos x="48" y="80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48" y="48"/>
                  </a:cxn>
                  <a:cxn ang="0">
                    <a:pos x="48" y="32"/>
                  </a:cxn>
                  <a:cxn ang="0">
                    <a:pos x="40" y="16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16"/>
                  </a:cxn>
                </a:cxnLst>
                <a:rect l="0" t="0" r="r" b="b"/>
                <a:pathLst>
                  <a:path w="56" h="80">
                    <a:moveTo>
                      <a:pt x="16" y="16"/>
                    </a:moveTo>
                    <a:lnTo>
                      <a:pt x="24" y="24"/>
                    </a:lnTo>
                    <a:lnTo>
                      <a:pt x="40" y="32"/>
                    </a:lnTo>
                    <a:lnTo>
                      <a:pt x="48" y="4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48" y="48"/>
                    </a:lnTo>
                    <a:lnTo>
                      <a:pt x="48" y="32"/>
                    </a:lnTo>
                    <a:lnTo>
                      <a:pt x="40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83" name="Freeform 1659"/>
              <p:cNvSpPr>
                <a:spLocks/>
              </p:cNvSpPr>
              <p:nvPr/>
            </p:nvSpPr>
            <p:spPr bwMode="auto">
              <a:xfrm>
                <a:off x="3591" y="2328"/>
                <a:ext cx="57" cy="8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32"/>
                  </a:cxn>
                  <a:cxn ang="0">
                    <a:pos x="48" y="32"/>
                  </a:cxn>
                  <a:cxn ang="0">
                    <a:pos x="48" y="40"/>
                  </a:cxn>
                  <a:cxn ang="0">
                    <a:pos x="48" y="40"/>
                  </a:cxn>
                  <a:cxn ang="0">
                    <a:pos x="48" y="48"/>
                  </a:cxn>
                  <a:cxn ang="0">
                    <a:pos x="48" y="64"/>
                  </a:cxn>
                  <a:cxn ang="0">
                    <a:pos x="48" y="80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48" y="56"/>
                  </a:cxn>
                  <a:cxn ang="0">
                    <a:pos x="48" y="40"/>
                  </a:cxn>
                  <a:cxn ang="0">
                    <a:pos x="48" y="32"/>
                  </a:cxn>
                  <a:cxn ang="0">
                    <a:pos x="48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16"/>
                  </a:cxn>
                  <a:cxn ang="0">
                    <a:pos x="32" y="16"/>
                  </a:cxn>
                  <a:cxn ang="0">
                    <a:pos x="24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8" y="16"/>
                  </a:cxn>
                </a:cxnLst>
                <a:rect l="0" t="0" r="r" b="b"/>
                <a:pathLst>
                  <a:path w="56" h="80">
                    <a:moveTo>
                      <a:pt x="8" y="16"/>
                    </a:moveTo>
                    <a:lnTo>
                      <a:pt x="8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8"/>
                    </a:lnTo>
                    <a:lnTo>
                      <a:pt x="48" y="64"/>
                    </a:lnTo>
                    <a:lnTo>
                      <a:pt x="48" y="80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48" y="56"/>
                    </a:lnTo>
                    <a:lnTo>
                      <a:pt x="48" y="40"/>
                    </a:lnTo>
                    <a:lnTo>
                      <a:pt x="48" y="32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grpSp>
          <p:nvGrpSpPr>
            <p:cNvPr id="18" name="Group 1660"/>
            <p:cNvGrpSpPr>
              <a:grpSpLocks/>
            </p:cNvGrpSpPr>
            <p:nvPr/>
          </p:nvGrpSpPr>
          <p:grpSpPr bwMode="auto">
            <a:xfrm>
              <a:off x="3496" y="2304"/>
              <a:ext cx="168" cy="72"/>
              <a:chOff x="3496" y="2304"/>
              <a:chExt cx="168" cy="72"/>
            </a:xfrm>
          </p:grpSpPr>
          <p:sp>
            <p:nvSpPr>
              <p:cNvPr id="873085" name="Freeform 1661"/>
              <p:cNvSpPr>
                <a:spLocks/>
              </p:cNvSpPr>
              <p:nvPr/>
            </p:nvSpPr>
            <p:spPr bwMode="auto">
              <a:xfrm>
                <a:off x="3496" y="2304"/>
                <a:ext cx="169" cy="64"/>
              </a:xfrm>
              <a:custGeom>
                <a:avLst/>
                <a:gdLst/>
                <a:ahLst/>
                <a:cxnLst>
                  <a:cxn ang="0">
                    <a:pos x="128" y="24"/>
                  </a:cxn>
                  <a:cxn ang="0">
                    <a:pos x="144" y="32"/>
                  </a:cxn>
                  <a:cxn ang="0">
                    <a:pos x="152" y="40"/>
                  </a:cxn>
                  <a:cxn ang="0">
                    <a:pos x="160" y="56"/>
                  </a:cxn>
                  <a:cxn ang="0">
                    <a:pos x="168" y="64"/>
                  </a:cxn>
                  <a:cxn ang="0">
                    <a:pos x="168" y="56"/>
                  </a:cxn>
                  <a:cxn ang="0">
                    <a:pos x="168" y="48"/>
                  </a:cxn>
                  <a:cxn ang="0">
                    <a:pos x="152" y="40"/>
                  </a:cxn>
                  <a:cxn ang="0">
                    <a:pos x="136" y="24"/>
                  </a:cxn>
                  <a:cxn ang="0">
                    <a:pos x="144" y="16"/>
                  </a:cxn>
                  <a:cxn ang="0">
                    <a:pos x="152" y="16"/>
                  </a:cxn>
                  <a:cxn ang="0">
                    <a:pos x="160" y="16"/>
                  </a:cxn>
                  <a:cxn ang="0">
                    <a:pos x="168" y="16"/>
                  </a:cxn>
                  <a:cxn ang="0">
                    <a:pos x="168" y="8"/>
                  </a:cxn>
                  <a:cxn ang="0">
                    <a:pos x="160" y="8"/>
                  </a:cxn>
                  <a:cxn ang="0">
                    <a:pos x="160" y="8"/>
                  </a:cxn>
                  <a:cxn ang="0">
                    <a:pos x="168" y="8"/>
                  </a:cxn>
                  <a:cxn ang="0">
                    <a:pos x="168" y="8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04" y="0"/>
                  </a:cxn>
                  <a:cxn ang="0">
                    <a:pos x="80" y="0"/>
                  </a:cxn>
                  <a:cxn ang="0">
                    <a:pos x="48" y="8"/>
                  </a:cxn>
                  <a:cxn ang="0">
                    <a:pos x="40" y="8"/>
                  </a:cxn>
                  <a:cxn ang="0">
                    <a:pos x="24" y="8"/>
                  </a:cxn>
                  <a:cxn ang="0">
                    <a:pos x="16" y="16"/>
                  </a:cxn>
                  <a:cxn ang="0">
                    <a:pos x="8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8" y="32"/>
                  </a:cxn>
                  <a:cxn ang="0">
                    <a:pos x="16" y="32"/>
                  </a:cxn>
                  <a:cxn ang="0">
                    <a:pos x="24" y="32"/>
                  </a:cxn>
                  <a:cxn ang="0">
                    <a:pos x="40" y="32"/>
                  </a:cxn>
                  <a:cxn ang="0">
                    <a:pos x="48" y="32"/>
                  </a:cxn>
                  <a:cxn ang="0">
                    <a:pos x="104" y="24"/>
                  </a:cxn>
                  <a:cxn ang="0">
                    <a:pos x="120" y="24"/>
                  </a:cxn>
                  <a:cxn ang="0">
                    <a:pos x="128" y="24"/>
                  </a:cxn>
                </a:cxnLst>
                <a:rect l="0" t="0" r="r" b="b"/>
                <a:pathLst>
                  <a:path w="168" h="64">
                    <a:moveTo>
                      <a:pt x="128" y="24"/>
                    </a:moveTo>
                    <a:lnTo>
                      <a:pt x="128" y="24"/>
                    </a:lnTo>
                    <a:lnTo>
                      <a:pt x="136" y="24"/>
                    </a:lnTo>
                    <a:lnTo>
                      <a:pt x="144" y="32"/>
                    </a:lnTo>
                    <a:lnTo>
                      <a:pt x="144" y="32"/>
                    </a:lnTo>
                    <a:lnTo>
                      <a:pt x="152" y="40"/>
                    </a:lnTo>
                    <a:lnTo>
                      <a:pt x="160" y="48"/>
                    </a:lnTo>
                    <a:lnTo>
                      <a:pt x="160" y="56"/>
                    </a:lnTo>
                    <a:lnTo>
                      <a:pt x="160" y="56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56"/>
                    </a:lnTo>
                    <a:lnTo>
                      <a:pt x="168" y="48"/>
                    </a:lnTo>
                    <a:lnTo>
                      <a:pt x="168" y="48"/>
                    </a:lnTo>
                    <a:lnTo>
                      <a:pt x="160" y="40"/>
                    </a:lnTo>
                    <a:lnTo>
                      <a:pt x="152" y="40"/>
                    </a:lnTo>
                    <a:lnTo>
                      <a:pt x="152" y="32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44" y="16"/>
                    </a:lnTo>
                    <a:lnTo>
                      <a:pt x="152" y="16"/>
                    </a:lnTo>
                    <a:lnTo>
                      <a:pt x="152" y="16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04" y="0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104" y="24"/>
                    </a:lnTo>
                    <a:lnTo>
                      <a:pt x="112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8" y="24"/>
                    </a:lnTo>
                    <a:lnTo>
                      <a:pt x="128" y="2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86" name="Freeform 1662"/>
              <p:cNvSpPr>
                <a:spLocks/>
              </p:cNvSpPr>
              <p:nvPr/>
            </p:nvSpPr>
            <p:spPr bwMode="auto">
              <a:xfrm>
                <a:off x="3496" y="2304"/>
                <a:ext cx="169" cy="72"/>
              </a:xfrm>
              <a:custGeom>
                <a:avLst/>
                <a:gdLst/>
                <a:ahLst/>
                <a:cxnLst>
                  <a:cxn ang="0">
                    <a:pos x="144" y="32"/>
                  </a:cxn>
                  <a:cxn ang="0">
                    <a:pos x="168" y="72"/>
                  </a:cxn>
                  <a:cxn ang="0">
                    <a:pos x="168" y="64"/>
                  </a:cxn>
                  <a:cxn ang="0">
                    <a:pos x="160" y="40"/>
                  </a:cxn>
                  <a:cxn ang="0">
                    <a:pos x="136" y="24"/>
                  </a:cxn>
                  <a:cxn ang="0">
                    <a:pos x="168" y="16"/>
                  </a:cxn>
                  <a:cxn ang="0">
                    <a:pos x="168" y="8"/>
                  </a:cxn>
                  <a:cxn ang="0">
                    <a:pos x="160" y="8"/>
                  </a:cxn>
                  <a:cxn ang="0">
                    <a:pos x="160" y="8"/>
                  </a:cxn>
                  <a:cxn ang="0">
                    <a:pos x="160" y="8"/>
                  </a:cxn>
                  <a:cxn ang="0">
                    <a:pos x="168" y="0"/>
                  </a:cxn>
                  <a:cxn ang="0">
                    <a:pos x="160" y="0"/>
                  </a:cxn>
                  <a:cxn ang="0">
                    <a:pos x="64" y="8"/>
                  </a:cxn>
                  <a:cxn ang="0">
                    <a:pos x="8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24" y="32"/>
                  </a:cxn>
                  <a:cxn ang="0">
                    <a:pos x="32" y="32"/>
                  </a:cxn>
                  <a:cxn ang="0">
                    <a:pos x="48" y="32"/>
                  </a:cxn>
                  <a:cxn ang="0">
                    <a:pos x="112" y="24"/>
                  </a:cxn>
                  <a:cxn ang="0">
                    <a:pos x="128" y="24"/>
                  </a:cxn>
                  <a:cxn ang="0">
                    <a:pos x="128" y="24"/>
                  </a:cxn>
                  <a:cxn ang="0">
                    <a:pos x="136" y="24"/>
                  </a:cxn>
                  <a:cxn ang="0">
                    <a:pos x="152" y="40"/>
                  </a:cxn>
                  <a:cxn ang="0">
                    <a:pos x="160" y="56"/>
                  </a:cxn>
                  <a:cxn ang="0">
                    <a:pos x="168" y="56"/>
                  </a:cxn>
                  <a:cxn ang="0">
                    <a:pos x="160" y="40"/>
                  </a:cxn>
                  <a:cxn ang="0">
                    <a:pos x="136" y="24"/>
                  </a:cxn>
                  <a:cxn ang="0">
                    <a:pos x="152" y="16"/>
                  </a:cxn>
                  <a:cxn ang="0">
                    <a:pos x="160" y="16"/>
                  </a:cxn>
                  <a:cxn ang="0">
                    <a:pos x="168" y="8"/>
                  </a:cxn>
                  <a:cxn ang="0">
                    <a:pos x="160" y="8"/>
                  </a:cxn>
                  <a:cxn ang="0">
                    <a:pos x="160" y="8"/>
                  </a:cxn>
                  <a:cxn ang="0">
                    <a:pos x="168" y="8"/>
                  </a:cxn>
                  <a:cxn ang="0">
                    <a:pos x="168" y="0"/>
                  </a:cxn>
                  <a:cxn ang="0">
                    <a:pos x="104" y="0"/>
                  </a:cxn>
                  <a:cxn ang="0">
                    <a:pos x="64" y="8"/>
                  </a:cxn>
                  <a:cxn ang="0">
                    <a:pos x="40" y="8"/>
                  </a:cxn>
                  <a:cxn ang="0">
                    <a:pos x="16" y="16"/>
                  </a:cxn>
                  <a:cxn ang="0">
                    <a:pos x="8" y="16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6" y="32"/>
                  </a:cxn>
                  <a:cxn ang="0">
                    <a:pos x="40" y="32"/>
                  </a:cxn>
                  <a:cxn ang="0">
                    <a:pos x="48" y="32"/>
                  </a:cxn>
                  <a:cxn ang="0">
                    <a:pos x="112" y="24"/>
                  </a:cxn>
                  <a:cxn ang="0">
                    <a:pos x="128" y="24"/>
                  </a:cxn>
                </a:cxnLst>
                <a:rect l="0" t="0" r="r" b="b"/>
                <a:pathLst>
                  <a:path w="168" h="72">
                    <a:moveTo>
                      <a:pt x="128" y="24"/>
                    </a:moveTo>
                    <a:lnTo>
                      <a:pt x="136" y="24"/>
                    </a:lnTo>
                    <a:lnTo>
                      <a:pt x="144" y="32"/>
                    </a:lnTo>
                    <a:lnTo>
                      <a:pt x="160" y="48"/>
                    </a:lnTo>
                    <a:lnTo>
                      <a:pt x="168" y="64"/>
                    </a:lnTo>
                    <a:lnTo>
                      <a:pt x="168" y="72"/>
                    </a:lnTo>
                    <a:lnTo>
                      <a:pt x="168" y="72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0" y="48"/>
                    </a:lnTo>
                    <a:lnTo>
                      <a:pt x="160" y="40"/>
                    </a:lnTo>
                    <a:lnTo>
                      <a:pt x="144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52" y="16"/>
                    </a:lnTo>
                    <a:lnTo>
                      <a:pt x="160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8" y="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04" y="0"/>
                    </a:lnTo>
                    <a:lnTo>
                      <a:pt x="88" y="0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24" y="16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104" y="24"/>
                    </a:lnTo>
                    <a:lnTo>
                      <a:pt x="112" y="24"/>
                    </a:lnTo>
                    <a:lnTo>
                      <a:pt x="120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36" y="24"/>
                    </a:lnTo>
                    <a:lnTo>
                      <a:pt x="144" y="32"/>
                    </a:lnTo>
                    <a:lnTo>
                      <a:pt x="144" y="32"/>
                    </a:lnTo>
                    <a:lnTo>
                      <a:pt x="152" y="40"/>
                    </a:lnTo>
                    <a:lnTo>
                      <a:pt x="160" y="48"/>
                    </a:lnTo>
                    <a:lnTo>
                      <a:pt x="160" y="56"/>
                    </a:lnTo>
                    <a:lnTo>
                      <a:pt x="160" y="56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56"/>
                    </a:lnTo>
                    <a:lnTo>
                      <a:pt x="168" y="48"/>
                    </a:lnTo>
                    <a:lnTo>
                      <a:pt x="168" y="48"/>
                    </a:lnTo>
                    <a:lnTo>
                      <a:pt x="160" y="40"/>
                    </a:lnTo>
                    <a:lnTo>
                      <a:pt x="152" y="40"/>
                    </a:lnTo>
                    <a:lnTo>
                      <a:pt x="152" y="32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44" y="16"/>
                    </a:lnTo>
                    <a:lnTo>
                      <a:pt x="152" y="16"/>
                    </a:lnTo>
                    <a:lnTo>
                      <a:pt x="152" y="16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04" y="0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104" y="24"/>
                    </a:lnTo>
                    <a:lnTo>
                      <a:pt x="112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8" y="24"/>
                    </a:lnTo>
                    <a:lnTo>
                      <a:pt x="128" y="24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87" name="Freeform 1663"/>
              <p:cNvSpPr>
                <a:spLocks/>
              </p:cNvSpPr>
              <p:nvPr/>
            </p:nvSpPr>
            <p:spPr bwMode="auto">
              <a:xfrm>
                <a:off x="3520" y="2313"/>
                <a:ext cx="136" cy="23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12" y="8"/>
                  </a:cxn>
                  <a:cxn ang="0">
                    <a:pos x="80" y="8"/>
                  </a:cxn>
                  <a:cxn ang="0">
                    <a:pos x="40" y="16"/>
                  </a:cxn>
                  <a:cxn ang="0">
                    <a:pos x="24" y="16"/>
                  </a:cxn>
                  <a:cxn ang="0">
                    <a:pos x="8" y="24"/>
                  </a:cxn>
                  <a:cxn ang="0">
                    <a:pos x="24" y="16"/>
                  </a:cxn>
                  <a:cxn ang="0">
                    <a:pos x="40" y="16"/>
                  </a:cxn>
                  <a:cxn ang="0">
                    <a:pos x="80" y="8"/>
                  </a:cxn>
                  <a:cxn ang="0">
                    <a:pos x="88" y="8"/>
                  </a:cxn>
                  <a:cxn ang="0">
                    <a:pos x="120" y="8"/>
                  </a:cxn>
                  <a:cxn ang="0">
                    <a:pos x="136" y="0"/>
                  </a:cxn>
                  <a:cxn ang="0">
                    <a:pos x="136" y="0"/>
                  </a:cxn>
                  <a:cxn ang="0">
                    <a:pos x="128" y="0"/>
                  </a:cxn>
                  <a:cxn ang="0">
                    <a:pos x="120" y="0"/>
                  </a:cxn>
                  <a:cxn ang="0">
                    <a:pos x="112" y="8"/>
                  </a:cxn>
                  <a:cxn ang="0">
                    <a:pos x="96" y="8"/>
                  </a:cxn>
                  <a:cxn ang="0">
                    <a:pos x="88" y="8"/>
                  </a:cxn>
                  <a:cxn ang="0">
                    <a:pos x="80" y="8"/>
                  </a:cxn>
                  <a:cxn ang="0">
                    <a:pos x="32" y="16"/>
                  </a:cxn>
                  <a:cxn ang="0">
                    <a:pos x="16" y="16"/>
                  </a:cxn>
                  <a:cxn ang="0">
                    <a:pos x="0" y="24"/>
                  </a:cxn>
                  <a:cxn ang="0">
                    <a:pos x="16" y="16"/>
                  </a:cxn>
                  <a:cxn ang="0">
                    <a:pos x="32" y="16"/>
                  </a:cxn>
                  <a:cxn ang="0">
                    <a:pos x="80" y="8"/>
                  </a:cxn>
                  <a:cxn ang="0">
                    <a:pos x="96" y="8"/>
                  </a:cxn>
                  <a:cxn ang="0">
                    <a:pos x="104" y="8"/>
                  </a:cxn>
                  <a:cxn ang="0">
                    <a:pos x="120" y="0"/>
                  </a:cxn>
                  <a:cxn ang="0">
                    <a:pos x="128" y="0"/>
                  </a:cxn>
                  <a:cxn ang="0">
                    <a:pos x="136" y="0"/>
                  </a:cxn>
                </a:cxnLst>
                <a:rect l="0" t="0" r="r" b="b"/>
                <a:pathLst>
                  <a:path w="136" h="24">
                    <a:moveTo>
                      <a:pt x="136" y="0"/>
                    </a:moveTo>
                    <a:lnTo>
                      <a:pt x="112" y="8"/>
                    </a:lnTo>
                    <a:lnTo>
                      <a:pt x="80" y="8"/>
                    </a:lnTo>
                    <a:lnTo>
                      <a:pt x="40" y="16"/>
                    </a:lnTo>
                    <a:lnTo>
                      <a:pt x="24" y="16"/>
                    </a:lnTo>
                    <a:lnTo>
                      <a:pt x="8" y="24"/>
                    </a:lnTo>
                    <a:lnTo>
                      <a:pt x="24" y="16"/>
                    </a:lnTo>
                    <a:lnTo>
                      <a:pt x="40" y="16"/>
                    </a:lnTo>
                    <a:lnTo>
                      <a:pt x="80" y="8"/>
                    </a:lnTo>
                    <a:lnTo>
                      <a:pt x="88" y="8"/>
                    </a:lnTo>
                    <a:lnTo>
                      <a:pt x="120" y="8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0"/>
                    </a:lnTo>
                    <a:lnTo>
                      <a:pt x="120" y="0"/>
                    </a:lnTo>
                    <a:lnTo>
                      <a:pt x="112" y="8"/>
                    </a:lnTo>
                    <a:lnTo>
                      <a:pt x="96" y="8"/>
                    </a:lnTo>
                    <a:lnTo>
                      <a:pt x="88" y="8"/>
                    </a:lnTo>
                    <a:lnTo>
                      <a:pt x="80" y="8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0" y="24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80" y="8"/>
                    </a:lnTo>
                    <a:lnTo>
                      <a:pt x="96" y="8"/>
                    </a:lnTo>
                    <a:lnTo>
                      <a:pt x="104" y="8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88" name="Freeform 1664"/>
              <p:cNvSpPr>
                <a:spLocks/>
              </p:cNvSpPr>
              <p:nvPr/>
            </p:nvSpPr>
            <p:spPr bwMode="auto">
              <a:xfrm>
                <a:off x="3625" y="2320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89" name="Freeform 1665"/>
              <p:cNvSpPr>
                <a:spLocks/>
              </p:cNvSpPr>
              <p:nvPr/>
            </p:nvSpPr>
            <p:spPr bwMode="auto">
              <a:xfrm>
                <a:off x="3625" y="2320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90" name="Freeform 1666"/>
              <p:cNvSpPr>
                <a:spLocks/>
              </p:cNvSpPr>
              <p:nvPr/>
            </p:nvSpPr>
            <p:spPr bwMode="auto">
              <a:xfrm>
                <a:off x="3625" y="2320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91" name="Freeform 1667"/>
              <p:cNvSpPr>
                <a:spLocks/>
              </p:cNvSpPr>
              <p:nvPr/>
            </p:nvSpPr>
            <p:spPr bwMode="auto">
              <a:xfrm>
                <a:off x="3625" y="2320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grpSp>
          <p:nvGrpSpPr>
            <p:cNvPr id="19" name="Group 1668"/>
            <p:cNvGrpSpPr>
              <a:grpSpLocks/>
            </p:cNvGrpSpPr>
            <p:nvPr/>
          </p:nvGrpSpPr>
          <p:grpSpPr bwMode="auto">
            <a:xfrm>
              <a:off x="3672" y="2208"/>
              <a:ext cx="72" cy="136"/>
              <a:chOff x="3672" y="2208"/>
              <a:chExt cx="72" cy="136"/>
            </a:xfrm>
          </p:grpSpPr>
          <p:sp>
            <p:nvSpPr>
              <p:cNvPr id="873093" name="Freeform 1669"/>
              <p:cNvSpPr>
                <a:spLocks/>
              </p:cNvSpPr>
              <p:nvPr/>
            </p:nvSpPr>
            <p:spPr bwMode="auto">
              <a:xfrm>
                <a:off x="3680" y="2233"/>
                <a:ext cx="49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0" y="80"/>
                  </a:cxn>
                  <a:cxn ang="0">
                    <a:pos x="8" y="56"/>
                  </a:cxn>
                  <a:cxn ang="0">
                    <a:pos x="16" y="40"/>
                  </a:cxn>
                  <a:cxn ang="0">
                    <a:pos x="48" y="0"/>
                  </a:cxn>
                </a:cxnLst>
                <a:rect l="0" t="0" r="r" b="b"/>
                <a:pathLst>
                  <a:path w="48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80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94" name="Freeform 1670"/>
              <p:cNvSpPr>
                <a:spLocks/>
              </p:cNvSpPr>
              <p:nvPr/>
            </p:nvSpPr>
            <p:spPr bwMode="auto">
              <a:xfrm>
                <a:off x="3680" y="2224"/>
                <a:ext cx="49" cy="1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12"/>
                  </a:cxn>
                  <a:cxn ang="0">
                    <a:pos x="0" y="104"/>
                  </a:cxn>
                  <a:cxn ang="0">
                    <a:pos x="0" y="88"/>
                  </a:cxn>
                  <a:cxn ang="0">
                    <a:pos x="0" y="80"/>
                  </a:cxn>
                  <a:cxn ang="0">
                    <a:pos x="0" y="72"/>
                  </a:cxn>
                  <a:cxn ang="0">
                    <a:pos x="8" y="64"/>
                  </a:cxn>
                  <a:cxn ang="0">
                    <a:pos x="8" y="56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24" y="32"/>
                  </a:cxn>
                  <a:cxn ang="0">
                    <a:pos x="32" y="24"/>
                  </a:cxn>
                  <a:cxn ang="0">
                    <a:pos x="48" y="0"/>
                  </a:cxn>
                </a:cxnLst>
                <a:rect l="0" t="0" r="r" b="b"/>
                <a:pathLst>
                  <a:path w="48" h="120">
                    <a:moveTo>
                      <a:pt x="0" y="120"/>
                    </a:move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8" y="64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95" name="Freeform 1671"/>
              <p:cNvSpPr>
                <a:spLocks/>
              </p:cNvSpPr>
              <p:nvPr/>
            </p:nvSpPr>
            <p:spPr bwMode="auto">
              <a:xfrm>
                <a:off x="3680" y="2297"/>
                <a:ext cx="8" cy="4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0"/>
                  </a:cxn>
                  <a:cxn ang="0">
                    <a:pos x="8" y="48"/>
                  </a:cxn>
                </a:cxnLst>
                <a:rect l="0" t="0" r="r" b="b"/>
                <a:pathLst>
                  <a:path w="8" h="48">
                    <a:moveTo>
                      <a:pt x="8" y="0"/>
                    </a:moveTo>
                    <a:lnTo>
                      <a:pt x="8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8" y="4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96" name="Freeform 1672"/>
              <p:cNvSpPr>
                <a:spLocks/>
              </p:cNvSpPr>
              <p:nvPr/>
            </p:nvSpPr>
            <p:spPr bwMode="auto">
              <a:xfrm>
                <a:off x="3680" y="2297"/>
                <a:ext cx="8" cy="4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0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8" y="48"/>
                  </a:cxn>
                </a:cxnLst>
                <a:rect l="0" t="0" r="r" b="b"/>
                <a:pathLst>
                  <a:path w="8" h="48">
                    <a:moveTo>
                      <a:pt x="8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97" name="Freeform 1673"/>
              <p:cNvSpPr>
                <a:spLocks/>
              </p:cNvSpPr>
              <p:nvPr/>
            </p:nvSpPr>
            <p:spPr bwMode="auto">
              <a:xfrm>
                <a:off x="3688" y="2304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98" name="Freeform 1674"/>
              <p:cNvSpPr>
                <a:spLocks/>
              </p:cNvSpPr>
              <p:nvPr/>
            </p:nvSpPr>
            <p:spPr bwMode="auto">
              <a:xfrm>
                <a:off x="3688" y="2297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099" name="Freeform 1675"/>
              <p:cNvSpPr>
                <a:spLocks/>
              </p:cNvSpPr>
              <p:nvPr/>
            </p:nvSpPr>
            <p:spPr bwMode="auto">
              <a:xfrm>
                <a:off x="3672" y="2297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00" name="Freeform 1676"/>
              <p:cNvSpPr>
                <a:spLocks/>
              </p:cNvSpPr>
              <p:nvPr/>
            </p:nvSpPr>
            <p:spPr bwMode="auto">
              <a:xfrm>
                <a:off x="3672" y="2297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01" name="Freeform 1677"/>
              <p:cNvSpPr>
                <a:spLocks/>
              </p:cNvSpPr>
              <p:nvPr/>
            </p:nvSpPr>
            <p:spPr bwMode="auto">
              <a:xfrm>
                <a:off x="3680" y="2288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02" name="Freeform 1678"/>
              <p:cNvSpPr>
                <a:spLocks/>
              </p:cNvSpPr>
              <p:nvPr/>
            </p:nvSpPr>
            <p:spPr bwMode="auto">
              <a:xfrm>
                <a:off x="3680" y="2288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03" name="Freeform 1679"/>
              <p:cNvSpPr>
                <a:spLocks/>
              </p:cNvSpPr>
              <p:nvPr/>
            </p:nvSpPr>
            <p:spPr bwMode="auto">
              <a:xfrm>
                <a:off x="3672" y="2281"/>
                <a:ext cx="8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04" name="Freeform 1680"/>
              <p:cNvSpPr>
                <a:spLocks/>
              </p:cNvSpPr>
              <p:nvPr/>
            </p:nvSpPr>
            <p:spPr bwMode="auto">
              <a:xfrm>
                <a:off x="3672" y="2281"/>
                <a:ext cx="8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05" name="Freeform 1681"/>
              <p:cNvSpPr>
                <a:spLocks/>
              </p:cNvSpPr>
              <p:nvPr/>
            </p:nvSpPr>
            <p:spPr bwMode="auto">
              <a:xfrm>
                <a:off x="3672" y="2265"/>
                <a:ext cx="8" cy="23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8" y="16"/>
                  </a:cxn>
                  <a:cxn ang="0">
                    <a:pos x="0" y="0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lnTo>
                      <a:pt x="8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06" name="Freeform 1682"/>
              <p:cNvSpPr>
                <a:spLocks/>
              </p:cNvSpPr>
              <p:nvPr/>
            </p:nvSpPr>
            <p:spPr bwMode="auto">
              <a:xfrm>
                <a:off x="3672" y="2265"/>
                <a:ext cx="8" cy="23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8" y="24"/>
                  </a:cxn>
                  <a:cxn ang="0">
                    <a:pos x="8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lnTo>
                      <a:pt x="8" y="24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07" name="Freeform 1683"/>
              <p:cNvSpPr>
                <a:spLocks/>
              </p:cNvSpPr>
              <p:nvPr/>
            </p:nvSpPr>
            <p:spPr bwMode="auto">
              <a:xfrm>
                <a:off x="3680" y="2281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08" name="Freeform 1684"/>
              <p:cNvSpPr>
                <a:spLocks/>
              </p:cNvSpPr>
              <p:nvPr/>
            </p:nvSpPr>
            <p:spPr bwMode="auto">
              <a:xfrm>
                <a:off x="3672" y="2281"/>
                <a:ext cx="15" cy="7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09" name="Freeform 1685"/>
              <p:cNvSpPr>
                <a:spLocks/>
              </p:cNvSpPr>
              <p:nvPr/>
            </p:nvSpPr>
            <p:spPr bwMode="auto">
              <a:xfrm>
                <a:off x="3680" y="2272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10" name="Freeform 1686"/>
              <p:cNvSpPr>
                <a:spLocks/>
              </p:cNvSpPr>
              <p:nvPr/>
            </p:nvSpPr>
            <p:spPr bwMode="auto">
              <a:xfrm>
                <a:off x="3680" y="2272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11" name="Freeform 1687"/>
              <p:cNvSpPr>
                <a:spLocks/>
              </p:cNvSpPr>
              <p:nvPr/>
            </p:nvSpPr>
            <p:spPr bwMode="auto">
              <a:xfrm>
                <a:off x="3672" y="2272"/>
                <a:ext cx="15" cy="9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12" name="Freeform 1688"/>
              <p:cNvSpPr>
                <a:spLocks/>
              </p:cNvSpPr>
              <p:nvPr/>
            </p:nvSpPr>
            <p:spPr bwMode="auto">
              <a:xfrm>
                <a:off x="3672" y="2272"/>
                <a:ext cx="15" cy="9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16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13" name="Freeform 1689"/>
              <p:cNvSpPr>
                <a:spLocks/>
              </p:cNvSpPr>
              <p:nvPr/>
            </p:nvSpPr>
            <p:spPr bwMode="auto">
              <a:xfrm>
                <a:off x="3680" y="2265"/>
                <a:ext cx="8" cy="23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8" y="24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14" name="Freeform 1690"/>
              <p:cNvSpPr>
                <a:spLocks/>
              </p:cNvSpPr>
              <p:nvPr/>
            </p:nvSpPr>
            <p:spPr bwMode="auto">
              <a:xfrm>
                <a:off x="3680" y="2265"/>
                <a:ext cx="1" cy="2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15" name="Freeform 1691"/>
              <p:cNvSpPr>
                <a:spLocks/>
              </p:cNvSpPr>
              <p:nvPr/>
            </p:nvSpPr>
            <p:spPr bwMode="auto">
              <a:xfrm>
                <a:off x="3688" y="2297"/>
                <a:ext cx="9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16" name="Freeform 1692"/>
              <p:cNvSpPr>
                <a:spLocks/>
              </p:cNvSpPr>
              <p:nvPr/>
            </p:nvSpPr>
            <p:spPr bwMode="auto">
              <a:xfrm>
                <a:off x="3688" y="2297"/>
                <a:ext cx="9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17" name="Freeform 1693"/>
              <p:cNvSpPr>
                <a:spLocks/>
              </p:cNvSpPr>
              <p:nvPr/>
            </p:nvSpPr>
            <p:spPr bwMode="auto">
              <a:xfrm>
                <a:off x="3688" y="2288"/>
                <a:ext cx="9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18" name="Freeform 1694"/>
              <p:cNvSpPr>
                <a:spLocks/>
              </p:cNvSpPr>
              <p:nvPr/>
            </p:nvSpPr>
            <p:spPr bwMode="auto">
              <a:xfrm>
                <a:off x="3688" y="2288"/>
                <a:ext cx="9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19" name="Freeform 1695"/>
              <p:cNvSpPr>
                <a:spLocks/>
              </p:cNvSpPr>
              <p:nvPr/>
            </p:nvSpPr>
            <p:spPr bwMode="auto">
              <a:xfrm>
                <a:off x="3688" y="2288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20" name="Freeform 1696"/>
              <p:cNvSpPr>
                <a:spLocks/>
              </p:cNvSpPr>
              <p:nvPr/>
            </p:nvSpPr>
            <p:spPr bwMode="auto">
              <a:xfrm>
                <a:off x="3680" y="2288"/>
                <a:ext cx="24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21" name="Freeform 1697"/>
              <p:cNvSpPr>
                <a:spLocks/>
              </p:cNvSpPr>
              <p:nvPr/>
            </p:nvSpPr>
            <p:spPr bwMode="auto">
              <a:xfrm>
                <a:off x="3688" y="2281"/>
                <a:ext cx="17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22" name="Freeform 1698"/>
              <p:cNvSpPr>
                <a:spLocks/>
              </p:cNvSpPr>
              <p:nvPr/>
            </p:nvSpPr>
            <p:spPr bwMode="auto">
              <a:xfrm>
                <a:off x="3688" y="2281"/>
                <a:ext cx="17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8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23" name="Freeform 1699"/>
              <p:cNvSpPr>
                <a:spLocks/>
              </p:cNvSpPr>
              <p:nvPr/>
            </p:nvSpPr>
            <p:spPr bwMode="auto">
              <a:xfrm>
                <a:off x="3688" y="2281"/>
                <a:ext cx="17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24" name="Freeform 1700"/>
              <p:cNvSpPr>
                <a:spLocks/>
              </p:cNvSpPr>
              <p:nvPr/>
            </p:nvSpPr>
            <p:spPr bwMode="auto">
              <a:xfrm>
                <a:off x="3688" y="2281"/>
                <a:ext cx="17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25" name="Freeform 1701"/>
              <p:cNvSpPr>
                <a:spLocks/>
              </p:cNvSpPr>
              <p:nvPr/>
            </p:nvSpPr>
            <p:spPr bwMode="auto">
              <a:xfrm>
                <a:off x="3688" y="2272"/>
                <a:ext cx="17" cy="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6" y="8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26" name="Freeform 1702"/>
              <p:cNvSpPr>
                <a:spLocks/>
              </p:cNvSpPr>
              <p:nvPr/>
            </p:nvSpPr>
            <p:spPr bwMode="auto">
              <a:xfrm>
                <a:off x="3688" y="2272"/>
                <a:ext cx="17" cy="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27" name="Freeform 1703"/>
              <p:cNvSpPr>
                <a:spLocks/>
              </p:cNvSpPr>
              <p:nvPr/>
            </p:nvSpPr>
            <p:spPr bwMode="auto">
              <a:xfrm>
                <a:off x="3688" y="2272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28" name="Freeform 1704"/>
              <p:cNvSpPr>
                <a:spLocks/>
              </p:cNvSpPr>
              <p:nvPr/>
            </p:nvSpPr>
            <p:spPr bwMode="auto">
              <a:xfrm>
                <a:off x="3688" y="2272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29" name="Freeform 1705"/>
              <p:cNvSpPr>
                <a:spLocks/>
              </p:cNvSpPr>
              <p:nvPr/>
            </p:nvSpPr>
            <p:spPr bwMode="auto">
              <a:xfrm>
                <a:off x="3688" y="2272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30" name="Freeform 1706"/>
              <p:cNvSpPr>
                <a:spLocks/>
              </p:cNvSpPr>
              <p:nvPr/>
            </p:nvSpPr>
            <p:spPr bwMode="auto">
              <a:xfrm>
                <a:off x="3688" y="2272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31" name="Freeform 1707"/>
              <p:cNvSpPr>
                <a:spLocks/>
              </p:cNvSpPr>
              <p:nvPr/>
            </p:nvSpPr>
            <p:spPr bwMode="auto">
              <a:xfrm>
                <a:off x="3688" y="2256"/>
                <a:ext cx="9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lnTo>
                      <a:pt x="8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32" name="Freeform 1708"/>
              <p:cNvSpPr>
                <a:spLocks/>
              </p:cNvSpPr>
              <p:nvPr/>
            </p:nvSpPr>
            <p:spPr bwMode="auto">
              <a:xfrm>
                <a:off x="3688" y="2256"/>
                <a:ext cx="9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33" name="Freeform 1709"/>
              <p:cNvSpPr>
                <a:spLocks/>
              </p:cNvSpPr>
              <p:nvPr/>
            </p:nvSpPr>
            <p:spPr bwMode="auto">
              <a:xfrm>
                <a:off x="3688" y="2265"/>
                <a:ext cx="9" cy="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34" name="Freeform 1710"/>
              <p:cNvSpPr>
                <a:spLocks/>
              </p:cNvSpPr>
              <p:nvPr/>
            </p:nvSpPr>
            <p:spPr bwMode="auto">
              <a:xfrm>
                <a:off x="3688" y="2265"/>
                <a:ext cx="9" cy="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35" name="Freeform 1711"/>
              <p:cNvSpPr>
                <a:spLocks/>
              </p:cNvSpPr>
              <p:nvPr/>
            </p:nvSpPr>
            <p:spPr bwMode="auto">
              <a:xfrm>
                <a:off x="3697" y="2265"/>
                <a:ext cx="15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36" name="Freeform 1712"/>
              <p:cNvSpPr>
                <a:spLocks/>
              </p:cNvSpPr>
              <p:nvPr/>
            </p:nvSpPr>
            <p:spPr bwMode="auto">
              <a:xfrm>
                <a:off x="3697" y="2265"/>
                <a:ext cx="15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37" name="Freeform 1713"/>
              <p:cNvSpPr>
                <a:spLocks/>
              </p:cNvSpPr>
              <p:nvPr/>
            </p:nvSpPr>
            <p:spPr bwMode="auto">
              <a:xfrm>
                <a:off x="3697" y="2265"/>
                <a:ext cx="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38" name="Freeform 1714"/>
              <p:cNvSpPr>
                <a:spLocks/>
              </p:cNvSpPr>
              <p:nvPr/>
            </p:nvSpPr>
            <p:spPr bwMode="auto">
              <a:xfrm>
                <a:off x="3697" y="2265"/>
                <a:ext cx="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39" name="Freeform 1715"/>
              <p:cNvSpPr>
                <a:spLocks/>
              </p:cNvSpPr>
              <p:nvPr/>
            </p:nvSpPr>
            <p:spPr bwMode="auto">
              <a:xfrm>
                <a:off x="3705" y="2256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40" name="Freeform 1716"/>
              <p:cNvSpPr>
                <a:spLocks/>
              </p:cNvSpPr>
              <p:nvPr/>
            </p:nvSpPr>
            <p:spPr bwMode="auto">
              <a:xfrm>
                <a:off x="3705" y="2256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41" name="Freeform 1717"/>
              <p:cNvSpPr>
                <a:spLocks/>
              </p:cNvSpPr>
              <p:nvPr/>
            </p:nvSpPr>
            <p:spPr bwMode="auto">
              <a:xfrm>
                <a:off x="3705" y="2256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42" name="Freeform 1718"/>
              <p:cNvSpPr>
                <a:spLocks/>
              </p:cNvSpPr>
              <p:nvPr/>
            </p:nvSpPr>
            <p:spPr bwMode="auto">
              <a:xfrm>
                <a:off x="3705" y="2256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43" name="Freeform 1719"/>
              <p:cNvSpPr>
                <a:spLocks/>
              </p:cNvSpPr>
              <p:nvPr/>
            </p:nvSpPr>
            <p:spPr bwMode="auto">
              <a:xfrm>
                <a:off x="3705" y="2256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44" name="Freeform 1720"/>
              <p:cNvSpPr>
                <a:spLocks/>
              </p:cNvSpPr>
              <p:nvPr/>
            </p:nvSpPr>
            <p:spPr bwMode="auto">
              <a:xfrm>
                <a:off x="3705" y="2256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45" name="Freeform 1721"/>
              <p:cNvSpPr>
                <a:spLocks/>
              </p:cNvSpPr>
              <p:nvPr/>
            </p:nvSpPr>
            <p:spPr bwMode="auto">
              <a:xfrm>
                <a:off x="3705" y="2256"/>
                <a:ext cx="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46" name="Freeform 1722"/>
              <p:cNvSpPr>
                <a:spLocks/>
              </p:cNvSpPr>
              <p:nvPr/>
            </p:nvSpPr>
            <p:spPr bwMode="auto">
              <a:xfrm>
                <a:off x="3705" y="2256"/>
                <a:ext cx="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47" name="Freeform 1723"/>
              <p:cNvSpPr>
                <a:spLocks/>
              </p:cNvSpPr>
              <p:nvPr/>
            </p:nvSpPr>
            <p:spPr bwMode="auto">
              <a:xfrm>
                <a:off x="3697" y="2249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48" name="Freeform 1724"/>
              <p:cNvSpPr>
                <a:spLocks/>
              </p:cNvSpPr>
              <p:nvPr/>
            </p:nvSpPr>
            <p:spPr bwMode="auto">
              <a:xfrm>
                <a:off x="3697" y="2249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49" name="Freeform 1725"/>
              <p:cNvSpPr>
                <a:spLocks/>
              </p:cNvSpPr>
              <p:nvPr/>
            </p:nvSpPr>
            <p:spPr bwMode="auto">
              <a:xfrm>
                <a:off x="3697" y="2256"/>
                <a:ext cx="0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50" name="Freeform 1726"/>
              <p:cNvSpPr>
                <a:spLocks/>
              </p:cNvSpPr>
              <p:nvPr/>
            </p:nvSpPr>
            <p:spPr bwMode="auto">
              <a:xfrm>
                <a:off x="3697" y="2249"/>
                <a:ext cx="8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51" name="Freeform 1727"/>
              <p:cNvSpPr>
                <a:spLocks/>
              </p:cNvSpPr>
              <p:nvPr/>
            </p:nvSpPr>
            <p:spPr bwMode="auto">
              <a:xfrm>
                <a:off x="3697" y="2240"/>
                <a:ext cx="8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52" name="Freeform 1728"/>
              <p:cNvSpPr>
                <a:spLocks/>
              </p:cNvSpPr>
              <p:nvPr/>
            </p:nvSpPr>
            <p:spPr bwMode="auto">
              <a:xfrm>
                <a:off x="3705" y="2240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53" name="Freeform 1729"/>
              <p:cNvSpPr>
                <a:spLocks/>
              </p:cNvSpPr>
              <p:nvPr/>
            </p:nvSpPr>
            <p:spPr bwMode="auto">
              <a:xfrm>
                <a:off x="3705" y="2233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54" name="Freeform 1730"/>
              <p:cNvSpPr>
                <a:spLocks/>
              </p:cNvSpPr>
              <p:nvPr/>
            </p:nvSpPr>
            <p:spPr bwMode="auto">
              <a:xfrm>
                <a:off x="3705" y="2233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55" name="Rectangle 1731"/>
              <p:cNvSpPr>
                <a:spLocks noChangeArrowheads="1"/>
              </p:cNvSpPr>
              <p:nvPr/>
            </p:nvSpPr>
            <p:spPr bwMode="auto">
              <a:xfrm>
                <a:off x="3712" y="2240"/>
                <a:ext cx="0" cy="9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56" name="Freeform 1732"/>
              <p:cNvSpPr>
                <a:spLocks/>
              </p:cNvSpPr>
              <p:nvPr/>
            </p:nvSpPr>
            <p:spPr bwMode="auto">
              <a:xfrm>
                <a:off x="3712" y="2240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57" name="Freeform 1733"/>
              <p:cNvSpPr>
                <a:spLocks/>
              </p:cNvSpPr>
              <p:nvPr/>
            </p:nvSpPr>
            <p:spPr bwMode="auto">
              <a:xfrm>
                <a:off x="3712" y="2249"/>
                <a:ext cx="8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58" name="Freeform 1734"/>
              <p:cNvSpPr>
                <a:spLocks/>
              </p:cNvSpPr>
              <p:nvPr/>
            </p:nvSpPr>
            <p:spPr bwMode="auto">
              <a:xfrm>
                <a:off x="3712" y="2249"/>
                <a:ext cx="8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59" name="Freeform 1735"/>
              <p:cNvSpPr>
                <a:spLocks/>
              </p:cNvSpPr>
              <p:nvPr/>
            </p:nvSpPr>
            <p:spPr bwMode="auto">
              <a:xfrm>
                <a:off x="3712" y="2240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60" name="Freeform 1736"/>
              <p:cNvSpPr>
                <a:spLocks/>
              </p:cNvSpPr>
              <p:nvPr/>
            </p:nvSpPr>
            <p:spPr bwMode="auto">
              <a:xfrm>
                <a:off x="3712" y="2240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61" name="Freeform 1737"/>
              <p:cNvSpPr>
                <a:spLocks/>
              </p:cNvSpPr>
              <p:nvPr/>
            </p:nvSpPr>
            <p:spPr bwMode="auto">
              <a:xfrm>
                <a:off x="3720" y="2240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62" name="Freeform 1738"/>
              <p:cNvSpPr>
                <a:spLocks/>
              </p:cNvSpPr>
              <p:nvPr/>
            </p:nvSpPr>
            <p:spPr bwMode="auto">
              <a:xfrm>
                <a:off x="3720" y="2240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63" name="Rectangle 1739"/>
              <p:cNvSpPr>
                <a:spLocks noChangeArrowheads="1"/>
              </p:cNvSpPr>
              <p:nvPr/>
            </p:nvSpPr>
            <p:spPr bwMode="auto">
              <a:xfrm>
                <a:off x="3712" y="2233"/>
                <a:ext cx="0" cy="7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64" name="Freeform 1740"/>
              <p:cNvSpPr>
                <a:spLocks/>
              </p:cNvSpPr>
              <p:nvPr/>
            </p:nvSpPr>
            <p:spPr bwMode="auto">
              <a:xfrm>
                <a:off x="3712" y="2233"/>
                <a:ext cx="1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65" name="Freeform 1741"/>
              <p:cNvSpPr>
                <a:spLocks/>
              </p:cNvSpPr>
              <p:nvPr/>
            </p:nvSpPr>
            <p:spPr bwMode="auto">
              <a:xfrm>
                <a:off x="3712" y="2217"/>
                <a:ext cx="8" cy="2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0"/>
                  </a:cxn>
                </a:cxnLst>
                <a:rect l="0" t="0" r="r" b="b"/>
                <a:pathLst>
                  <a:path w="8" h="24">
                    <a:moveTo>
                      <a:pt x="0" y="24"/>
                    </a:moveTo>
                    <a:lnTo>
                      <a:pt x="8" y="16"/>
                    </a:lnTo>
                    <a:lnTo>
                      <a:pt x="8" y="1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66" name="Freeform 1742"/>
              <p:cNvSpPr>
                <a:spLocks/>
              </p:cNvSpPr>
              <p:nvPr/>
            </p:nvSpPr>
            <p:spPr bwMode="auto">
              <a:xfrm>
                <a:off x="3712" y="2217"/>
                <a:ext cx="8" cy="2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8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67" name="Freeform 1743"/>
              <p:cNvSpPr>
                <a:spLocks/>
              </p:cNvSpPr>
              <p:nvPr/>
            </p:nvSpPr>
            <p:spPr bwMode="auto">
              <a:xfrm>
                <a:off x="3712" y="2217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68" name="Freeform 1744"/>
              <p:cNvSpPr>
                <a:spLocks/>
              </p:cNvSpPr>
              <p:nvPr/>
            </p:nvSpPr>
            <p:spPr bwMode="auto">
              <a:xfrm>
                <a:off x="3712" y="2208"/>
                <a:ext cx="8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0" y="8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69" name="Freeform 1745"/>
              <p:cNvSpPr>
                <a:spLocks/>
              </p:cNvSpPr>
              <p:nvPr/>
            </p:nvSpPr>
            <p:spPr bwMode="auto">
              <a:xfrm>
                <a:off x="3720" y="2208"/>
                <a:ext cx="24" cy="2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" y="8"/>
                  </a:cxn>
                  <a:cxn ang="0">
                    <a:pos x="16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8" y="8"/>
                    </a:lnTo>
                    <a:lnTo>
                      <a:pt x="16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70" name="Freeform 1746"/>
              <p:cNvSpPr>
                <a:spLocks/>
              </p:cNvSpPr>
              <p:nvPr/>
            </p:nvSpPr>
            <p:spPr bwMode="auto">
              <a:xfrm>
                <a:off x="3720" y="2208"/>
                <a:ext cx="24" cy="2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71" name="Freeform 1747"/>
              <p:cNvSpPr>
                <a:spLocks/>
              </p:cNvSpPr>
              <p:nvPr/>
            </p:nvSpPr>
            <p:spPr bwMode="auto">
              <a:xfrm>
                <a:off x="3729" y="2217"/>
                <a:ext cx="15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72" name="Freeform 1748"/>
              <p:cNvSpPr>
                <a:spLocks/>
              </p:cNvSpPr>
              <p:nvPr/>
            </p:nvSpPr>
            <p:spPr bwMode="auto">
              <a:xfrm>
                <a:off x="3729" y="2217"/>
                <a:ext cx="15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73" name="Freeform 1749"/>
              <p:cNvSpPr>
                <a:spLocks/>
              </p:cNvSpPr>
              <p:nvPr/>
            </p:nvSpPr>
            <p:spPr bwMode="auto">
              <a:xfrm>
                <a:off x="3729" y="2224"/>
                <a:ext cx="1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74" name="Freeform 1750"/>
              <p:cNvSpPr>
                <a:spLocks/>
              </p:cNvSpPr>
              <p:nvPr/>
            </p:nvSpPr>
            <p:spPr bwMode="auto">
              <a:xfrm>
                <a:off x="3729" y="2217"/>
                <a:ext cx="8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75" name="Freeform 1751"/>
              <p:cNvSpPr>
                <a:spLocks/>
              </p:cNvSpPr>
              <p:nvPr/>
            </p:nvSpPr>
            <p:spPr bwMode="auto">
              <a:xfrm>
                <a:off x="3729" y="2224"/>
                <a:ext cx="1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6" y="8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76" name="Freeform 1752"/>
              <p:cNvSpPr>
                <a:spLocks/>
              </p:cNvSpPr>
              <p:nvPr/>
            </p:nvSpPr>
            <p:spPr bwMode="auto">
              <a:xfrm>
                <a:off x="3729" y="2224"/>
                <a:ext cx="1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77" name="Freeform 1753"/>
              <p:cNvSpPr>
                <a:spLocks/>
              </p:cNvSpPr>
              <p:nvPr/>
            </p:nvSpPr>
            <p:spPr bwMode="auto">
              <a:xfrm>
                <a:off x="3729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78" name="Freeform 1754"/>
              <p:cNvSpPr>
                <a:spLocks/>
              </p:cNvSpPr>
              <p:nvPr/>
            </p:nvSpPr>
            <p:spPr bwMode="auto">
              <a:xfrm>
                <a:off x="3720" y="2233"/>
                <a:ext cx="9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79" name="Freeform 1755"/>
              <p:cNvSpPr>
                <a:spLocks/>
              </p:cNvSpPr>
              <p:nvPr/>
            </p:nvSpPr>
            <p:spPr bwMode="auto">
              <a:xfrm>
                <a:off x="3720" y="2224"/>
                <a:ext cx="17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80" name="Freeform 1756"/>
              <p:cNvSpPr>
                <a:spLocks/>
              </p:cNvSpPr>
              <p:nvPr/>
            </p:nvSpPr>
            <p:spPr bwMode="auto">
              <a:xfrm>
                <a:off x="3729" y="2217"/>
                <a:ext cx="8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81" name="Rectangle 1757"/>
              <p:cNvSpPr>
                <a:spLocks noChangeArrowheads="1"/>
              </p:cNvSpPr>
              <p:nvPr/>
            </p:nvSpPr>
            <p:spPr bwMode="auto">
              <a:xfrm>
                <a:off x="3729" y="2217"/>
                <a:ext cx="0" cy="7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82" name="Freeform 1758"/>
              <p:cNvSpPr>
                <a:spLocks/>
              </p:cNvSpPr>
              <p:nvPr/>
            </p:nvSpPr>
            <p:spPr bwMode="auto">
              <a:xfrm>
                <a:off x="3729" y="2217"/>
                <a:ext cx="0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83" name="Rectangle 1759"/>
              <p:cNvSpPr>
                <a:spLocks noChangeArrowheads="1"/>
              </p:cNvSpPr>
              <p:nvPr/>
            </p:nvSpPr>
            <p:spPr bwMode="auto">
              <a:xfrm>
                <a:off x="3720" y="2224"/>
                <a:ext cx="0" cy="9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84" name="Freeform 1760"/>
              <p:cNvSpPr>
                <a:spLocks/>
              </p:cNvSpPr>
              <p:nvPr/>
            </p:nvSpPr>
            <p:spPr bwMode="auto">
              <a:xfrm>
                <a:off x="3720" y="2217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85" name="Rectangle 1761"/>
              <p:cNvSpPr>
                <a:spLocks noChangeArrowheads="1"/>
              </p:cNvSpPr>
              <p:nvPr/>
            </p:nvSpPr>
            <p:spPr bwMode="auto">
              <a:xfrm>
                <a:off x="3712" y="2224"/>
                <a:ext cx="0" cy="9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86" name="Freeform 1762"/>
              <p:cNvSpPr>
                <a:spLocks/>
              </p:cNvSpPr>
              <p:nvPr/>
            </p:nvSpPr>
            <p:spPr bwMode="auto">
              <a:xfrm>
                <a:off x="3712" y="2224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87" name="Freeform 1763"/>
              <p:cNvSpPr>
                <a:spLocks/>
              </p:cNvSpPr>
              <p:nvPr/>
            </p:nvSpPr>
            <p:spPr bwMode="auto">
              <a:xfrm>
                <a:off x="3697" y="2265"/>
                <a:ext cx="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8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88" name="Freeform 1764"/>
              <p:cNvSpPr>
                <a:spLocks/>
              </p:cNvSpPr>
              <p:nvPr/>
            </p:nvSpPr>
            <p:spPr bwMode="auto">
              <a:xfrm>
                <a:off x="3697" y="2265"/>
                <a:ext cx="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89" name="Freeform 1765"/>
              <p:cNvSpPr>
                <a:spLocks/>
              </p:cNvSpPr>
              <p:nvPr/>
            </p:nvSpPr>
            <p:spPr bwMode="auto">
              <a:xfrm>
                <a:off x="3688" y="2265"/>
                <a:ext cx="9" cy="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90" name="Freeform 1766"/>
              <p:cNvSpPr>
                <a:spLocks/>
              </p:cNvSpPr>
              <p:nvPr/>
            </p:nvSpPr>
            <p:spPr bwMode="auto">
              <a:xfrm>
                <a:off x="3680" y="2265"/>
                <a:ext cx="17" cy="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6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grpSp>
          <p:nvGrpSpPr>
            <p:cNvPr id="20" name="Group 1767"/>
            <p:cNvGrpSpPr>
              <a:grpSpLocks/>
            </p:cNvGrpSpPr>
            <p:nvPr/>
          </p:nvGrpSpPr>
          <p:grpSpPr bwMode="auto">
            <a:xfrm>
              <a:off x="3600" y="2232"/>
              <a:ext cx="80" cy="128"/>
              <a:chOff x="3600" y="2232"/>
              <a:chExt cx="80" cy="128"/>
            </a:xfrm>
          </p:grpSpPr>
          <p:sp>
            <p:nvSpPr>
              <p:cNvPr id="873192" name="Freeform 1768"/>
              <p:cNvSpPr>
                <a:spLocks/>
              </p:cNvSpPr>
              <p:nvPr/>
            </p:nvSpPr>
            <p:spPr bwMode="auto">
              <a:xfrm>
                <a:off x="3656" y="2297"/>
                <a:ext cx="9" cy="64"/>
              </a:xfrm>
              <a:custGeom>
                <a:avLst/>
                <a:gdLst/>
                <a:ahLst/>
                <a:cxnLst>
                  <a:cxn ang="0">
                    <a:pos x="8" y="64"/>
                  </a:cxn>
                  <a:cxn ang="0">
                    <a:pos x="8" y="64"/>
                  </a:cxn>
                  <a:cxn ang="0">
                    <a:pos x="8" y="56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32"/>
                  </a:cxn>
                  <a:cxn ang="0">
                    <a:pos x="8" y="1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4">
                    <a:moveTo>
                      <a:pt x="8" y="64"/>
                    </a:moveTo>
                    <a:lnTo>
                      <a:pt x="8" y="64"/>
                    </a:lnTo>
                    <a:lnTo>
                      <a:pt x="8" y="56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93" name="Freeform 1769"/>
              <p:cNvSpPr>
                <a:spLocks/>
              </p:cNvSpPr>
              <p:nvPr/>
            </p:nvSpPr>
            <p:spPr bwMode="auto">
              <a:xfrm>
                <a:off x="3648" y="2288"/>
                <a:ext cx="17" cy="72"/>
              </a:xfrm>
              <a:custGeom>
                <a:avLst/>
                <a:gdLst/>
                <a:ahLst/>
                <a:cxnLst>
                  <a:cxn ang="0">
                    <a:pos x="16" y="72"/>
                  </a:cxn>
                  <a:cxn ang="0">
                    <a:pos x="16" y="72"/>
                  </a:cxn>
                  <a:cxn ang="0">
                    <a:pos x="16" y="64"/>
                  </a:cxn>
                  <a:cxn ang="0">
                    <a:pos x="16" y="64"/>
                  </a:cxn>
                  <a:cxn ang="0">
                    <a:pos x="16" y="48"/>
                  </a:cxn>
                  <a:cxn ang="0">
                    <a:pos x="16" y="4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</a:cxnLst>
                <a:rect l="0" t="0" r="r" b="b"/>
                <a:pathLst>
                  <a:path w="16" h="72">
                    <a:moveTo>
                      <a:pt x="16" y="72"/>
                    </a:moveTo>
                    <a:lnTo>
                      <a:pt x="16" y="7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94" name="Freeform 1770"/>
              <p:cNvSpPr>
                <a:spLocks/>
              </p:cNvSpPr>
              <p:nvPr/>
            </p:nvSpPr>
            <p:spPr bwMode="auto">
              <a:xfrm>
                <a:off x="3656" y="2288"/>
                <a:ext cx="9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95" name="Freeform 1771"/>
              <p:cNvSpPr>
                <a:spLocks/>
              </p:cNvSpPr>
              <p:nvPr/>
            </p:nvSpPr>
            <p:spPr bwMode="auto">
              <a:xfrm>
                <a:off x="3656" y="2288"/>
                <a:ext cx="9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96" name="Freeform 1772"/>
              <p:cNvSpPr>
                <a:spLocks/>
              </p:cNvSpPr>
              <p:nvPr/>
            </p:nvSpPr>
            <p:spPr bwMode="auto">
              <a:xfrm>
                <a:off x="3665" y="2288"/>
                <a:ext cx="15" cy="72"/>
              </a:xfrm>
              <a:custGeom>
                <a:avLst/>
                <a:gdLst/>
                <a:ahLst/>
                <a:cxnLst>
                  <a:cxn ang="0">
                    <a:pos x="8" y="72"/>
                  </a:cxn>
                  <a:cxn ang="0">
                    <a:pos x="8" y="56"/>
                  </a:cxn>
                  <a:cxn ang="0">
                    <a:pos x="0" y="32"/>
                  </a:cxn>
                  <a:cxn ang="0">
                    <a:pos x="0" y="8"/>
                  </a:cxn>
                  <a:cxn ang="0">
                    <a:pos x="16" y="0"/>
                  </a:cxn>
                </a:cxnLst>
                <a:rect l="0" t="0" r="r" b="b"/>
                <a:pathLst>
                  <a:path w="16" h="72">
                    <a:moveTo>
                      <a:pt x="8" y="72"/>
                    </a:moveTo>
                    <a:lnTo>
                      <a:pt x="8" y="56"/>
                    </a:lnTo>
                    <a:lnTo>
                      <a:pt x="0" y="32"/>
                    </a:ln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97" name="Freeform 1773"/>
              <p:cNvSpPr>
                <a:spLocks/>
              </p:cNvSpPr>
              <p:nvPr/>
            </p:nvSpPr>
            <p:spPr bwMode="auto">
              <a:xfrm>
                <a:off x="3665" y="2288"/>
                <a:ext cx="15" cy="72"/>
              </a:xfrm>
              <a:custGeom>
                <a:avLst/>
                <a:gdLst/>
                <a:ahLst/>
                <a:cxnLst>
                  <a:cxn ang="0">
                    <a:pos x="8" y="72"/>
                  </a:cxn>
                  <a:cxn ang="0">
                    <a:pos x="8" y="72"/>
                  </a:cxn>
                  <a:cxn ang="0">
                    <a:pos x="8" y="56"/>
                  </a:cxn>
                  <a:cxn ang="0">
                    <a:pos x="8" y="48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72">
                    <a:moveTo>
                      <a:pt x="8" y="72"/>
                    </a:moveTo>
                    <a:lnTo>
                      <a:pt x="8" y="72"/>
                    </a:lnTo>
                    <a:lnTo>
                      <a:pt x="8" y="56"/>
                    </a:lnTo>
                    <a:lnTo>
                      <a:pt x="8" y="4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98" name="Freeform 1774"/>
              <p:cNvSpPr>
                <a:spLocks/>
              </p:cNvSpPr>
              <p:nvPr/>
            </p:nvSpPr>
            <p:spPr bwMode="auto">
              <a:xfrm>
                <a:off x="3665" y="2279"/>
                <a:ext cx="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199" name="Freeform 1775"/>
              <p:cNvSpPr>
                <a:spLocks/>
              </p:cNvSpPr>
              <p:nvPr/>
            </p:nvSpPr>
            <p:spPr bwMode="auto">
              <a:xfrm>
                <a:off x="3665" y="2279"/>
                <a:ext cx="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00" name="Freeform 1776"/>
              <p:cNvSpPr>
                <a:spLocks/>
              </p:cNvSpPr>
              <p:nvPr/>
            </p:nvSpPr>
            <p:spPr bwMode="auto">
              <a:xfrm>
                <a:off x="3665" y="2272"/>
                <a:ext cx="0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01" name="Freeform 1777"/>
              <p:cNvSpPr>
                <a:spLocks/>
              </p:cNvSpPr>
              <p:nvPr/>
            </p:nvSpPr>
            <p:spPr bwMode="auto">
              <a:xfrm>
                <a:off x="3665" y="2272"/>
                <a:ext cx="0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02" name="Freeform 1778"/>
              <p:cNvSpPr>
                <a:spLocks/>
              </p:cNvSpPr>
              <p:nvPr/>
            </p:nvSpPr>
            <p:spPr bwMode="auto">
              <a:xfrm>
                <a:off x="3648" y="2279"/>
                <a:ext cx="8" cy="9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03" name="Freeform 1779"/>
              <p:cNvSpPr>
                <a:spLocks/>
              </p:cNvSpPr>
              <p:nvPr/>
            </p:nvSpPr>
            <p:spPr bwMode="auto">
              <a:xfrm>
                <a:off x="3648" y="2279"/>
                <a:ext cx="8" cy="9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04" name="Freeform 1780"/>
              <p:cNvSpPr>
                <a:spLocks/>
              </p:cNvSpPr>
              <p:nvPr/>
            </p:nvSpPr>
            <p:spPr bwMode="auto">
              <a:xfrm>
                <a:off x="3648" y="2279"/>
                <a:ext cx="8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05" name="Rectangle 1781"/>
              <p:cNvSpPr>
                <a:spLocks noChangeArrowheads="1"/>
              </p:cNvSpPr>
              <p:nvPr/>
            </p:nvSpPr>
            <p:spPr bwMode="auto">
              <a:xfrm>
                <a:off x="3648" y="2279"/>
                <a:ext cx="8" cy="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06" name="Freeform 1782"/>
              <p:cNvSpPr>
                <a:spLocks/>
              </p:cNvSpPr>
              <p:nvPr/>
            </p:nvSpPr>
            <p:spPr bwMode="auto">
              <a:xfrm>
                <a:off x="3648" y="2272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07" name="Freeform 1783"/>
              <p:cNvSpPr>
                <a:spLocks/>
              </p:cNvSpPr>
              <p:nvPr/>
            </p:nvSpPr>
            <p:spPr bwMode="auto">
              <a:xfrm>
                <a:off x="3648" y="2272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08" name="Freeform 1784"/>
              <p:cNvSpPr>
                <a:spLocks/>
              </p:cNvSpPr>
              <p:nvPr/>
            </p:nvSpPr>
            <p:spPr bwMode="auto">
              <a:xfrm>
                <a:off x="3640" y="2263"/>
                <a:ext cx="15" cy="9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09" name="Freeform 1785"/>
              <p:cNvSpPr>
                <a:spLocks/>
              </p:cNvSpPr>
              <p:nvPr/>
            </p:nvSpPr>
            <p:spPr bwMode="auto">
              <a:xfrm>
                <a:off x="3640" y="2263"/>
                <a:ext cx="8" cy="9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10" name="Freeform 1786"/>
              <p:cNvSpPr>
                <a:spLocks/>
              </p:cNvSpPr>
              <p:nvPr/>
            </p:nvSpPr>
            <p:spPr bwMode="auto">
              <a:xfrm>
                <a:off x="3665" y="2272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11" name="Rectangle 1787"/>
              <p:cNvSpPr>
                <a:spLocks noChangeArrowheads="1"/>
              </p:cNvSpPr>
              <p:nvPr/>
            </p:nvSpPr>
            <p:spPr bwMode="auto">
              <a:xfrm>
                <a:off x="3665" y="2272"/>
                <a:ext cx="0" cy="7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12" name="Rectangle 1788"/>
              <p:cNvSpPr>
                <a:spLocks noChangeArrowheads="1"/>
              </p:cNvSpPr>
              <p:nvPr/>
            </p:nvSpPr>
            <p:spPr bwMode="auto">
              <a:xfrm>
                <a:off x="3665" y="2272"/>
                <a:ext cx="0" cy="7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13" name="Freeform 1789"/>
              <p:cNvSpPr>
                <a:spLocks/>
              </p:cNvSpPr>
              <p:nvPr/>
            </p:nvSpPr>
            <p:spPr bwMode="auto">
              <a:xfrm>
                <a:off x="3656" y="2263"/>
                <a:ext cx="9" cy="2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24">
                    <a:moveTo>
                      <a:pt x="0" y="24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14" name="Freeform 1790"/>
              <p:cNvSpPr>
                <a:spLocks/>
              </p:cNvSpPr>
              <p:nvPr/>
            </p:nvSpPr>
            <p:spPr bwMode="auto">
              <a:xfrm>
                <a:off x="3656" y="2263"/>
                <a:ext cx="9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15" name="Freeform 1791"/>
              <p:cNvSpPr>
                <a:spLocks/>
              </p:cNvSpPr>
              <p:nvPr/>
            </p:nvSpPr>
            <p:spPr bwMode="auto">
              <a:xfrm>
                <a:off x="3656" y="2256"/>
                <a:ext cx="9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0" y="16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16" name="Freeform 1792"/>
              <p:cNvSpPr>
                <a:spLocks/>
              </p:cNvSpPr>
              <p:nvPr/>
            </p:nvSpPr>
            <p:spPr bwMode="auto">
              <a:xfrm>
                <a:off x="3656" y="2256"/>
                <a:ext cx="9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17" name="Rectangle 1793"/>
              <p:cNvSpPr>
                <a:spLocks noChangeArrowheads="1"/>
              </p:cNvSpPr>
              <p:nvPr/>
            </p:nvSpPr>
            <p:spPr bwMode="auto">
              <a:xfrm>
                <a:off x="3656" y="2256"/>
                <a:ext cx="0" cy="7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18" name="Freeform 1794"/>
              <p:cNvSpPr>
                <a:spLocks/>
              </p:cNvSpPr>
              <p:nvPr/>
            </p:nvSpPr>
            <p:spPr bwMode="auto">
              <a:xfrm>
                <a:off x="3656" y="2256"/>
                <a:ext cx="1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19" name="Freeform 1795"/>
              <p:cNvSpPr>
                <a:spLocks/>
              </p:cNvSpPr>
              <p:nvPr/>
            </p:nvSpPr>
            <p:spPr bwMode="auto">
              <a:xfrm>
                <a:off x="3656" y="2256"/>
                <a:ext cx="1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20" name="Freeform 1796"/>
              <p:cNvSpPr>
                <a:spLocks/>
              </p:cNvSpPr>
              <p:nvPr/>
            </p:nvSpPr>
            <p:spPr bwMode="auto">
              <a:xfrm>
                <a:off x="3656" y="2256"/>
                <a:ext cx="1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21" name="Freeform 1797"/>
              <p:cNvSpPr>
                <a:spLocks/>
              </p:cNvSpPr>
              <p:nvPr/>
            </p:nvSpPr>
            <p:spPr bwMode="auto">
              <a:xfrm>
                <a:off x="3648" y="2247"/>
                <a:ext cx="8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22" name="Freeform 1798"/>
              <p:cNvSpPr>
                <a:spLocks/>
              </p:cNvSpPr>
              <p:nvPr/>
            </p:nvSpPr>
            <p:spPr bwMode="auto">
              <a:xfrm>
                <a:off x="3648" y="2247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23" name="Freeform 1799"/>
              <p:cNvSpPr>
                <a:spLocks/>
              </p:cNvSpPr>
              <p:nvPr/>
            </p:nvSpPr>
            <p:spPr bwMode="auto">
              <a:xfrm>
                <a:off x="3648" y="2240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24" name="Freeform 1800"/>
              <p:cNvSpPr>
                <a:spLocks/>
              </p:cNvSpPr>
              <p:nvPr/>
            </p:nvSpPr>
            <p:spPr bwMode="auto">
              <a:xfrm>
                <a:off x="3640" y="2240"/>
                <a:ext cx="8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16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25" name="Freeform 1801"/>
              <p:cNvSpPr>
                <a:spLocks/>
              </p:cNvSpPr>
              <p:nvPr/>
            </p:nvSpPr>
            <p:spPr bwMode="auto">
              <a:xfrm>
                <a:off x="3640" y="2240"/>
                <a:ext cx="8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26" name="Freeform 1802"/>
              <p:cNvSpPr>
                <a:spLocks/>
              </p:cNvSpPr>
              <p:nvPr/>
            </p:nvSpPr>
            <p:spPr bwMode="auto">
              <a:xfrm>
                <a:off x="3640" y="2240"/>
                <a:ext cx="8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27" name="Freeform 1803"/>
              <p:cNvSpPr>
                <a:spLocks/>
              </p:cNvSpPr>
              <p:nvPr/>
            </p:nvSpPr>
            <p:spPr bwMode="auto">
              <a:xfrm>
                <a:off x="3640" y="2231"/>
                <a:ext cx="8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28" name="Freeform 1804"/>
              <p:cNvSpPr>
                <a:spLocks/>
              </p:cNvSpPr>
              <p:nvPr/>
            </p:nvSpPr>
            <p:spPr bwMode="auto">
              <a:xfrm>
                <a:off x="3640" y="2231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29" name="Freeform 1805"/>
              <p:cNvSpPr>
                <a:spLocks/>
              </p:cNvSpPr>
              <p:nvPr/>
            </p:nvSpPr>
            <p:spPr bwMode="auto">
              <a:xfrm>
                <a:off x="3625" y="2231"/>
                <a:ext cx="15" cy="9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16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30" name="Freeform 1806"/>
              <p:cNvSpPr>
                <a:spLocks/>
              </p:cNvSpPr>
              <p:nvPr/>
            </p:nvSpPr>
            <p:spPr bwMode="auto">
              <a:xfrm>
                <a:off x="3625" y="2231"/>
                <a:ext cx="15" cy="16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8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31" name="Freeform 1807"/>
              <p:cNvSpPr>
                <a:spLocks/>
              </p:cNvSpPr>
              <p:nvPr/>
            </p:nvSpPr>
            <p:spPr bwMode="auto">
              <a:xfrm>
                <a:off x="3625" y="2231"/>
                <a:ext cx="15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6" y="16"/>
                  </a:cxn>
                  <a:cxn ang="0">
                    <a:pos x="8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16"/>
                    </a:lnTo>
                    <a:lnTo>
                      <a:pt x="8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32" name="Freeform 1808"/>
              <p:cNvSpPr>
                <a:spLocks/>
              </p:cNvSpPr>
              <p:nvPr/>
            </p:nvSpPr>
            <p:spPr bwMode="auto">
              <a:xfrm>
                <a:off x="3616" y="2231"/>
                <a:ext cx="17" cy="16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16" y="8"/>
                  </a:cxn>
                  <a:cxn ang="0">
                    <a:pos x="0" y="0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33" name="Freeform 1809"/>
              <p:cNvSpPr>
                <a:spLocks/>
              </p:cNvSpPr>
              <p:nvPr/>
            </p:nvSpPr>
            <p:spPr bwMode="auto">
              <a:xfrm>
                <a:off x="3616" y="2231"/>
                <a:ext cx="17" cy="16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34" name="Rectangle 1810"/>
              <p:cNvSpPr>
                <a:spLocks noChangeArrowheads="1"/>
              </p:cNvSpPr>
              <p:nvPr/>
            </p:nvSpPr>
            <p:spPr bwMode="auto">
              <a:xfrm>
                <a:off x="3608" y="2240"/>
                <a:ext cx="8" cy="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35" name="Freeform 1811"/>
              <p:cNvSpPr>
                <a:spLocks/>
              </p:cNvSpPr>
              <p:nvPr/>
            </p:nvSpPr>
            <p:spPr bwMode="auto">
              <a:xfrm>
                <a:off x="3608" y="2240"/>
                <a:ext cx="8" cy="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36" name="Freeform 1812"/>
              <p:cNvSpPr>
                <a:spLocks/>
              </p:cNvSpPr>
              <p:nvPr/>
            </p:nvSpPr>
            <p:spPr bwMode="auto">
              <a:xfrm>
                <a:off x="3608" y="2240"/>
                <a:ext cx="17" cy="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0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8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37" name="Freeform 1813"/>
              <p:cNvSpPr>
                <a:spLocks/>
              </p:cNvSpPr>
              <p:nvPr/>
            </p:nvSpPr>
            <p:spPr bwMode="auto">
              <a:xfrm>
                <a:off x="3608" y="2240"/>
                <a:ext cx="17" cy="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38" name="Freeform 1814"/>
              <p:cNvSpPr>
                <a:spLocks/>
              </p:cNvSpPr>
              <p:nvPr/>
            </p:nvSpPr>
            <p:spPr bwMode="auto">
              <a:xfrm>
                <a:off x="3608" y="2240"/>
                <a:ext cx="17" cy="7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39" name="Freeform 1815"/>
              <p:cNvSpPr>
                <a:spLocks/>
              </p:cNvSpPr>
              <p:nvPr/>
            </p:nvSpPr>
            <p:spPr bwMode="auto">
              <a:xfrm>
                <a:off x="3608" y="2240"/>
                <a:ext cx="17" cy="7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40" name="Freeform 1816"/>
              <p:cNvSpPr>
                <a:spLocks/>
              </p:cNvSpPr>
              <p:nvPr/>
            </p:nvSpPr>
            <p:spPr bwMode="auto">
              <a:xfrm>
                <a:off x="3600" y="2240"/>
                <a:ext cx="24" cy="2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24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8" y="24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41" name="Freeform 1817"/>
              <p:cNvSpPr>
                <a:spLocks/>
              </p:cNvSpPr>
              <p:nvPr/>
            </p:nvSpPr>
            <p:spPr bwMode="auto">
              <a:xfrm>
                <a:off x="3600" y="2240"/>
                <a:ext cx="24" cy="2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42" name="Freeform 1818"/>
              <p:cNvSpPr>
                <a:spLocks/>
              </p:cNvSpPr>
              <p:nvPr/>
            </p:nvSpPr>
            <p:spPr bwMode="auto">
              <a:xfrm>
                <a:off x="3608" y="2240"/>
                <a:ext cx="17" cy="2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6" y="0"/>
                  </a:cxn>
                </a:cxnLst>
                <a:rect l="0" t="0" r="r" b="b"/>
                <a:pathLst>
                  <a:path w="16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43" name="Freeform 1819"/>
              <p:cNvSpPr>
                <a:spLocks/>
              </p:cNvSpPr>
              <p:nvPr/>
            </p:nvSpPr>
            <p:spPr bwMode="auto">
              <a:xfrm>
                <a:off x="3608" y="2247"/>
                <a:ext cx="24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44" name="Freeform 1820"/>
              <p:cNvSpPr>
                <a:spLocks/>
              </p:cNvSpPr>
              <p:nvPr/>
            </p:nvSpPr>
            <p:spPr bwMode="auto">
              <a:xfrm>
                <a:off x="3608" y="2247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45" name="Freeform 1821"/>
              <p:cNvSpPr>
                <a:spLocks/>
              </p:cNvSpPr>
              <p:nvPr/>
            </p:nvSpPr>
            <p:spPr bwMode="auto">
              <a:xfrm>
                <a:off x="3616" y="2247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46" name="Freeform 1822"/>
              <p:cNvSpPr>
                <a:spLocks/>
              </p:cNvSpPr>
              <p:nvPr/>
            </p:nvSpPr>
            <p:spPr bwMode="auto">
              <a:xfrm>
                <a:off x="3616" y="2247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47" name="Freeform 1823"/>
              <p:cNvSpPr>
                <a:spLocks/>
              </p:cNvSpPr>
              <p:nvPr/>
            </p:nvSpPr>
            <p:spPr bwMode="auto">
              <a:xfrm>
                <a:off x="3616" y="2247"/>
                <a:ext cx="9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48" name="Freeform 1824"/>
              <p:cNvSpPr>
                <a:spLocks/>
              </p:cNvSpPr>
              <p:nvPr/>
            </p:nvSpPr>
            <p:spPr bwMode="auto">
              <a:xfrm>
                <a:off x="3616" y="2247"/>
                <a:ext cx="9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49" name="Freeform 1825"/>
              <p:cNvSpPr>
                <a:spLocks/>
              </p:cNvSpPr>
              <p:nvPr/>
            </p:nvSpPr>
            <p:spPr bwMode="auto">
              <a:xfrm>
                <a:off x="3632" y="2247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50" name="Freeform 1826"/>
              <p:cNvSpPr>
                <a:spLocks/>
              </p:cNvSpPr>
              <p:nvPr/>
            </p:nvSpPr>
            <p:spPr bwMode="auto">
              <a:xfrm>
                <a:off x="3632" y="2247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51" name="Rectangle 1827"/>
              <p:cNvSpPr>
                <a:spLocks noChangeArrowheads="1"/>
              </p:cNvSpPr>
              <p:nvPr/>
            </p:nvSpPr>
            <p:spPr bwMode="auto">
              <a:xfrm>
                <a:off x="3632" y="2247"/>
                <a:ext cx="0" cy="9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52" name="Freeform 1828"/>
              <p:cNvSpPr>
                <a:spLocks/>
              </p:cNvSpPr>
              <p:nvPr/>
            </p:nvSpPr>
            <p:spPr bwMode="auto">
              <a:xfrm>
                <a:off x="3632" y="2247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53" name="Freeform 1829"/>
              <p:cNvSpPr>
                <a:spLocks/>
              </p:cNvSpPr>
              <p:nvPr/>
            </p:nvSpPr>
            <p:spPr bwMode="auto">
              <a:xfrm>
                <a:off x="3632" y="2247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54" name="Freeform 1830"/>
              <p:cNvSpPr>
                <a:spLocks/>
              </p:cNvSpPr>
              <p:nvPr/>
            </p:nvSpPr>
            <p:spPr bwMode="auto">
              <a:xfrm>
                <a:off x="3625" y="2247"/>
                <a:ext cx="1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55" name="Freeform 1831"/>
              <p:cNvSpPr>
                <a:spLocks/>
              </p:cNvSpPr>
              <p:nvPr/>
            </p:nvSpPr>
            <p:spPr bwMode="auto">
              <a:xfrm>
                <a:off x="3632" y="2256"/>
                <a:ext cx="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56" name="Freeform 1832"/>
              <p:cNvSpPr>
                <a:spLocks/>
              </p:cNvSpPr>
              <p:nvPr/>
            </p:nvSpPr>
            <p:spPr bwMode="auto">
              <a:xfrm>
                <a:off x="3632" y="2256"/>
                <a:ext cx="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57" name="Freeform 1833"/>
              <p:cNvSpPr>
                <a:spLocks/>
              </p:cNvSpPr>
              <p:nvPr/>
            </p:nvSpPr>
            <p:spPr bwMode="auto">
              <a:xfrm>
                <a:off x="3632" y="2263"/>
                <a:ext cx="15" cy="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16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58" name="Freeform 1834"/>
              <p:cNvSpPr>
                <a:spLocks/>
              </p:cNvSpPr>
              <p:nvPr/>
            </p:nvSpPr>
            <p:spPr bwMode="auto">
              <a:xfrm>
                <a:off x="3632" y="2263"/>
                <a:ext cx="15" cy="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16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59" name="Freeform 1835"/>
              <p:cNvSpPr>
                <a:spLocks/>
              </p:cNvSpPr>
              <p:nvPr/>
            </p:nvSpPr>
            <p:spPr bwMode="auto">
              <a:xfrm>
                <a:off x="3640" y="2263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60" name="Freeform 1836"/>
              <p:cNvSpPr>
                <a:spLocks/>
              </p:cNvSpPr>
              <p:nvPr/>
            </p:nvSpPr>
            <p:spPr bwMode="auto">
              <a:xfrm>
                <a:off x="3640" y="2263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61" name="Freeform 1837"/>
              <p:cNvSpPr>
                <a:spLocks/>
              </p:cNvSpPr>
              <p:nvPr/>
            </p:nvSpPr>
            <p:spPr bwMode="auto">
              <a:xfrm>
                <a:off x="3648" y="2272"/>
                <a:ext cx="8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62" name="Freeform 1838"/>
              <p:cNvSpPr>
                <a:spLocks/>
              </p:cNvSpPr>
              <p:nvPr/>
            </p:nvSpPr>
            <p:spPr bwMode="auto">
              <a:xfrm>
                <a:off x="3648" y="2272"/>
                <a:ext cx="8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63" name="Freeform 1839"/>
              <p:cNvSpPr>
                <a:spLocks/>
              </p:cNvSpPr>
              <p:nvPr/>
            </p:nvSpPr>
            <p:spPr bwMode="auto">
              <a:xfrm>
                <a:off x="3648" y="2263"/>
                <a:ext cx="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16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8" y="0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64" name="Freeform 1840"/>
              <p:cNvSpPr>
                <a:spLocks/>
              </p:cNvSpPr>
              <p:nvPr/>
            </p:nvSpPr>
            <p:spPr bwMode="auto">
              <a:xfrm>
                <a:off x="3648" y="2263"/>
                <a:ext cx="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16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65" name="Freeform 1841"/>
              <p:cNvSpPr>
                <a:spLocks/>
              </p:cNvSpPr>
              <p:nvPr/>
            </p:nvSpPr>
            <p:spPr bwMode="auto">
              <a:xfrm>
                <a:off x="3665" y="2288"/>
                <a:ext cx="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66" name="Freeform 1842"/>
              <p:cNvSpPr>
                <a:spLocks/>
              </p:cNvSpPr>
              <p:nvPr/>
            </p:nvSpPr>
            <p:spPr bwMode="auto">
              <a:xfrm>
                <a:off x="3656" y="2288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sp>
          <p:nvSpPr>
            <p:cNvPr id="873267" name="Freeform 1843"/>
            <p:cNvSpPr>
              <a:spLocks/>
            </p:cNvSpPr>
            <p:nvPr/>
          </p:nvSpPr>
          <p:spPr bwMode="auto">
            <a:xfrm>
              <a:off x="3672" y="2344"/>
              <a:ext cx="1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68" name="Freeform 1844"/>
            <p:cNvSpPr>
              <a:spLocks/>
            </p:cNvSpPr>
            <p:nvPr/>
          </p:nvSpPr>
          <p:spPr bwMode="auto">
            <a:xfrm>
              <a:off x="3665" y="2344"/>
              <a:ext cx="8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69" name="Freeform 1845"/>
            <p:cNvSpPr>
              <a:spLocks/>
            </p:cNvSpPr>
            <p:nvPr/>
          </p:nvSpPr>
          <p:spPr bwMode="auto">
            <a:xfrm>
              <a:off x="3680" y="2328"/>
              <a:ext cx="1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70" name="Freeform 1846"/>
            <p:cNvSpPr>
              <a:spLocks/>
            </p:cNvSpPr>
            <p:nvPr/>
          </p:nvSpPr>
          <p:spPr bwMode="auto">
            <a:xfrm>
              <a:off x="3680" y="2328"/>
              <a:ext cx="1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21" name="Group 1847"/>
          <p:cNvGrpSpPr>
            <a:grpSpLocks/>
          </p:cNvGrpSpPr>
          <p:nvPr/>
        </p:nvGrpSpPr>
        <p:grpSpPr bwMode="auto">
          <a:xfrm>
            <a:off x="6000750" y="1143000"/>
            <a:ext cx="508000" cy="469900"/>
            <a:chOff x="1696" y="2048"/>
            <a:chExt cx="368" cy="384"/>
          </a:xfrm>
        </p:grpSpPr>
        <p:sp>
          <p:nvSpPr>
            <p:cNvPr id="873272" name="Freeform 1848"/>
            <p:cNvSpPr>
              <a:spLocks/>
            </p:cNvSpPr>
            <p:nvPr/>
          </p:nvSpPr>
          <p:spPr bwMode="auto">
            <a:xfrm>
              <a:off x="1696" y="2048"/>
              <a:ext cx="360" cy="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16" y="40"/>
                </a:cxn>
                <a:cxn ang="0">
                  <a:pos x="24" y="64"/>
                </a:cxn>
                <a:cxn ang="0">
                  <a:pos x="32" y="72"/>
                </a:cxn>
                <a:cxn ang="0">
                  <a:pos x="48" y="120"/>
                </a:cxn>
                <a:cxn ang="0">
                  <a:pos x="64" y="160"/>
                </a:cxn>
                <a:cxn ang="0">
                  <a:pos x="80" y="192"/>
                </a:cxn>
                <a:cxn ang="0">
                  <a:pos x="112" y="232"/>
                </a:cxn>
                <a:cxn ang="0">
                  <a:pos x="136" y="264"/>
                </a:cxn>
                <a:cxn ang="0">
                  <a:pos x="160" y="288"/>
                </a:cxn>
                <a:cxn ang="0">
                  <a:pos x="184" y="312"/>
                </a:cxn>
                <a:cxn ang="0">
                  <a:pos x="216" y="336"/>
                </a:cxn>
                <a:cxn ang="0">
                  <a:pos x="240" y="344"/>
                </a:cxn>
                <a:cxn ang="0">
                  <a:pos x="256" y="352"/>
                </a:cxn>
                <a:cxn ang="0">
                  <a:pos x="296" y="368"/>
                </a:cxn>
                <a:cxn ang="0">
                  <a:pos x="320" y="376"/>
                </a:cxn>
                <a:cxn ang="0">
                  <a:pos x="336" y="384"/>
                </a:cxn>
                <a:cxn ang="0">
                  <a:pos x="336" y="384"/>
                </a:cxn>
                <a:cxn ang="0">
                  <a:pos x="344" y="376"/>
                </a:cxn>
                <a:cxn ang="0">
                  <a:pos x="344" y="376"/>
                </a:cxn>
                <a:cxn ang="0">
                  <a:pos x="344" y="368"/>
                </a:cxn>
                <a:cxn ang="0">
                  <a:pos x="352" y="368"/>
                </a:cxn>
                <a:cxn ang="0">
                  <a:pos x="360" y="376"/>
                </a:cxn>
                <a:cxn ang="0">
                  <a:pos x="360" y="344"/>
                </a:cxn>
                <a:cxn ang="0">
                  <a:pos x="360" y="328"/>
                </a:cxn>
                <a:cxn ang="0">
                  <a:pos x="360" y="320"/>
                </a:cxn>
                <a:cxn ang="0">
                  <a:pos x="352" y="312"/>
                </a:cxn>
                <a:cxn ang="0">
                  <a:pos x="344" y="296"/>
                </a:cxn>
                <a:cxn ang="0">
                  <a:pos x="328" y="280"/>
                </a:cxn>
                <a:cxn ang="0">
                  <a:pos x="320" y="264"/>
                </a:cxn>
                <a:cxn ang="0">
                  <a:pos x="312" y="248"/>
                </a:cxn>
                <a:cxn ang="0">
                  <a:pos x="304" y="240"/>
                </a:cxn>
                <a:cxn ang="0">
                  <a:pos x="280" y="216"/>
                </a:cxn>
                <a:cxn ang="0">
                  <a:pos x="232" y="168"/>
                </a:cxn>
                <a:cxn ang="0">
                  <a:pos x="208" y="136"/>
                </a:cxn>
                <a:cxn ang="0">
                  <a:pos x="160" y="96"/>
                </a:cxn>
                <a:cxn ang="0">
                  <a:pos x="136" y="72"/>
                </a:cxn>
                <a:cxn ang="0">
                  <a:pos x="112" y="56"/>
                </a:cxn>
                <a:cxn ang="0">
                  <a:pos x="88" y="40"/>
                </a:cxn>
                <a:cxn ang="0">
                  <a:pos x="56" y="24"/>
                </a:cxn>
                <a:cxn ang="0">
                  <a:pos x="32" y="16"/>
                </a:cxn>
              </a:cxnLst>
              <a:rect l="0" t="0" r="r" b="b"/>
              <a:pathLst>
                <a:path w="360" h="384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0"/>
                  </a:lnTo>
                  <a:lnTo>
                    <a:pt x="56" y="136"/>
                  </a:lnTo>
                  <a:lnTo>
                    <a:pt x="64" y="160"/>
                  </a:lnTo>
                  <a:lnTo>
                    <a:pt x="72" y="176"/>
                  </a:lnTo>
                  <a:lnTo>
                    <a:pt x="80" y="192"/>
                  </a:lnTo>
                  <a:lnTo>
                    <a:pt x="96" y="208"/>
                  </a:lnTo>
                  <a:lnTo>
                    <a:pt x="112" y="232"/>
                  </a:lnTo>
                  <a:lnTo>
                    <a:pt x="128" y="248"/>
                  </a:lnTo>
                  <a:lnTo>
                    <a:pt x="136" y="264"/>
                  </a:lnTo>
                  <a:lnTo>
                    <a:pt x="152" y="272"/>
                  </a:lnTo>
                  <a:lnTo>
                    <a:pt x="160" y="288"/>
                  </a:lnTo>
                  <a:lnTo>
                    <a:pt x="176" y="296"/>
                  </a:lnTo>
                  <a:lnTo>
                    <a:pt x="184" y="312"/>
                  </a:lnTo>
                  <a:lnTo>
                    <a:pt x="200" y="320"/>
                  </a:lnTo>
                  <a:lnTo>
                    <a:pt x="216" y="336"/>
                  </a:lnTo>
                  <a:lnTo>
                    <a:pt x="224" y="336"/>
                  </a:lnTo>
                  <a:lnTo>
                    <a:pt x="240" y="344"/>
                  </a:lnTo>
                  <a:lnTo>
                    <a:pt x="248" y="352"/>
                  </a:lnTo>
                  <a:lnTo>
                    <a:pt x="256" y="352"/>
                  </a:lnTo>
                  <a:lnTo>
                    <a:pt x="272" y="360"/>
                  </a:lnTo>
                  <a:lnTo>
                    <a:pt x="296" y="368"/>
                  </a:lnTo>
                  <a:lnTo>
                    <a:pt x="312" y="376"/>
                  </a:lnTo>
                  <a:lnTo>
                    <a:pt x="320" y="376"/>
                  </a:lnTo>
                  <a:lnTo>
                    <a:pt x="328" y="384"/>
                  </a:lnTo>
                  <a:lnTo>
                    <a:pt x="336" y="384"/>
                  </a:lnTo>
                  <a:lnTo>
                    <a:pt x="336" y="384"/>
                  </a:lnTo>
                  <a:lnTo>
                    <a:pt x="336" y="384"/>
                  </a:lnTo>
                  <a:lnTo>
                    <a:pt x="344" y="384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44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60" y="376"/>
                  </a:lnTo>
                  <a:lnTo>
                    <a:pt x="360" y="376"/>
                  </a:lnTo>
                  <a:lnTo>
                    <a:pt x="360" y="360"/>
                  </a:lnTo>
                  <a:lnTo>
                    <a:pt x="360" y="344"/>
                  </a:lnTo>
                  <a:lnTo>
                    <a:pt x="360" y="336"/>
                  </a:lnTo>
                  <a:lnTo>
                    <a:pt x="360" y="328"/>
                  </a:lnTo>
                  <a:lnTo>
                    <a:pt x="360" y="320"/>
                  </a:lnTo>
                  <a:lnTo>
                    <a:pt x="360" y="320"/>
                  </a:lnTo>
                  <a:lnTo>
                    <a:pt x="352" y="312"/>
                  </a:lnTo>
                  <a:lnTo>
                    <a:pt x="352" y="312"/>
                  </a:lnTo>
                  <a:lnTo>
                    <a:pt x="344" y="304"/>
                  </a:lnTo>
                  <a:lnTo>
                    <a:pt x="344" y="296"/>
                  </a:lnTo>
                  <a:lnTo>
                    <a:pt x="336" y="296"/>
                  </a:lnTo>
                  <a:lnTo>
                    <a:pt x="328" y="280"/>
                  </a:lnTo>
                  <a:lnTo>
                    <a:pt x="328" y="272"/>
                  </a:lnTo>
                  <a:lnTo>
                    <a:pt x="320" y="264"/>
                  </a:lnTo>
                  <a:lnTo>
                    <a:pt x="320" y="256"/>
                  </a:lnTo>
                  <a:lnTo>
                    <a:pt x="312" y="248"/>
                  </a:lnTo>
                  <a:lnTo>
                    <a:pt x="312" y="248"/>
                  </a:lnTo>
                  <a:lnTo>
                    <a:pt x="304" y="240"/>
                  </a:lnTo>
                  <a:lnTo>
                    <a:pt x="288" y="224"/>
                  </a:lnTo>
                  <a:lnTo>
                    <a:pt x="280" y="216"/>
                  </a:lnTo>
                  <a:lnTo>
                    <a:pt x="256" y="192"/>
                  </a:lnTo>
                  <a:lnTo>
                    <a:pt x="232" y="168"/>
                  </a:lnTo>
                  <a:lnTo>
                    <a:pt x="224" y="152"/>
                  </a:lnTo>
                  <a:lnTo>
                    <a:pt x="208" y="136"/>
                  </a:lnTo>
                  <a:lnTo>
                    <a:pt x="184" y="112"/>
                  </a:lnTo>
                  <a:lnTo>
                    <a:pt x="160" y="96"/>
                  </a:lnTo>
                  <a:lnTo>
                    <a:pt x="144" y="88"/>
                  </a:lnTo>
                  <a:lnTo>
                    <a:pt x="136" y="72"/>
                  </a:lnTo>
                  <a:lnTo>
                    <a:pt x="120" y="64"/>
                  </a:lnTo>
                  <a:lnTo>
                    <a:pt x="112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72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7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73" name="Freeform 1849"/>
            <p:cNvSpPr>
              <a:spLocks/>
            </p:cNvSpPr>
            <p:nvPr/>
          </p:nvSpPr>
          <p:spPr bwMode="auto">
            <a:xfrm>
              <a:off x="1696" y="2048"/>
              <a:ext cx="368" cy="38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128"/>
                </a:cxn>
                <a:cxn ang="0">
                  <a:pos x="144" y="264"/>
                </a:cxn>
                <a:cxn ang="0">
                  <a:pos x="232" y="344"/>
                </a:cxn>
                <a:cxn ang="0">
                  <a:pos x="296" y="368"/>
                </a:cxn>
                <a:cxn ang="0">
                  <a:pos x="344" y="384"/>
                </a:cxn>
                <a:cxn ang="0">
                  <a:pos x="344" y="376"/>
                </a:cxn>
                <a:cxn ang="0">
                  <a:pos x="352" y="376"/>
                </a:cxn>
                <a:cxn ang="0">
                  <a:pos x="368" y="376"/>
                </a:cxn>
                <a:cxn ang="0">
                  <a:pos x="368" y="368"/>
                </a:cxn>
                <a:cxn ang="0">
                  <a:pos x="360" y="344"/>
                </a:cxn>
                <a:cxn ang="0">
                  <a:pos x="368" y="320"/>
                </a:cxn>
                <a:cxn ang="0">
                  <a:pos x="344" y="312"/>
                </a:cxn>
                <a:cxn ang="0">
                  <a:pos x="256" y="192"/>
                </a:cxn>
                <a:cxn ang="0">
                  <a:pos x="64" y="24"/>
                </a:cxn>
                <a:cxn ang="0">
                  <a:pos x="0" y="0"/>
                </a:cxn>
                <a:cxn ang="0">
                  <a:pos x="8" y="16"/>
                </a:cxn>
                <a:cxn ang="0">
                  <a:pos x="16" y="40"/>
                </a:cxn>
                <a:cxn ang="0">
                  <a:pos x="24" y="64"/>
                </a:cxn>
                <a:cxn ang="0">
                  <a:pos x="32" y="72"/>
                </a:cxn>
                <a:cxn ang="0">
                  <a:pos x="48" y="120"/>
                </a:cxn>
                <a:cxn ang="0">
                  <a:pos x="64" y="160"/>
                </a:cxn>
                <a:cxn ang="0">
                  <a:pos x="80" y="192"/>
                </a:cxn>
                <a:cxn ang="0">
                  <a:pos x="112" y="232"/>
                </a:cxn>
                <a:cxn ang="0">
                  <a:pos x="136" y="264"/>
                </a:cxn>
                <a:cxn ang="0">
                  <a:pos x="160" y="288"/>
                </a:cxn>
                <a:cxn ang="0">
                  <a:pos x="184" y="312"/>
                </a:cxn>
                <a:cxn ang="0">
                  <a:pos x="216" y="336"/>
                </a:cxn>
                <a:cxn ang="0">
                  <a:pos x="240" y="344"/>
                </a:cxn>
                <a:cxn ang="0">
                  <a:pos x="256" y="352"/>
                </a:cxn>
                <a:cxn ang="0">
                  <a:pos x="296" y="368"/>
                </a:cxn>
                <a:cxn ang="0">
                  <a:pos x="320" y="376"/>
                </a:cxn>
                <a:cxn ang="0">
                  <a:pos x="336" y="384"/>
                </a:cxn>
                <a:cxn ang="0">
                  <a:pos x="336" y="384"/>
                </a:cxn>
                <a:cxn ang="0">
                  <a:pos x="344" y="376"/>
                </a:cxn>
                <a:cxn ang="0">
                  <a:pos x="344" y="376"/>
                </a:cxn>
                <a:cxn ang="0">
                  <a:pos x="344" y="368"/>
                </a:cxn>
                <a:cxn ang="0">
                  <a:pos x="352" y="368"/>
                </a:cxn>
                <a:cxn ang="0">
                  <a:pos x="360" y="376"/>
                </a:cxn>
                <a:cxn ang="0">
                  <a:pos x="360" y="344"/>
                </a:cxn>
                <a:cxn ang="0">
                  <a:pos x="360" y="328"/>
                </a:cxn>
                <a:cxn ang="0">
                  <a:pos x="360" y="320"/>
                </a:cxn>
                <a:cxn ang="0">
                  <a:pos x="352" y="312"/>
                </a:cxn>
                <a:cxn ang="0">
                  <a:pos x="344" y="296"/>
                </a:cxn>
                <a:cxn ang="0">
                  <a:pos x="328" y="280"/>
                </a:cxn>
                <a:cxn ang="0">
                  <a:pos x="320" y="264"/>
                </a:cxn>
                <a:cxn ang="0">
                  <a:pos x="312" y="248"/>
                </a:cxn>
                <a:cxn ang="0">
                  <a:pos x="304" y="240"/>
                </a:cxn>
                <a:cxn ang="0">
                  <a:pos x="280" y="216"/>
                </a:cxn>
                <a:cxn ang="0">
                  <a:pos x="232" y="168"/>
                </a:cxn>
                <a:cxn ang="0">
                  <a:pos x="208" y="136"/>
                </a:cxn>
                <a:cxn ang="0">
                  <a:pos x="160" y="96"/>
                </a:cxn>
                <a:cxn ang="0">
                  <a:pos x="136" y="72"/>
                </a:cxn>
                <a:cxn ang="0">
                  <a:pos x="112" y="56"/>
                </a:cxn>
                <a:cxn ang="0">
                  <a:pos x="88" y="40"/>
                </a:cxn>
                <a:cxn ang="0">
                  <a:pos x="56" y="24"/>
                </a:cxn>
                <a:cxn ang="0">
                  <a:pos x="32" y="16"/>
                </a:cxn>
              </a:cxnLst>
              <a:rect l="0" t="0" r="r" b="b"/>
              <a:pathLst>
                <a:path w="368" h="384">
                  <a:moveTo>
                    <a:pt x="0" y="0"/>
                  </a:moveTo>
                  <a:lnTo>
                    <a:pt x="0" y="16"/>
                  </a:lnTo>
                  <a:lnTo>
                    <a:pt x="32" y="72"/>
                  </a:lnTo>
                  <a:lnTo>
                    <a:pt x="48" y="128"/>
                  </a:lnTo>
                  <a:lnTo>
                    <a:pt x="80" y="192"/>
                  </a:lnTo>
                  <a:lnTo>
                    <a:pt x="144" y="264"/>
                  </a:lnTo>
                  <a:lnTo>
                    <a:pt x="184" y="312"/>
                  </a:lnTo>
                  <a:lnTo>
                    <a:pt x="232" y="344"/>
                  </a:lnTo>
                  <a:lnTo>
                    <a:pt x="248" y="352"/>
                  </a:lnTo>
                  <a:lnTo>
                    <a:pt x="296" y="368"/>
                  </a:lnTo>
                  <a:lnTo>
                    <a:pt x="328" y="384"/>
                  </a:lnTo>
                  <a:lnTo>
                    <a:pt x="344" y="384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52" y="368"/>
                  </a:lnTo>
                  <a:lnTo>
                    <a:pt x="352" y="376"/>
                  </a:lnTo>
                  <a:lnTo>
                    <a:pt x="368" y="376"/>
                  </a:lnTo>
                  <a:lnTo>
                    <a:pt x="368" y="376"/>
                  </a:lnTo>
                  <a:lnTo>
                    <a:pt x="368" y="376"/>
                  </a:lnTo>
                  <a:lnTo>
                    <a:pt x="368" y="368"/>
                  </a:lnTo>
                  <a:lnTo>
                    <a:pt x="368" y="360"/>
                  </a:lnTo>
                  <a:lnTo>
                    <a:pt x="360" y="344"/>
                  </a:lnTo>
                  <a:lnTo>
                    <a:pt x="360" y="328"/>
                  </a:lnTo>
                  <a:lnTo>
                    <a:pt x="368" y="320"/>
                  </a:lnTo>
                  <a:lnTo>
                    <a:pt x="368" y="320"/>
                  </a:lnTo>
                  <a:lnTo>
                    <a:pt x="344" y="312"/>
                  </a:lnTo>
                  <a:lnTo>
                    <a:pt x="312" y="248"/>
                  </a:lnTo>
                  <a:lnTo>
                    <a:pt x="256" y="192"/>
                  </a:lnTo>
                  <a:lnTo>
                    <a:pt x="152" y="88"/>
                  </a:lnTo>
                  <a:lnTo>
                    <a:pt x="6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0"/>
                  </a:lnTo>
                  <a:lnTo>
                    <a:pt x="56" y="136"/>
                  </a:lnTo>
                  <a:lnTo>
                    <a:pt x="64" y="160"/>
                  </a:lnTo>
                  <a:lnTo>
                    <a:pt x="72" y="176"/>
                  </a:lnTo>
                  <a:lnTo>
                    <a:pt x="80" y="192"/>
                  </a:lnTo>
                  <a:lnTo>
                    <a:pt x="96" y="208"/>
                  </a:lnTo>
                  <a:lnTo>
                    <a:pt x="112" y="232"/>
                  </a:lnTo>
                  <a:lnTo>
                    <a:pt x="128" y="248"/>
                  </a:lnTo>
                  <a:lnTo>
                    <a:pt x="136" y="264"/>
                  </a:lnTo>
                  <a:lnTo>
                    <a:pt x="152" y="272"/>
                  </a:lnTo>
                  <a:lnTo>
                    <a:pt x="160" y="288"/>
                  </a:lnTo>
                  <a:lnTo>
                    <a:pt x="176" y="296"/>
                  </a:lnTo>
                  <a:lnTo>
                    <a:pt x="184" y="312"/>
                  </a:lnTo>
                  <a:lnTo>
                    <a:pt x="200" y="320"/>
                  </a:lnTo>
                  <a:lnTo>
                    <a:pt x="216" y="336"/>
                  </a:lnTo>
                  <a:lnTo>
                    <a:pt x="224" y="336"/>
                  </a:lnTo>
                  <a:lnTo>
                    <a:pt x="240" y="344"/>
                  </a:lnTo>
                  <a:lnTo>
                    <a:pt x="248" y="352"/>
                  </a:lnTo>
                  <a:lnTo>
                    <a:pt x="256" y="352"/>
                  </a:lnTo>
                  <a:lnTo>
                    <a:pt x="272" y="360"/>
                  </a:lnTo>
                  <a:lnTo>
                    <a:pt x="296" y="368"/>
                  </a:lnTo>
                  <a:lnTo>
                    <a:pt x="312" y="376"/>
                  </a:lnTo>
                  <a:lnTo>
                    <a:pt x="320" y="376"/>
                  </a:lnTo>
                  <a:lnTo>
                    <a:pt x="328" y="384"/>
                  </a:lnTo>
                  <a:lnTo>
                    <a:pt x="336" y="384"/>
                  </a:lnTo>
                  <a:lnTo>
                    <a:pt x="336" y="384"/>
                  </a:lnTo>
                  <a:lnTo>
                    <a:pt x="336" y="384"/>
                  </a:lnTo>
                  <a:lnTo>
                    <a:pt x="344" y="384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44" y="376"/>
                  </a:lnTo>
                  <a:lnTo>
                    <a:pt x="344" y="368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60" y="376"/>
                  </a:lnTo>
                  <a:lnTo>
                    <a:pt x="360" y="376"/>
                  </a:lnTo>
                  <a:lnTo>
                    <a:pt x="360" y="360"/>
                  </a:lnTo>
                  <a:lnTo>
                    <a:pt x="360" y="344"/>
                  </a:lnTo>
                  <a:lnTo>
                    <a:pt x="360" y="336"/>
                  </a:lnTo>
                  <a:lnTo>
                    <a:pt x="360" y="328"/>
                  </a:lnTo>
                  <a:lnTo>
                    <a:pt x="360" y="320"/>
                  </a:lnTo>
                  <a:lnTo>
                    <a:pt x="360" y="320"/>
                  </a:lnTo>
                  <a:lnTo>
                    <a:pt x="352" y="312"/>
                  </a:lnTo>
                  <a:lnTo>
                    <a:pt x="352" y="312"/>
                  </a:lnTo>
                  <a:lnTo>
                    <a:pt x="344" y="304"/>
                  </a:lnTo>
                  <a:lnTo>
                    <a:pt x="344" y="296"/>
                  </a:lnTo>
                  <a:lnTo>
                    <a:pt x="336" y="296"/>
                  </a:lnTo>
                  <a:lnTo>
                    <a:pt x="328" y="280"/>
                  </a:lnTo>
                  <a:lnTo>
                    <a:pt x="328" y="272"/>
                  </a:lnTo>
                  <a:lnTo>
                    <a:pt x="320" y="264"/>
                  </a:lnTo>
                  <a:lnTo>
                    <a:pt x="320" y="256"/>
                  </a:lnTo>
                  <a:lnTo>
                    <a:pt x="312" y="248"/>
                  </a:lnTo>
                  <a:lnTo>
                    <a:pt x="312" y="248"/>
                  </a:lnTo>
                  <a:lnTo>
                    <a:pt x="304" y="240"/>
                  </a:lnTo>
                  <a:lnTo>
                    <a:pt x="288" y="224"/>
                  </a:lnTo>
                  <a:lnTo>
                    <a:pt x="280" y="216"/>
                  </a:lnTo>
                  <a:lnTo>
                    <a:pt x="256" y="192"/>
                  </a:lnTo>
                  <a:lnTo>
                    <a:pt x="232" y="168"/>
                  </a:lnTo>
                  <a:lnTo>
                    <a:pt x="224" y="152"/>
                  </a:lnTo>
                  <a:lnTo>
                    <a:pt x="208" y="136"/>
                  </a:lnTo>
                  <a:lnTo>
                    <a:pt x="184" y="112"/>
                  </a:lnTo>
                  <a:lnTo>
                    <a:pt x="160" y="96"/>
                  </a:lnTo>
                  <a:lnTo>
                    <a:pt x="144" y="88"/>
                  </a:lnTo>
                  <a:lnTo>
                    <a:pt x="136" y="72"/>
                  </a:lnTo>
                  <a:lnTo>
                    <a:pt x="120" y="64"/>
                  </a:lnTo>
                  <a:lnTo>
                    <a:pt x="112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72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74" name="Freeform 1850"/>
            <p:cNvSpPr>
              <a:spLocks/>
            </p:cNvSpPr>
            <p:nvPr/>
          </p:nvSpPr>
          <p:spPr bwMode="auto">
            <a:xfrm>
              <a:off x="1936" y="2265"/>
              <a:ext cx="95" cy="15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40"/>
                </a:cxn>
                <a:cxn ang="0">
                  <a:pos x="24" y="40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24" y="72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0" y="88"/>
                </a:cxn>
                <a:cxn ang="0">
                  <a:pos x="40" y="96"/>
                </a:cxn>
                <a:cxn ang="0">
                  <a:pos x="48" y="104"/>
                </a:cxn>
                <a:cxn ang="0">
                  <a:pos x="48" y="120"/>
                </a:cxn>
                <a:cxn ang="0">
                  <a:pos x="64" y="144"/>
                </a:cxn>
                <a:cxn ang="0">
                  <a:pos x="72" y="152"/>
                </a:cxn>
                <a:cxn ang="0">
                  <a:pos x="80" y="144"/>
                </a:cxn>
                <a:cxn ang="0">
                  <a:pos x="88" y="136"/>
                </a:cxn>
                <a:cxn ang="0">
                  <a:pos x="96" y="112"/>
                </a:cxn>
                <a:cxn ang="0">
                  <a:pos x="96" y="112"/>
                </a:cxn>
                <a:cxn ang="0">
                  <a:pos x="64" y="40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0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48" y="56"/>
                </a:cxn>
                <a:cxn ang="0">
                  <a:pos x="32" y="48"/>
                </a:cxn>
                <a:cxn ang="0">
                  <a:pos x="16" y="40"/>
                </a:cxn>
                <a:cxn ang="0">
                  <a:pos x="16" y="40"/>
                </a:cxn>
                <a:cxn ang="0">
                  <a:pos x="32" y="80"/>
                </a:cxn>
                <a:cxn ang="0">
                  <a:pos x="40" y="88"/>
                </a:cxn>
                <a:cxn ang="0">
                  <a:pos x="48" y="96"/>
                </a:cxn>
                <a:cxn ang="0">
                  <a:pos x="40" y="88"/>
                </a:cxn>
                <a:cxn ang="0">
                  <a:pos x="32" y="88"/>
                </a:cxn>
                <a:cxn ang="0">
                  <a:pos x="40" y="96"/>
                </a:cxn>
                <a:cxn ang="0">
                  <a:pos x="48" y="112"/>
                </a:cxn>
                <a:cxn ang="0">
                  <a:pos x="56" y="120"/>
                </a:cxn>
                <a:cxn ang="0">
                  <a:pos x="64" y="136"/>
                </a:cxn>
                <a:cxn ang="0">
                  <a:pos x="72" y="144"/>
                </a:cxn>
                <a:cxn ang="0">
                  <a:pos x="72" y="152"/>
                </a:cxn>
                <a:cxn ang="0">
                  <a:pos x="80" y="144"/>
                </a:cxn>
                <a:cxn ang="0">
                  <a:pos x="88" y="136"/>
                </a:cxn>
                <a:cxn ang="0">
                  <a:pos x="96" y="120"/>
                </a:cxn>
                <a:cxn ang="0">
                  <a:pos x="96" y="104"/>
                </a:cxn>
                <a:cxn ang="0">
                  <a:pos x="80" y="56"/>
                </a:cxn>
                <a:cxn ang="0">
                  <a:pos x="64" y="40"/>
                </a:cxn>
                <a:cxn ang="0">
                  <a:pos x="40" y="16"/>
                </a:cxn>
                <a:cxn ang="0">
                  <a:pos x="24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" h="152">
                  <a:moveTo>
                    <a:pt x="0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64" y="144"/>
                  </a:lnTo>
                  <a:lnTo>
                    <a:pt x="72" y="144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8" y="144"/>
                  </a:lnTo>
                  <a:lnTo>
                    <a:pt x="88" y="136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04"/>
                  </a:lnTo>
                  <a:lnTo>
                    <a:pt x="80" y="64"/>
                  </a:lnTo>
                  <a:lnTo>
                    <a:pt x="64" y="40"/>
                  </a:lnTo>
                  <a:lnTo>
                    <a:pt x="40" y="24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4" y="72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4" y="144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52"/>
                  </a:lnTo>
                  <a:lnTo>
                    <a:pt x="80" y="15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8" y="144"/>
                  </a:lnTo>
                  <a:lnTo>
                    <a:pt x="88" y="136"/>
                  </a:lnTo>
                  <a:lnTo>
                    <a:pt x="88" y="128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04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80" y="56"/>
                  </a:lnTo>
                  <a:lnTo>
                    <a:pt x="72" y="48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75" name="Freeform 1851"/>
            <p:cNvSpPr>
              <a:spLocks/>
            </p:cNvSpPr>
            <p:nvPr/>
          </p:nvSpPr>
          <p:spPr bwMode="auto">
            <a:xfrm>
              <a:off x="1992" y="2368"/>
              <a:ext cx="24" cy="16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0"/>
                </a:cxn>
              </a:cxnLst>
              <a:rect l="0" t="0" r="r" b="b"/>
              <a:pathLst>
                <a:path w="24" h="16">
                  <a:moveTo>
                    <a:pt x="24" y="8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76" name="Freeform 1852"/>
            <p:cNvSpPr>
              <a:spLocks/>
            </p:cNvSpPr>
            <p:nvPr/>
          </p:nvSpPr>
          <p:spPr bwMode="auto">
            <a:xfrm>
              <a:off x="1960" y="2320"/>
              <a:ext cx="31" cy="31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24" y="24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2" h="32">
                  <a:moveTo>
                    <a:pt x="32" y="8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77" name="Freeform 1853"/>
            <p:cNvSpPr>
              <a:spLocks/>
            </p:cNvSpPr>
            <p:nvPr/>
          </p:nvSpPr>
          <p:spPr bwMode="auto">
            <a:xfrm>
              <a:off x="1960" y="2320"/>
              <a:ext cx="31" cy="31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8"/>
                </a:cxn>
              </a:cxnLst>
              <a:rect l="0" t="0" r="r" b="b"/>
              <a:pathLst>
                <a:path w="32" h="32">
                  <a:moveTo>
                    <a:pt x="24" y="8"/>
                  </a:moveTo>
                  <a:lnTo>
                    <a:pt x="24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78" name="Freeform 1854"/>
            <p:cNvSpPr>
              <a:spLocks/>
            </p:cNvSpPr>
            <p:nvPr/>
          </p:nvSpPr>
          <p:spPr bwMode="auto">
            <a:xfrm>
              <a:off x="1952" y="2280"/>
              <a:ext cx="55" cy="96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8" y="80"/>
                </a:cxn>
                <a:cxn ang="0">
                  <a:pos x="48" y="88"/>
                </a:cxn>
                <a:cxn ang="0">
                  <a:pos x="48" y="96"/>
                </a:cxn>
                <a:cxn ang="0">
                  <a:pos x="56" y="96"/>
                </a:cxn>
                <a:cxn ang="0">
                  <a:pos x="56" y="96"/>
                </a:cxn>
                <a:cxn ang="0">
                  <a:pos x="56" y="96"/>
                </a:cxn>
                <a:cxn ang="0">
                  <a:pos x="56" y="80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0" y="32"/>
                </a:cxn>
                <a:cxn ang="0">
                  <a:pos x="40" y="24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32" y="32"/>
                </a:cxn>
                <a:cxn ang="0">
                  <a:pos x="40" y="32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32" y="64"/>
                </a:cxn>
                <a:cxn ang="0">
                  <a:pos x="24" y="64"/>
                </a:cxn>
                <a:cxn ang="0">
                  <a:pos x="16" y="56"/>
                </a:cxn>
              </a:cxnLst>
              <a:rect l="0" t="0" r="r" b="b"/>
              <a:pathLst>
                <a:path w="56" h="96">
                  <a:moveTo>
                    <a:pt x="16" y="56"/>
                  </a:moveTo>
                  <a:lnTo>
                    <a:pt x="16" y="56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79" name="Freeform 1855"/>
            <p:cNvSpPr>
              <a:spLocks/>
            </p:cNvSpPr>
            <p:nvPr/>
          </p:nvSpPr>
          <p:spPr bwMode="auto">
            <a:xfrm>
              <a:off x="1961" y="2280"/>
              <a:ext cx="55" cy="96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4" y="72"/>
                </a:cxn>
                <a:cxn ang="0">
                  <a:pos x="40" y="80"/>
                </a:cxn>
                <a:cxn ang="0">
                  <a:pos x="40" y="88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48" y="88"/>
                </a:cxn>
                <a:cxn ang="0">
                  <a:pos x="56" y="80"/>
                </a:cxn>
                <a:cxn ang="0">
                  <a:pos x="48" y="72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40" y="56"/>
                </a:cxn>
                <a:cxn ang="0">
                  <a:pos x="40" y="48"/>
                </a:cxn>
                <a:cxn ang="0">
                  <a:pos x="40" y="32"/>
                </a:cxn>
                <a:cxn ang="0">
                  <a:pos x="24" y="24"/>
                </a:cxn>
                <a:cxn ang="0">
                  <a:pos x="16" y="1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32" y="32"/>
                </a:cxn>
                <a:cxn ang="0">
                  <a:pos x="32" y="40"/>
                </a:cxn>
                <a:cxn ang="0">
                  <a:pos x="40" y="48"/>
                </a:cxn>
                <a:cxn ang="0">
                  <a:pos x="40" y="56"/>
                </a:cxn>
                <a:cxn ang="0">
                  <a:pos x="40" y="56"/>
                </a:cxn>
                <a:cxn ang="0">
                  <a:pos x="24" y="64"/>
                </a:cxn>
                <a:cxn ang="0">
                  <a:pos x="24" y="64"/>
                </a:cxn>
              </a:cxnLst>
              <a:rect l="0" t="0" r="r" b="b"/>
              <a:pathLst>
                <a:path w="56" h="96">
                  <a:moveTo>
                    <a:pt x="16" y="56"/>
                  </a:moveTo>
                  <a:lnTo>
                    <a:pt x="24" y="72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24" y="64"/>
                  </a:lnTo>
                  <a:lnTo>
                    <a:pt x="24" y="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80" name="Freeform 1856"/>
            <p:cNvSpPr>
              <a:spLocks/>
            </p:cNvSpPr>
            <p:nvPr/>
          </p:nvSpPr>
          <p:spPr bwMode="auto">
            <a:xfrm>
              <a:off x="1952" y="2280"/>
              <a:ext cx="55" cy="96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8" y="80"/>
                </a:cxn>
                <a:cxn ang="0">
                  <a:pos x="48" y="88"/>
                </a:cxn>
                <a:cxn ang="0">
                  <a:pos x="48" y="96"/>
                </a:cxn>
                <a:cxn ang="0">
                  <a:pos x="56" y="96"/>
                </a:cxn>
                <a:cxn ang="0">
                  <a:pos x="56" y="96"/>
                </a:cxn>
                <a:cxn ang="0">
                  <a:pos x="56" y="96"/>
                </a:cxn>
                <a:cxn ang="0">
                  <a:pos x="56" y="80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0" y="32"/>
                </a:cxn>
                <a:cxn ang="0">
                  <a:pos x="40" y="24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32" y="32"/>
                </a:cxn>
                <a:cxn ang="0">
                  <a:pos x="40" y="32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32" y="64"/>
                </a:cxn>
                <a:cxn ang="0">
                  <a:pos x="24" y="64"/>
                </a:cxn>
                <a:cxn ang="0">
                  <a:pos x="16" y="56"/>
                </a:cxn>
              </a:cxnLst>
              <a:rect l="0" t="0" r="r" b="b"/>
              <a:pathLst>
                <a:path w="56" h="96">
                  <a:moveTo>
                    <a:pt x="16" y="56"/>
                  </a:moveTo>
                  <a:lnTo>
                    <a:pt x="16" y="56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16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81" name="Freeform 1857"/>
            <p:cNvSpPr>
              <a:spLocks/>
            </p:cNvSpPr>
            <p:nvPr/>
          </p:nvSpPr>
          <p:spPr bwMode="auto">
            <a:xfrm>
              <a:off x="1712" y="2064"/>
              <a:ext cx="11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40" y="24"/>
                </a:cxn>
                <a:cxn ang="0">
                  <a:pos x="96" y="48"/>
                </a:cxn>
                <a:cxn ang="0">
                  <a:pos x="112" y="64"/>
                </a:cxn>
                <a:cxn ang="0">
                  <a:pos x="112" y="64"/>
                </a:cxn>
                <a:cxn ang="0">
                  <a:pos x="96" y="56"/>
                </a:cxn>
                <a:cxn ang="0">
                  <a:pos x="32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56" y="32"/>
                </a:cxn>
                <a:cxn ang="0">
                  <a:pos x="72" y="40"/>
                </a:cxn>
                <a:cxn ang="0">
                  <a:pos x="80" y="40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4" y="56"/>
                </a:cxn>
                <a:cxn ang="0">
                  <a:pos x="104" y="56"/>
                </a:cxn>
                <a:cxn ang="0">
                  <a:pos x="112" y="64"/>
                </a:cxn>
                <a:cxn ang="0">
                  <a:pos x="96" y="56"/>
                </a:cxn>
                <a:cxn ang="0">
                  <a:pos x="80" y="48"/>
                </a:cxn>
                <a:cxn ang="0">
                  <a:pos x="56" y="32"/>
                </a:cxn>
                <a:cxn ang="0">
                  <a:pos x="24" y="16"/>
                </a:cxn>
                <a:cxn ang="0">
                  <a:pos x="0" y="0"/>
                </a:cxn>
              </a:cxnLst>
              <a:rect l="0" t="0" r="r" b="b"/>
              <a:pathLst>
                <a:path w="112" h="64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24"/>
                  </a:lnTo>
                  <a:lnTo>
                    <a:pt x="96" y="48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96" y="56"/>
                  </a:lnTo>
                  <a:lnTo>
                    <a:pt x="32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56" y="32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96" y="56"/>
                  </a:lnTo>
                  <a:lnTo>
                    <a:pt x="80" y="48"/>
                  </a:lnTo>
                  <a:lnTo>
                    <a:pt x="5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82" name="Freeform 1858"/>
            <p:cNvSpPr>
              <a:spLocks/>
            </p:cNvSpPr>
            <p:nvPr/>
          </p:nvSpPr>
          <p:spPr bwMode="auto">
            <a:xfrm>
              <a:off x="1752" y="2176"/>
              <a:ext cx="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83" name="Freeform 1859"/>
            <p:cNvSpPr>
              <a:spLocks/>
            </p:cNvSpPr>
            <p:nvPr/>
          </p:nvSpPr>
          <p:spPr bwMode="auto">
            <a:xfrm>
              <a:off x="1969" y="2392"/>
              <a:ext cx="23" cy="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16" y="0"/>
                </a:cxn>
              </a:cxnLst>
              <a:rect l="0" t="0" r="r" b="b"/>
              <a:pathLst>
                <a:path w="24" h="8">
                  <a:moveTo>
                    <a:pt x="16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84" name="Freeform 1860"/>
            <p:cNvSpPr>
              <a:spLocks/>
            </p:cNvSpPr>
            <p:nvPr/>
          </p:nvSpPr>
          <p:spPr bwMode="auto">
            <a:xfrm>
              <a:off x="1776" y="2240"/>
              <a:ext cx="215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48" y="56"/>
                </a:cxn>
                <a:cxn ang="0">
                  <a:pos x="80" y="96"/>
                </a:cxn>
                <a:cxn ang="0">
                  <a:pos x="168" y="160"/>
                </a:cxn>
                <a:cxn ang="0">
                  <a:pos x="216" y="176"/>
                </a:cxn>
              </a:cxnLst>
              <a:rect l="0" t="0" r="r" b="b"/>
              <a:pathLst>
                <a:path w="216" h="176">
                  <a:moveTo>
                    <a:pt x="0" y="0"/>
                  </a:moveTo>
                  <a:lnTo>
                    <a:pt x="16" y="16"/>
                  </a:lnTo>
                  <a:lnTo>
                    <a:pt x="48" y="56"/>
                  </a:lnTo>
                  <a:lnTo>
                    <a:pt x="80" y="96"/>
                  </a:lnTo>
                  <a:lnTo>
                    <a:pt x="168" y="160"/>
                  </a:lnTo>
                  <a:lnTo>
                    <a:pt x="216" y="1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85" name="Freeform 1861"/>
            <p:cNvSpPr>
              <a:spLocks/>
            </p:cNvSpPr>
            <p:nvPr/>
          </p:nvSpPr>
          <p:spPr bwMode="auto">
            <a:xfrm>
              <a:off x="1776" y="2240"/>
              <a:ext cx="215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32" y="32"/>
                </a:cxn>
                <a:cxn ang="0">
                  <a:pos x="40" y="48"/>
                </a:cxn>
                <a:cxn ang="0">
                  <a:pos x="48" y="56"/>
                </a:cxn>
                <a:cxn ang="0">
                  <a:pos x="56" y="64"/>
                </a:cxn>
                <a:cxn ang="0">
                  <a:pos x="64" y="80"/>
                </a:cxn>
                <a:cxn ang="0">
                  <a:pos x="80" y="88"/>
                </a:cxn>
                <a:cxn ang="0">
                  <a:pos x="88" y="96"/>
                </a:cxn>
                <a:cxn ang="0">
                  <a:pos x="104" y="112"/>
                </a:cxn>
                <a:cxn ang="0">
                  <a:pos x="120" y="120"/>
                </a:cxn>
                <a:cxn ang="0">
                  <a:pos x="128" y="128"/>
                </a:cxn>
                <a:cxn ang="0">
                  <a:pos x="136" y="136"/>
                </a:cxn>
                <a:cxn ang="0">
                  <a:pos x="152" y="144"/>
                </a:cxn>
                <a:cxn ang="0">
                  <a:pos x="176" y="160"/>
                </a:cxn>
                <a:cxn ang="0">
                  <a:pos x="192" y="168"/>
                </a:cxn>
                <a:cxn ang="0">
                  <a:pos x="216" y="176"/>
                </a:cxn>
              </a:cxnLst>
              <a:rect l="0" t="0" r="r" b="b"/>
              <a:pathLst>
                <a:path w="216" h="176">
                  <a:moveTo>
                    <a:pt x="0" y="0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32" y="32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56" y="64"/>
                  </a:lnTo>
                  <a:lnTo>
                    <a:pt x="64" y="80"/>
                  </a:lnTo>
                  <a:lnTo>
                    <a:pt x="80" y="88"/>
                  </a:lnTo>
                  <a:lnTo>
                    <a:pt x="88" y="96"/>
                  </a:lnTo>
                  <a:lnTo>
                    <a:pt x="104" y="112"/>
                  </a:lnTo>
                  <a:lnTo>
                    <a:pt x="120" y="120"/>
                  </a:lnTo>
                  <a:lnTo>
                    <a:pt x="128" y="128"/>
                  </a:lnTo>
                  <a:lnTo>
                    <a:pt x="136" y="136"/>
                  </a:lnTo>
                  <a:lnTo>
                    <a:pt x="152" y="144"/>
                  </a:lnTo>
                  <a:lnTo>
                    <a:pt x="176" y="160"/>
                  </a:lnTo>
                  <a:lnTo>
                    <a:pt x="192" y="168"/>
                  </a:lnTo>
                  <a:lnTo>
                    <a:pt x="216" y="1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86" name="Freeform 1862"/>
            <p:cNvSpPr>
              <a:spLocks/>
            </p:cNvSpPr>
            <p:nvPr/>
          </p:nvSpPr>
          <p:spPr bwMode="auto">
            <a:xfrm>
              <a:off x="1840" y="2144"/>
              <a:ext cx="121" cy="128"/>
            </a:xfrm>
            <a:custGeom>
              <a:avLst/>
              <a:gdLst/>
              <a:ahLst/>
              <a:cxnLst>
                <a:cxn ang="0">
                  <a:pos x="120" y="128"/>
                </a:cxn>
                <a:cxn ang="0">
                  <a:pos x="104" y="104"/>
                </a:cxn>
                <a:cxn ang="0">
                  <a:pos x="24" y="16"/>
                </a:cxn>
                <a:cxn ang="0">
                  <a:pos x="0" y="0"/>
                </a:cxn>
              </a:cxnLst>
              <a:rect l="0" t="0" r="r" b="b"/>
              <a:pathLst>
                <a:path w="120" h="128">
                  <a:moveTo>
                    <a:pt x="120" y="128"/>
                  </a:moveTo>
                  <a:lnTo>
                    <a:pt x="104" y="104"/>
                  </a:lnTo>
                  <a:lnTo>
                    <a:pt x="24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87" name="Freeform 1863"/>
            <p:cNvSpPr>
              <a:spLocks/>
            </p:cNvSpPr>
            <p:nvPr/>
          </p:nvSpPr>
          <p:spPr bwMode="auto">
            <a:xfrm>
              <a:off x="1736" y="2096"/>
              <a:ext cx="224" cy="176"/>
            </a:xfrm>
            <a:custGeom>
              <a:avLst/>
              <a:gdLst/>
              <a:ahLst/>
              <a:cxnLst>
                <a:cxn ang="0">
                  <a:pos x="224" y="176"/>
                </a:cxn>
                <a:cxn ang="0">
                  <a:pos x="224" y="176"/>
                </a:cxn>
                <a:cxn ang="0">
                  <a:pos x="216" y="160"/>
                </a:cxn>
                <a:cxn ang="0">
                  <a:pos x="200" y="144"/>
                </a:cxn>
                <a:cxn ang="0">
                  <a:pos x="184" y="128"/>
                </a:cxn>
                <a:cxn ang="0">
                  <a:pos x="168" y="104"/>
                </a:cxn>
                <a:cxn ang="0">
                  <a:pos x="152" y="88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12" y="48"/>
                </a:cxn>
                <a:cxn ang="0">
                  <a:pos x="104" y="48"/>
                </a:cxn>
                <a:cxn ang="0">
                  <a:pos x="88" y="24"/>
                </a:cxn>
                <a:cxn ang="0">
                  <a:pos x="3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40"/>
                </a:cxn>
                <a:cxn ang="0">
                  <a:pos x="16" y="72"/>
                </a:cxn>
                <a:cxn ang="0">
                  <a:pos x="56" y="136"/>
                </a:cxn>
              </a:cxnLst>
              <a:rect l="0" t="0" r="r" b="b"/>
              <a:pathLst>
                <a:path w="224" h="176">
                  <a:moveTo>
                    <a:pt x="224" y="176"/>
                  </a:moveTo>
                  <a:lnTo>
                    <a:pt x="224" y="176"/>
                  </a:lnTo>
                  <a:lnTo>
                    <a:pt x="216" y="160"/>
                  </a:lnTo>
                  <a:lnTo>
                    <a:pt x="200" y="144"/>
                  </a:lnTo>
                  <a:lnTo>
                    <a:pt x="184" y="128"/>
                  </a:lnTo>
                  <a:lnTo>
                    <a:pt x="168" y="104"/>
                  </a:lnTo>
                  <a:lnTo>
                    <a:pt x="152" y="88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12" y="48"/>
                  </a:lnTo>
                  <a:lnTo>
                    <a:pt x="104" y="48"/>
                  </a:lnTo>
                  <a:lnTo>
                    <a:pt x="88" y="24"/>
                  </a:lnTo>
                  <a:lnTo>
                    <a:pt x="3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40"/>
                  </a:lnTo>
                  <a:lnTo>
                    <a:pt x="16" y="72"/>
                  </a:lnTo>
                  <a:lnTo>
                    <a:pt x="56" y="13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88" name="Freeform 1864"/>
            <p:cNvSpPr>
              <a:spLocks/>
            </p:cNvSpPr>
            <p:nvPr/>
          </p:nvSpPr>
          <p:spPr bwMode="auto">
            <a:xfrm>
              <a:off x="1736" y="2096"/>
              <a:ext cx="104" cy="136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8"/>
                </a:cxn>
                <a:cxn ang="0">
                  <a:pos x="96" y="40"/>
                </a:cxn>
                <a:cxn ang="0">
                  <a:pos x="96" y="40"/>
                </a:cxn>
                <a:cxn ang="0">
                  <a:pos x="88" y="32"/>
                </a:cxn>
                <a:cxn ang="0">
                  <a:pos x="80" y="24"/>
                </a:cxn>
                <a:cxn ang="0">
                  <a:pos x="72" y="16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8" y="48"/>
                </a:cxn>
                <a:cxn ang="0">
                  <a:pos x="16" y="56"/>
                </a:cxn>
                <a:cxn ang="0">
                  <a:pos x="16" y="64"/>
                </a:cxn>
                <a:cxn ang="0">
                  <a:pos x="24" y="72"/>
                </a:cxn>
                <a:cxn ang="0">
                  <a:pos x="24" y="88"/>
                </a:cxn>
                <a:cxn ang="0">
                  <a:pos x="32" y="104"/>
                </a:cxn>
                <a:cxn ang="0">
                  <a:pos x="40" y="120"/>
                </a:cxn>
                <a:cxn ang="0">
                  <a:pos x="56" y="136"/>
                </a:cxn>
              </a:cxnLst>
              <a:rect l="0" t="0" r="r" b="b"/>
              <a:pathLst>
                <a:path w="104" h="136">
                  <a:moveTo>
                    <a:pt x="104" y="48"/>
                  </a:moveTo>
                  <a:lnTo>
                    <a:pt x="104" y="48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88" y="32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24" y="88"/>
                  </a:lnTo>
                  <a:lnTo>
                    <a:pt x="32" y="104"/>
                  </a:lnTo>
                  <a:lnTo>
                    <a:pt x="40" y="120"/>
                  </a:lnTo>
                  <a:lnTo>
                    <a:pt x="56" y="13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89" name="Freeform 1865"/>
            <p:cNvSpPr>
              <a:spLocks/>
            </p:cNvSpPr>
            <p:nvPr/>
          </p:nvSpPr>
          <p:spPr bwMode="auto">
            <a:xfrm>
              <a:off x="1800" y="2256"/>
              <a:ext cx="176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56" y="56"/>
                </a:cxn>
                <a:cxn ang="0">
                  <a:pos x="96" y="96"/>
                </a:cxn>
                <a:cxn ang="0">
                  <a:pos x="144" y="128"/>
                </a:cxn>
                <a:cxn ang="0">
                  <a:pos x="176" y="144"/>
                </a:cxn>
              </a:cxnLst>
              <a:rect l="0" t="0" r="r" b="b"/>
              <a:pathLst>
                <a:path w="176" h="144">
                  <a:moveTo>
                    <a:pt x="0" y="0"/>
                  </a:moveTo>
                  <a:lnTo>
                    <a:pt x="16" y="16"/>
                  </a:lnTo>
                  <a:lnTo>
                    <a:pt x="56" y="56"/>
                  </a:lnTo>
                  <a:lnTo>
                    <a:pt x="96" y="96"/>
                  </a:lnTo>
                  <a:lnTo>
                    <a:pt x="144" y="128"/>
                  </a:lnTo>
                  <a:lnTo>
                    <a:pt x="176" y="14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90" name="Freeform 1866"/>
            <p:cNvSpPr>
              <a:spLocks/>
            </p:cNvSpPr>
            <p:nvPr/>
          </p:nvSpPr>
          <p:spPr bwMode="auto">
            <a:xfrm>
              <a:off x="1800" y="2256"/>
              <a:ext cx="176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24" y="16"/>
                </a:cxn>
                <a:cxn ang="0">
                  <a:pos x="40" y="40"/>
                </a:cxn>
                <a:cxn ang="0">
                  <a:pos x="64" y="64"/>
                </a:cxn>
                <a:cxn ang="0">
                  <a:pos x="72" y="72"/>
                </a:cxn>
                <a:cxn ang="0">
                  <a:pos x="72" y="72"/>
                </a:cxn>
                <a:cxn ang="0">
                  <a:pos x="80" y="80"/>
                </a:cxn>
                <a:cxn ang="0">
                  <a:pos x="88" y="88"/>
                </a:cxn>
                <a:cxn ang="0">
                  <a:pos x="96" y="96"/>
                </a:cxn>
                <a:cxn ang="0">
                  <a:pos x="104" y="104"/>
                </a:cxn>
                <a:cxn ang="0">
                  <a:pos x="112" y="104"/>
                </a:cxn>
                <a:cxn ang="0">
                  <a:pos x="112" y="112"/>
                </a:cxn>
                <a:cxn ang="0">
                  <a:pos x="128" y="112"/>
                </a:cxn>
                <a:cxn ang="0">
                  <a:pos x="136" y="120"/>
                </a:cxn>
                <a:cxn ang="0">
                  <a:pos x="152" y="120"/>
                </a:cxn>
                <a:cxn ang="0">
                  <a:pos x="168" y="128"/>
                </a:cxn>
                <a:cxn ang="0">
                  <a:pos x="168" y="136"/>
                </a:cxn>
                <a:cxn ang="0">
                  <a:pos x="176" y="144"/>
                </a:cxn>
              </a:cxnLst>
              <a:rect l="0" t="0" r="r" b="b"/>
              <a:pathLst>
                <a:path w="176" h="144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0" y="40"/>
                  </a:lnTo>
                  <a:lnTo>
                    <a:pt x="64" y="6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80" y="80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8" y="112"/>
                  </a:lnTo>
                  <a:lnTo>
                    <a:pt x="136" y="120"/>
                  </a:lnTo>
                  <a:lnTo>
                    <a:pt x="152" y="120"/>
                  </a:lnTo>
                  <a:lnTo>
                    <a:pt x="168" y="128"/>
                  </a:lnTo>
                  <a:lnTo>
                    <a:pt x="168" y="136"/>
                  </a:lnTo>
                  <a:lnTo>
                    <a:pt x="176" y="14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91" name="Freeform 1867"/>
            <p:cNvSpPr>
              <a:spLocks/>
            </p:cNvSpPr>
            <p:nvPr/>
          </p:nvSpPr>
          <p:spPr bwMode="auto">
            <a:xfrm>
              <a:off x="1824" y="2152"/>
              <a:ext cx="48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8" y="40"/>
                </a:cxn>
                <a:cxn ang="0">
                  <a:pos x="24" y="16"/>
                </a:cxn>
                <a:cxn ang="0">
                  <a:pos x="0" y="0"/>
                </a:cxn>
              </a:cxnLst>
              <a:rect l="0" t="0" r="r" b="b"/>
              <a:pathLst>
                <a:path w="48" h="40">
                  <a:moveTo>
                    <a:pt x="0" y="0"/>
                  </a:moveTo>
                  <a:lnTo>
                    <a:pt x="0" y="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292" name="Freeform 1868"/>
            <p:cNvSpPr>
              <a:spLocks/>
            </p:cNvSpPr>
            <p:nvPr/>
          </p:nvSpPr>
          <p:spPr bwMode="auto">
            <a:xfrm>
              <a:off x="1840" y="2248"/>
              <a:ext cx="56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56" y="64"/>
                </a:cxn>
                <a:cxn ang="0">
                  <a:pos x="56" y="64"/>
                </a:cxn>
                <a:cxn ang="0">
                  <a:pos x="56" y="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56" y="64"/>
                </a:cxn>
                <a:cxn ang="0">
                  <a:pos x="0" y="0"/>
                </a:cxn>
              </a:cxnLst>
              <a:rect l="0" t="0" r="r" b="b"/>
              <a:pathLst>
                <a:path w="56" h="64">
                  <a:moveTo>
                    <a:pt x="0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8"/>
                  </a:lnTo>
                  <a:lnTo>
                    <a:pt x="56" y="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22" name="Group 1869"/>
          <p:cNvGrpSpPr>
            <a:grpSpLocks/>
          </p:cNvGrpSpPr>
          <p:nvPr/>
        </p:nvGrpSpPr>
        <p:grpSpPr bwMode="auto">
          <a:xfrm>
            <a:off x="514350" y="3048000"/>
            <a:ext cx="779463" cy="990600"/>
            <a:chOff x="3496" y="1720"/>
            <a:chExt cx="632" cy="904"/>
          </a:xfrm>
        </p:grpSpPr>
        <p:grpSp>
          <p:nvGrpSpPr>
            <p:cNvPr id="23" name="Group 1870"/>
            <p:cNvGrpSpPr>
              <a:grpSpLocks/>
            </p:cNvGrpSpPr>
            <p:nvPr/>
          </p:nvGrpSpPr>
          <p:grpSpPr bwMode="auto">
            <a:xfrm>
              <a:off x="3520" y="1720"/>
              <a:ext cx="608" cy="904"/>
              <a:chOff x="3520" y="1720"/>
              <a:chExt cx="608" cy="904"/>
            </a:xfrm>
          </p:grpSpPr>
          <p:sp>
            <p:nvSpPr>
              <p:cNvPr id="873295" name="Freeform 1871"/>
              <p:cNvSpPr>
                <a:spLocks/>
              </p:cNvSpPr>
              <p:nvPr/>
            </p:nvSpPr>
            <p:spPr bwMode="auto">
              <a:xfrm>
                <a:off x="3520" y="1720"/>
                <a:ext cx="608" cy="904"/>
              </a:xfrm>
              <a:custGeom>
                <a:avLst/>
                <a:gdLst/>
                <a:ahLst/>
                <a:cxnLst>
                  <a:cxn ang="0">
                    <a:pos x="88" y="864"/>
                  </a:cxn>
                  <a:cxn ang="0">
                    <a:pos x="88" y="896"/>
                  </a:cxn>
                  <a:cxn ang="0">
                    <a:pos x="104" y="856"/>
                  </a:cxn>
                  <a:cxn ang="0">
                    <a:pos x="152" y="776"/>
                  </a:cxn>
                  <a:cxn ang="0">
                    <a:pos x="184" y="728"/>
                  </a:cxn>
                  <a:cxn ang="0">
                    <a:pos x="232" y="680"/>
                  </a:cxn>
                  <a:cxn ang="0">
                    <a:pos x="264" y="640"/>
                  </a:cxn>
                  <a:cxn ang="0">
                    <a:pos x="288" y="592"/>
                  </a:cxn>
                  <a:cxn ang="0">
                    <a:pos x="328" y="520"/>
                  </a:cxn>
                  <a:cxn ang="0">
                    <a:pos x="384" y="432"/>
                  </a:cxn>
                  <a:cxn ang="0">
                    <a:pos x="368" y="440"/>
                  </a:cxn>
                  <a:cxn ang="0">
                    <a:pos x="384" y="408"/>
                  </a:cxn>
                  <a:cxn ang="0">
                    <a:pos x="408" y="376"/>
                  </a:cxn>
                  <a:cxn ang="0">
                    <a:pos x="424" y="344"/>
                  </a:cxn>
                  <a:cxn ang="0">
                    <a:pos x="456" y="304"/>
                  </a:cxn>
                  <a:cxn ang="0">
                    <a:pos x="472" y="264"/>
                  </a:cxn>
                  <a:cxn ang="0">
                    <a:pos x="480" y="240"/>
                  </a:cxn>
                  <a:cxn ang="0">
                    <a:pos x="496" y="224"/>
                  </a:cxn>
                  <a:cxn ang="0">
                    <a:pos x="544" y="136"/>
                  </a:cxn>
                  <a:cxn ang="0">
                    <a:pos x="576" y="64"/>
                  </a:cxn>
                  <a:cxn ang="0">
                    <a:pos x="608" y="0"/>
                  </a:cxn>
                  <a:cxn ang="0">
                    <a:pos x="584" y="40"/>
                  </a:cxn>
                  <a:cxn ang="0">
                    <a:pos x="568" y="72"/>
                  </a:cxn>
                  <a:cxn ang="0">
                    <a:pos x="552" y="96"/>
                  </a:cxn>
                  <a:cxn ang="0">
                    <a:pos x="528" y="112"/>
                  </a:cxn>
                  <a:cxn ang="0">
                    <a:pos x="496" y="152"/>
                  </a:cxn>
                  <a:cxn ang="0">
                    <a:pos x="448" y="216"/>
                  </a:cxn>
                  <a:cxn ang="0">
                    <a:pos x="408" y="264"/>
                  </a:cxn>
                  <a:cxn ang="0">
                    <a:pos x="320" y="408"/>
                  </a:cxn>
                  <a:cxn ang="0">
                    <a:pos x="304" y="424"/>
                  </a:cxn>
                  <a:cxn ang="0">
                    <a:pos x="288" y="448"/>
                  </a:cxn>
                  <a:cxn ang="0">
                    <a:pos x="272" y="464"/>
                  </a:cxn>
                  <a:cxn ang="0">
                    <a:pos x="240" y="512"/>
                  </a:cxn>
                  <a:cxn ang="0">
                    <a:pos x="200" y="576"/>
                  </a:cxn>
                  <a:cxn ang="0">
                    <a:pos x="128" y="688"/>
                  </a:cxn>
                  <a:cxn ang="0">
                    <a:pos x="120" y="720"/>
                  </a:cxn>
                  <a:cxn ang="0">
                    <a:pos x="96" y="808"/>
                  </a:cxn>
                  <a:cxn ang="0">
                    <a:pos x="80" y="864"/>
                  </a:cxn>
                  <a:cxn ang="0">
                    <a:pos x="80" y="848"/>
                  </a:cxn>
                  <a:cxn ang="0">
                    <a:pos x="80" y="824"/>
                  </a:cxn>
                  <a:cxn ang="0">
                    <a:pos x="56" y="760"/>
                  </a:cxn>
                  <a:cxn ang="0">
                    <a:pos x="40" y="672"/>
                  </a:cxn>
                  <a:cxn ang="0">
                    <a:pos x="24" y="552"/>
                  </a:cxn>
                  <a:cxn ang="0">
                    <a:pos x="16" y="456"/>
                  </a:cxn>
                  <a:cxn ang="0">
                    <a:pos x="16" y="376"/>
                  </a:cxn>
                  <a:cxn ang="0">
                    <a:pos x="16" y="328"/>
                  </a:cxn>
                  <a:cxn ang="0">
                    <a:pos x="0" y="256"/>
                  </a:cxn>
                  <a:cxn ang="0">
                    <a:pos x="0" y="232"/>
                  </a:cxn>
                  <a:cxn ang="0">
                    <a:pos x="8" y="232"/>
                  </a:cxn>
                  <a:cxn ang="0">
                    <a:pos x="8" y="288"/>
                  </a:cxn>
                  <a:cxn ang="0">
                    <a:pos x="16" y="328"/>
                  </a:cxn>
                  <a:cxn ang="0">
                    <a:pos x="72" y="520"/>
                  </a:cxn>
                  <a:cxn ang="0">
                    <a:pos x="104" y="648"/>
                  </a:cxn>
                </a:cxnLst>
                <a:rect l="0" t="0" r="r" b="b"/>
                <a:pathLst>
                  <a:path w="608" h="904">
                    <a:moveTo>
                      <a:pt x="88" y="856"/>
                    </a:moveTo>
                    <a:lnTo>
                      <a:pt x="88" y="856"/>
                    </a:lnTo>
                    <a:lnTo>
                      <a:pt x="88" y="864"/>
                    </a:lnTo>
                    <a:lnTo>
                      <a:pt x="88" y="880"/>
                    </a:lnTo>
                    <a:lnTo>
                      <a:pt x="80" y="888"/>
                    </a:lnTo>
                    <a:lnTo>
                      <a:pt x="88" y="896"/>
                    </a:lnTo>
                    <a:lnTo>
                      <a:pt x="88" y="904"/>
                    </a:lnTo>
                    <a:lnTo>
                      <a:pt x="104" y="904"/>
                    </a:lnTo>
                    <a:lnTo>
                      <a:pt x="104" y="856"/>
                    </a:lnTo>
                    <a:lnTo>
                      <a:pt x="112" y="824"/>
                    </a:lnTo>
                    <a:lnTo>
                      <a:pt x="128" y="800"/>
                    </a:lnTo>
                    <a:lnTo>
                      <a:pt x="152" y="776"/>
                    </a:lnTo>
                    <a:lnTo>
                      <a:pt x="160" y="760"/>
                    </a:lnTo>
                    <a:lnTo>
                      <a:pt x="168" y="752"/>
                    </a:lnTo>
                    <a:lnTo>
                      <a:pt x="184" y="728"/>
                    </a:lnTo>
                    <a:lnTo>
                      <a:pt x="208" y="712"/>
                    </a:lnTo>
                    <a:lnTo>
                      <a:pt x="224" y="688"/>
                    </a:lnTo>
                    <a:lnTo>
                      <a:pt x="232" y="680"/>
                    </a:lnTo>
                    <a:lnTo>
                      <a:pt x="248" y="664"/>
                    </a:lnTo>
                    <a:lnTo>
                      <a:pt x="256" y="648"/>
                    </a:lnTo>
                    <a:lnTo>
                      <a:pt x="264" y="640"/>
                    </a:lnTo>
                    <a:lnTo>
                      <a:pt x="272" y="624"/>
                    </a:lnTo>
                    <a:lnTo>
                      <a:pt x="280" y="608"/>
                    </a:lnTo>
                    <a:lnTo>
                      <a:pt x="288" y="592"/>
                    </a:lnTo>
                    <a:lnTo>
                      <a:pt x="304" y="584"/>
                    </a:lnTo>
                    <a:lnTo>
                      <a:pt x="320" y="552"/>
                    </a:lnTo>
                    <a:lnTo>
                      <a:pt x="328" y="520"/>
                    </a:lnTo>
                    <a:lnTo>
                      <a:pt x="344" y="496"/>
                    </a:lnTo>
                    <a:lnTo>
                      <a:pt x="368" y="464"/>
                    </a:lnTo>
                    <a:lnTo>
                      <a:pt x="384" y="432"/>
                    </a:lnTo>
                    <a:lnTo>
                      <a:pt x="392" y="416"/>
                    </a:lnTo>
                    <a:lnTo>
                      <a:pt x="400" y="408"/>
                    </a:lnTo>
                    <a:lnTo>
                      <a:pt x="368" y="440"/>
                    </a:lnTo>
                    <a:lnTo>
                      <a:pt x="376" y="424"/>
                    </a:lnTo>
                    <a:lnTo>
                      <a:pt x="384" y="416"/>
                    </a:lnTo>
                    <a:lnTo>
                      <a:pt x="384" y="408"/>
                    </a:lnTo>
                    <a:lnTo>
                      <a:pt x="392" y="400"/>
                    </a:lnTo>
                    <a:lnTo>
                      <a:pt x="408" y="384"/>
                    </a:lnTo>
                    <a:lnTo>
                      <a:pt x="408" y="376"/>
                    </a:lnTo>
                    <a:lnTo>
                      <a:pt x="416" y="368"/>
                    </a:lnTo>
                    <a:lnTo>
                      <a:pt x="424" y="352"/>
                    </a:lnTo>
                    <a:lnTo>
                      <a:pt x="424" y="344"/>
                    </a:lnTo>
                    <a:lnTo>
                      <a:pt x="432" y="336"/>
                    </a:lnTo>
                    <a:lnTo>
                      <a:pt x="440" y="320"/>
                    </a:lnTo>
                    <a:lnTo>
                      <a:pt x="456" y="304"/>
                    </a:lnTo>
                    <a:lnTo>
                      <a:pt x="456" y="288"/>
                    </a:lnTo>
                    <a:lnTo>
                      <a:pt x="464" y="272"/>
                    </a:lnTo>
                    <a:lnTo>
                      <a:pt x="472" y="264"/>
                    </a:lnTo>
                    <a:lnTo>
                      <a:pt x="472" y="248"/>
                    </a:lnTo>
                    <a:lnTo>
                      <a:pt x="480" y="240"/>
                    </a:lnTo>
                    <a:lnTo>
                      <a:pt x="480" y="240"/>
                    </a:lnTo>
                    <a:lnTo>
                      <a:pt x="480" y="232"/>
                    </a:lnTo>
                    <a:lnTo>
                      <a:pt x="488" y="232"/>
                    </a:lnTo>
                    <a:lnTo>
                      <a:pt x="496" y="224"/>
                    </a:lnTo>
                    <a:lnTo>
                      <a:pt x="496" y="216"/>
                    </a:lnTo>
                    <a:lnTo>
                      <a:pt x="528" y="160"/>
                    </a:lnTo>
                    <a:lnTo>
                      <a:pt x="544" y="136"/>
                    </a:lnTo>
                    <a:lnTo>
                      <a:pt x="552" y="112"/>
                    </a:lnTo>
                    <a:lnTo>
                      <a:pt x="568" y="88"/>
                    </a:lnTo>
                    <a:lnTo>
                      <a:pt x="576" y="64"/>
                    </a:lnTo>
                    <a:lnTo>
                      <a:pt x="592" y="40"/>
                    </a:lnTo>
                    <a:lnTo>
                      <a:pt x="608" y="8"/>
                    </a:lnTo>
                    <a:lnTo>
                      <a:pt x="608" y="0"/>
                    </a:lnTo>
                    <a:lnTo>
                      <a:pt x="600" y="16"/>
                    </a:lnTo>
                    <a:lnTo>
                      <a:pt x="592" y="24"/>
                    </a:lnTo>
                    <a:lnTo>
                      <a:pt x="584" y="40"/>
                    </a:lnTo>
                    <a:lnTo>
                      <a:pt x="584" y="56"/>
                    </a:lnTo>
                    <a:lnTo>
                      <a:pt x="576" y="64"/>
                    </a:lnTo>
                    <a:lnTo>
                      <a:pt x="568" y="72"/>
                    </a:lnTo>
                    <a:lnTo>
                      <a:pt x="560" y="80"/>
                    </a:lnTo>
                    <a:lnTo>
                      <a:pt x="560" y="88"/>
                    </a:lnTo>
                    <a:lnTo>
                      <a:pt x="552" y="96"/>
                    </a:lnTo>
                    <a:lnTo>
                      <a:pt x="544" y="96"/>
                    </a:lnTo>
                    <a:lnTo>
                      <a:pt x="536" y="104"/>
                    </a:lnTo>
                    <a:lnTo>
                      <a:pt x="528" y="112"/>
                    </a:lnTo>
                    <a:lnTo>
                      <a:pt x="528" y="120"/>
                    </a:lnTo>
                    <a:lnTo>
                      <a:pt x="512" y="128"/>
                    </a:lnTo>
                    <a:lnTo>
                      <a:pt x="496" y="152"/>
                    </a:lnTo>
                    <a:lnTo>
                      <a:pt x="480" y="168"/>
                    </a:lnTo>
                    <a:lnTo>
                      <a:pt x="464" y="192"/>
                    </a:lnTo>
                    <a:lnTo>
                      <a:pt x="448" y="216"/>
                    </a:lnTo>
                    <a:lnTo>
                      <a:pt x="432" y="232"/>
                    </a:lnTo>
                    <a:lnTo>
                      <a:pt x="424" y="256"/>
                    </a:lnTo>
                    <a:lnTo>
                      <a:pt x="408" y="264"/>
                    </a:lnTo>
                    <a:lnTo>
                      <a:pt x="384" y="312"/>
                    </a:lnTo>
                    <a:lnTo>
                      <a:pt x="352" y="360"/>
                    </a:lnTo>
                    <a:lnTo>
                      <a:pt x="320" y="408"/>
                    </a:lnTo>
                    <a:lnTo>
                      <a:pt x="312" y="416"/>
                    </a:lnTo>
                    <a:lnTo>
                      <a:pt x="304" y="424"/>
                    </a:lnTo>
                    <a:lnTo>
                      <a:pt x="304" y="424"/>
                    </a:lnTo>
                    <a:lnTo>
                      <a:pt x="296" y="432"/>
                    </a:lnTo>
                    <a:lnTo>
                      <a:pt x="296" y="440"/>
                    </a:lnTo>
                    <a:lnTo>
                      <a:pt x="288" y="448"/>
                    </a:lnTo>
                    <a:lnTo>
                      <a:pt x="280" y="448"/>
                    </a:lnTo>
                    <a:lnTo>
                      <a:pt x="280" y="456"/>
                    </a:lnTo>
                    <a:lnTo>
                      <a:pt x="272" y="464"/>
                    </a:lnTo>
                    <a:lnTo>
                      <a:pt x="264" y="472"/>
                    </a:lnTo>
                    <a:lnTo>
                      <a:pt x="256" y="496"/>
                    </a:lnTo>
                    <a:lnTo>
                      <a:pt x="240" y="512"/>
                    </a:lnTo>
                    <a:lnTo>
                      <a:pt x="232" y="520"/>
                    </a:lnTo>
                    <a:lnTo>
                      <a:pt x="224" y="544"/>
                    </a:lnTo>
                    <a:lnTo>
                      <a:pt x="200" y="576"/>
                    </a:lnTo>
                    <a:lnTo>
                      <a:pt x="136" y="672"/>
                    </a:lnTo>
                    <a:lnTo>
                      <a:pt x="136" y="680"/>
                    </a:lnTo>
                    <a:lnTo>
                      <a:pt x="128" y="688"/>
                    </a:lnTo>
                    <a:lnTo>
                      <a:pt x="128" y="696"/>
                    </a:lnTo>
                    <a:lnTo>
                      <a:pt x="128" y="704"/>
                    </a:lnTo>
                    <a:lnTo>
                      <a:pt x="120" y="720"/>
                    </a:lnTo>
                    <a:lnTo>
                      <a:pt x="120" y="728"/>
                    </a:lnTo>
                    <a:lnTo>
                      <a:pt x="112" y="744"/>
                    </a:lnTo>
                    <a:lnTo>
                      <a:pt x="96" y="808"/>
                    </a:lnTo>
                    <a:lnTo>
                      <a:pt x="88" y="848"/>
                    </a:lnTo>
                    <a:lnTo>
                      <a:pt x="80" y="856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80" y="856"/>
                    </a:lnTo>
                    <a:lnTo>
                      <a:pt x="80" y="848"/>
                    </a:lnTo>
                    <a:lnTo>
                      <a:pt x="80" y="840"/>
                    </a:lnTo>
                    <a:lnTo>
                      <a:pt x="80" y="832"/>
                    </a:lnTo>
                    <a:lnTo>
                      <a:pt x="80" y="824"/>
                    </a:lnTo>
                    <a:lnTo>
                      <a:pt x="72" y="808"/>
                    </a:lnTo>
                    <a:lnTo>
                      <a:pt x="72" y="792"/>
                    </a:lnTo>
                    <a:lnTo>
                      <a:pt x="56" y="760"/>
                    </a:lnTo>
                    <a:lnTo>
                      <a:pt x="56" y="744"/>
                    </a:lnTo>
                    <a:lnTo>
                      <a:pt x="48" y="728"/>
                    </a:lnTo>
                    <a:lnTo>
                      <a:pt x="40" y="672"/>
                    </a:lnTo>
                    <a:lnTo>
                      <a:pt x="32" y="624"/>
                    </a:lnTo>
                    <a:lnTo>
                      <a:pt x="24" y="584"/>
                    </a:lnTo>
                    <a:lnTo>
                      <a:pt x="24" y="552"/>
                    </a:lnTo>
                    <a:lnTo>
                      <a:pt x="24" y="520"/>
                    </a:lnTo>
                    <a:lnTo>
                      <a:pt x="16" y="488"/>
                    </a:lnTo>
                    <a:lnTo>
                      <a:pt x="16" y="456"/>
                    </a:lnTo>
                    <a:lnTo>
                      <a:pt x="16" y="408"/>
                    </a:lnTo>
                    <a:lnTo>
                      <a:pt x="16" y="392"/>
                    </a:lnTo>
                    <a:lnTo>
                      <a:pt x="16" y="376"/>
                    </a:lnTo>
                    <a:lnTo>
                      <a:pt x="16" y="368"/>
                    </a:lnTo>
                    <a:lnTo>
                      <a:pt x="16" y="352"/>
                    </a:lnTo>
                    <a:lnTo>
                      <a:pt x="16" y="328"/>
                    </a:lnTo>
                    <a:lnTo>
                      <a:pt x="8" y="304"/>
                    </a:lnTo>
                    <a:lnTo>
                      <a:pt x="0" y="264"/>
                    </a:lnTo>
                    <a:lnTo>
                      <a:pt x="0" y="256"/>
                    </a:lnTo>
                    <a:lnTo>
                      <a:pt x="0" y="24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24"/>
                    </a:lnTo>
                    <a:lnTo>
                      <a:pt x="0" y="216"/>
                    </a:lnTo>
                    <a:lnTo>
                      <a:pt x="8" y="232"/>
                    </a:lnTo>
                    <a:lnTo>
                      <a:pt x="8" y="248"/>
                    </a:lnTo>
                    <a:lnTo>
                      <a:pt x="8" y="272"/>
                    </a:lnTo>
                    <a:lnTo>
                      <a:pt x="8" y="288"/>
                    </a:lnTo>
                    <a:lnTo>
                      <a:pt x="16" y="296"/>
                    </a:lnTo>
                    <a:lnTo>
                      <a:pt x="16" y="312"/>
                    </a:lnTo>
                    <a:lnTo>
                      <a:pt x="16" y="328"/>
                    </a:lnTo>
                    <a:lnTo>
                      <a:pt x="48" y="408"/>
                    </a:lnTo>
                    <a:lnTo>
                      <a:pt x="64" y="488"/>
                    </a:lnTo>
                    <a:lnTo>
                      <a:pt x="72" y="520"/>
                    </a:lnTo>
                    <a:lnTo>
                      <a:pt x="88" y="560"/>
                    </a:lnTo>
                    <a:lnTo>
                      <a:pt x="96" y="600"/>
                    </a:lnTo>
                    <a:lnTo>
                      <a:pt x="104" y="648"/>
                    </a:lnTo>
                    <a:lnTo>
                      <a:pt x="104" y="768"/>
                    </a:lnTo>
                    <a:lnTo>
                      <a:pt x="88" y="85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96" name="Freeform 1872"/>
              <p:cNvSpPr>
                <a:spLocks/>
              </p:cNvSpPr>
              <p:nvPr/>
            </p:nvSpPr>
            <p:spPr bwMode="auto">
              <a:xfrm>
                <a:off x="3520" y="1720"/>
                <a:ext cx="608" cy="904"/>
              </a:xfrm>
              <a:custGeom>
                <a:avLst/>
                <a:gdLst/>
                <a:ahLst/>
                <a:cxnLst>
                  <a:cxn ang="0">
                    <a:pos x="88" y="872"/>
                  </a:cxn>
                  <a:cxn ang="0">
                    <a:pos x="104" y="904"/>
                  </a:cxn>
                  <a:cxn ang="0">
                    <a:pos x="104" y="856"/>
                  </a:cxn>
                  <a:cxn ang="0">
                    <a:pos x="112" y="824"/>
                  </a:cxn>
                  <a:cxn ang="0">
                    <a:pos x="400" y="408"/>
                  </a:cxn>
                  <a:cxn ang="0">
                    <a:pos x="368" y="440"/>
                  </a:cxn>
                  <a:cxn ang="0">
                    <a:pos x="456" y="288"/>
                  </a:cxn>
                  <a:cxn ang="0">
                    <a:pos x="552" y="120"/>
                  </a:cxn>
                  <a:cxn ang="0">
                    <a:pos x="608" y="0"/>
                  </a:cxn>
                  <a:cxn ang="0">
                    <a:pos x="528" y="120"/>
                  </a:cxn>
                  <a:cxn ang="0">
                    <a:pos x="312" y="416"/>
                  </a:cxn>
                  <a:cxn ang="0">
                    <a:pos x="128" y="680"/>
                  </a:cxn>
                  <a:cxn ang="0">
                    <a:pos x="80" y="864"/>
                  </a:cxn>
                  <a:cxn ang="0">
                    <a:pos x="32" y="608"/>
                  </a:cxn>
                  <a:cxn ang="0">
                    <a:pos x="0" y="240"/>
                  </a:cxn>
                  <a:cxn ang="0">
                    <a:pos x="8" y="216"/>
                  </a:cxn>
                  <a:cxn ang="0">
                    <a:pos x="48" y="416"/>
                  </a:cxn>
                  <a:cxn ang="0">
                    <a:pos x="104" y="768"/>
                  </a:cxn>
                  <a:cxn ang="0">
                    <a:pos x="88" y="856"/>
                  </a:cxn>
                  <a:cxn ang="0">
                    <a:pos x="88" y="856"/>
                  </a:cxn>
                  <a:cxn ang="0">
                    <a:pos x="88" y="896"/>
                  </a:cxn>
                  <a:cxn ang="0">
                    <a:pos x="112" y="824"/>
                  </a:cxn>
                  <a:cxn ang="0">
                    <a:pos x="168" y="752"/>
                  </a:cxn>
                  <a:cxn ang="0">
                    <a:pos x="232" y="680"/>
                  </a:cxn>
                  <a:cxn ang="0">
                    <a:pos x="272" y="624"/>
                  </a:cxn>
                  <a:cxn ang="0">
                    <a:pos x="320" y="552"/>
                  </a:cxn>
                  <a:cxn ang="0">
                    <a:pos x="384" y="432"/>
                  </a:cxn>
                  <a:cxn ang="0">
                    <a:pos x="376" y="424"/>
                  </a:cxn>
                  <a:cxn ang="0">
                    <a:pos x="408" y="384"/>
                  </a:cxn>
                  <a:cxn ang="0">
                    <a:pos x="424" y="344"/>
                  </a:cxn>
                  <a:cxn ang="0">
                    <a:pos x="456" y="288"/>
                  </a:cxn>
                  <a:cxn ang="0">
                    <a:pos x="480" y="240"/>
                  </a:cxn>
                  <a:cxn ang="0">
                    <a:pos x="496" y="224"/>
                  </a:cxn>
                  <a:cxn ang="0">
                    <a:pos x="552" y="112"/>
                  </a:cxn>
                  <a:cxn ang="0">
                    <a:pos x="608" y="8"/>
                  </a:cxn>
                  <a:cxn ang="0">
                    <a:pos x="584" y="40"/>
                  </a:cxn>
                  <a:cxn ang="0">
                    <a:pos x="560" y="80"/>
                  </a:cxn>
                  <a:cxn ang="0">
                    <a:pos x="536" y="104"/>
                  </a:cxn>
                  <a:cxn ang="0">
                    <a:pos x="496" y="152"/>
                  </a:cxn>
                  <a:cxn ang="0">
                    <a:pos x="432" y="232"/>
                  </a:cxn>
                  <a:cxn ang="0">
                    <a:pos x="352" y="360"/>
                  </a:cxn>
                  <a:cxn ang="0">
                    <a:pos x="304" y="424"/>
                  </a:cxn>
                  <a:cxn ang="0">
                    <a:pos x="280" y="448"/>
                  </a:cxn>
                  <a:cxn ang="0">
                    <a:pos x="256" y="496"/>
                  </a:cxn>
                  <a:cxn ang="0">
                    <a:pos x="200" y="576"/>
                  </a:cxn>
                  <a:cxn ang="0">
                    <a:pos x="128" y="696"/>
                  </a:cxn>
                  <a:cxn ang="0">
                    <a:pos x="112" y="744"/>
                  </a:cxn>
                  <a:cxn ang="0">
                    <a:pos x="80" y="864"/>
                  </a:cxn>
                  <a:cxn ang="0">
                    <a:pos x="80" y="840"/>
                  </a:cxn>
                  <a:cxn ang="0">
                    <a:pos x="72" y="792"/>
                  </a:cxn>
                  <a:cxn ang="0">
                    <a:pos x="40" y="672"/>
                  </a:cxn>
                  <a:cxn ang="0">
                    <a:pos x="24" y="520"/>
                  </a:cxn>
                  <a:cxn ang="0">
                    <a:pos x="16" y="392"/>
                  </a:cxn>
                  <a:cxn ang="0">
                    <a:pos x="16" y="328"/>
                  </a:cxn>
                  <a:cxn ang="0">
                    <a:pos x="0" y="240"/>
                  </a:cxn>
                  <a:cxn ang="0">
                    <a:pos x="0" y="216"/>
                  </a:cxn>
                  <a:cxn ang="0">
                    <a:pos x="8" y="288"/>
                  </a:cxn>
                  <a:cxn ang="0">
                    <a:pos x="48" y="408"/>
                  </a:cxn>
                  <a:cxn ang="0">
                    <a:pos x="96" y="600"/>
                  </a:cxn>
                </a:cxnLst>
                <a:rect l="0" t="0" r="r" b="b"/>
                <a:pathLst>
                  <a:path w="608" h="904">
                    <a:moveTo>
                      <a:pt x="88" y="856"/>
                    </a:moveTo>
                    <a:lnTo>
                      <a:pt x="88" y="856"/>
                    </a:lnTo>
                    <a:lnTo>
                      <a:pt x="88" y="864"/>
                    </a:lnTo>
                    <a:lnTo>
                      <a:pt x="88" y="872"/>
                    </a:lnTo>
                    <a:lnTo>
                      <a:pt x="88" y="896"/>
                    </a:lnTo>
                    <a:lnTo>
                      <a:pt x="88" y="904"/>
                    </a:lnTo>
                    <a:lnTo>
                      <a:pt x="88" y="904"/>
                    </a:lnTo>
                    <a:lnTo>
                      <a:pt x="104" y="904"/>
                    </a:lnTo>
                    <a:lnTo>
                      <a:pt x="104" y="904"/>
                    </a:lnTo>
                    <a:lnTo>
                      <a:pt x="104" y="904"/>
                    </a:lnTo>
                    <a:lnTo>
                      <a:pt x="104" y="856"/>
                    </a:lnTo>
                    <a:lnTo>
                      <a:pt x="104" y="856"/>
                    </a:lnTo>
                    <a:lnTo>
                      <a:pt x="104" y="856"/>
                    </a:lnTo>
                    <a:lnTo>
                      <a:pt x="112" y="824"/>
                    </a:lnTo>
                    <a:lnTo>
                      <a:pt x="112" y="824"/>
                    </a:lnTo>
                    <a:lnTo>
                      <a:pt x="112" y="824"/>
                    </a:lnTo>
                    <a:lnTo>
                      <a:pt x="136" y="784"/>
                    </a:lnTo>
                    <a:lnTo>
                      <a:pt x="240" y="672"/>
                    </a:lnTo>
                    <a:lnTo>
                      <a:pt x="336" y="520"/>
                    </a:lnTo>
                    <a:lnTo>
                      <a:pt x="400" y="408"/>
                    </a:lnTo>
                    <a:lnTo>
                      <a:pt x="400" y="408"/>
                    </a:lnTo>
                    <a:lnTo>
                      <a:pt x="368" y="440"/>
                    </a:lnTo>
                    <a:lnTo>
                      <a:pt x="368" y="440"/>
                    </a:lnTo>
                    <a:lnTo>
                      <a:pt x="368" y="440"/>
                    </a:lnTo>
                    <a:lnTo>
                      <a:pt x="392" y="400"/>
                    </a:lnTo>
                    <a:lnTo>
                      <a:pt x="424" y="352"/>
                    </a:lnTo>
                    <a:lnTo>
                      <a:pt x="448" y="320"/>
                    </a:lnTo>
                    <a:lnTo>
                      <a:pt x="456" y="288"/>
                    </a:lnTo>
                    <a:lnTo>
                      <a:pt x="472" y="264"/>
                    </a:lnTo>
                    <a:lnTo>
                      <a:pt x="480" y="240"/>
                    </a:lnTo>
                    <a:lnTo>
                      <a:pt x="496" y="216"/>
                    </a:lnTo>
                    <a:lnTo>
                      <a:pt x="552" y="120"/>
                    </a:lnTo>
                    <a:lnTo>
                      <a:pt x="584" y="72"/>
                    </a:lnTo>
                    <a:lnTo>
                      <a:pt x="608" y="8"/>
                    </a:lnTo>
                    <a:lnTo>
                      <a:pt x="608" y="0"/>
                    </a:lnTo>
                    <a:lnTo>
                      <a:pt x="608" y="0"/>
                    </a:lnTo>
                    <a:lnTo>
                      <a:pt x="608" y="0"/>
                    </a:lnTo>
                    <a:lnTo>
                      <a:pt x="584" y="40"/>
                    </a:lnTo>
                    <a:lnTo>
                      <a:pt x="560" y="88"/>
                    </a:lnTo>
                    <a:lnTo>
                      <a:pt x="528" y="120"/>
                    </a:lnTo>
                    <a:lnTo>
                      <a:pt x="504" y="136"/>
                    </a:lnTo>
                    <a:lnTo>
                      <a:pt x="424" y="248"/>
                    </a:lnTo>
                    <a:lnTo>
                      <a:pt x="368" y="336"/>
                    </a:lnTo>
                    <a:lnTo>
                      <a:pt x="312" y="416"/>
                    </a:lnTo>
                    <a:lnTo>
                      <a:pt x="288" y="448"/>
                    </a:lnTo>
                    <a:lnTo>
                      <a:pt x="248" y="512"/>
                    </a:lnTo>
                    <a:lnTo>
                      <a:pt x="216" y="552"/>
                    </a:lnTo>
                    <a:lnTo>
                      <a:pt x="128" y="680"/>
                    </a:lnTo>
                    <a:lnTo>
                      <a:pt x="120" y="728"/>
                    </a:lnTo>
                    <a:lnTo>
                      <a:pt x="104" y="784"/>
                    </a:lnTo>
                    <a:lnTo>
                      <a:pt x="88" y="864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80" y="832"/>
                    </a:lnTo>
                    <a:lnTo>
                      <a:pt x="48" y="736"/>
                    </a:lnTo>
                    <a:lnTo>
                      <a:pt x="32" y="608"/>
                    </a:lnTo>
                    <a:lnTo>
                      <a:pt x="16" y="512"/>
                    </a:lnTo>
                    <a:lnTo>
                      <a:pt x="16" y="368"/>
                    </a:lnTo>
                    <a:lnTo>
                      <a:pt x="8" y="280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0" y="224"/>
                    </a:lnTo>
                    <a:lnTo>
                      <a:pt x="8" y="216"/>
                    </a:lnTo>
                    <a:lnTo>
                      <a:pt x="8" y="216"/>
                    </a:lnTo>
                    <a:lnTo>
                      <a:pt x="8" y="272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48" y="416"/>
                    </a:lnTo>
                    <a:lnTo>
                      <a:pt x="88" y="568"/>
                    </a:lnTo>
                    <a:lnTo>
                      <a:pt x="112" y="648"/>
                    </a:lnTo>
                    <a:lnTo>
                      <a:pt x="112" y="648"/>
                    </a:lnTo>
                    <a:lnTo>
                      <a:pt x="104" y="768"/>
                    </a:lnTo>
                    <a:lnTo>
                      <a:pt x="104" y="768"/>
                    </a:lnTo>
                    <a:lnTo>
                      <a:pt x="104" y="768"/>
                    </a:lnTo>
                    <a:lnTo>
                      <a:pt x="88" y="856"/>
                    </a:lnTo>
                    <a:lnTo>
                      <a:pt x="88" y="856"/>
                    </a:lnTo>
                    <a:lnTo>
                      <a:pt x="88" y="856"/>
                    </a:lnTo>
                    <a:lnTo>
                      <a:pt x="88" y="856"/>
                    </a:lnTo>
                    <a:lnTo>
                      <a:pt x="88" y="856"/>
                    </a:lnTo>
                    <a:lnTo>
                      <a:pt x="88" y="856"/>
                    </a:lnTo>
                    <a:lnTo>
                      <a:pt x="88" y="864"/>
                    </a:lnTo>
                    <a:lnTo>
                      <a:pt x="88" y="880"/>
                    </a:lnTo>
                    <a:lnTo>
                      <a:pt x="80" y="888"/>
                    </a:lnTo>
                    <a:lnTo>
                      <a:pt x="88" y="896"/>
                    </a:lnTo>
                    <a:lnTo>
                      <a:pt x="88" y="904"/>
                    </a:lnTo>
                    <a:lnTo>
                      <a:pt x="104" y="904"/>
                    </a:lnTo>
                    <a:lnTo>
                      <a:pt x="104" y="856"/>
                    </a:lnTo>
                    <a:lnTo>
                      <a:pt x="112" y="824"/>
                    </a:lnTo>
                    <a:lnTo>
                      <a:pt x="128" y="800"/>
                    </a:lnTo>
                    <a:lnTo>
                      <a:pt x="152" y="776"/>
                    </a:lnTo>
                    <a:lnTo>
                      <a:pt x="160" y="760"/>
                    </a:lnTo>
                    <a:lnTo>
                      <a:pt x="168" y="752"/>
                    </a:lnTo>
                    <a:lnTo>
                      <a:pt x="184" y="728"/>
                    </a:lnTo>
                    <a:lnTo>
                      <a:pt x="208" y="712"/>
                    </a:lnTo>
                    <a:lnTo>
                      <a:pt x="224" y="688"/>
                    </a:lnTo>
                    <a:lnTo>
                      <a:pt x="232" y="680"/>
                    </a:lnTo>
                    <a:lnTo>
                      <a:pt x="248" y="664"/>
                    </a:lnTo>
                    <a:lnTo>
                      <a:pt x="256" y="648"/>
                    </a:lnTo>
                    <a:lnTo>
                      <a:pt x="264" y="640"/>
                    </a:lnTo>
                    <a:lnTo>
                      <a:pt x="272" y="624"/>
                    </a:lnTo>
                    <a:lnTo>
                      <a:pt x="280" y="608"/>
                    </a:lnTo>
                    <a:lnTo>
                      <a:pt x="288" y="592"/>
                    </a:lnTo>
                    <a:lnTo>
                      <a:pt x="304" y="584"/>
                    </a:lnTo>
                    <a:lnTo>
                      <a:pt x="320" y="552"/>
                    </a:lnTo>
                    <a:lnTo>
                      <a:pt x="328" y="520"/>
                    </a:lnTo>
                    <a:lnTo>
                      <a:pt x="344" y="496"/>
                    </a:lnTo>
                    <a:lnTo>
                      <a:pt x="368" y="464"/>
                    </a:lnTo>
                    <a:lnTo>
                      <a:pt x="384" y="432"/>
                    </a:lnTo>
                    <a:lnTo>
                      <a:pt x="392" y="416"/>
                    </a:lnTo>
                    <a:lnTo>
                      <a:pt x="400" y="408"/>
                    </a:lnTo>
                    <a:lnTo>
                      <a:pt x="368" y="440"/>
                    </a:lnTo>
                    <a:lnTo>
                      <a:pt x="376" y="424"/>
                    </a:lnTo>
                    <a:lnTo>
                      <a:pt x="384" y="416"/>
                    </a:lnTo>
                    <a:lnTo>
                      <a:pt x="384" y="408"/>
                    </a:lnTo>
                    <a:lnTo>
                      <a:pt x="392" y="400"/>
                    </a:lnTo>
                    <a:lnTo>
                      <a:pt x="408" y="384"/>
                    </a:lnTo>
                    <a:lnTo>
                      <a:pt x="408" y="376"/>
                    </a:lnTo>
                    <a:lnTo>
                      <a:pt x="416" y="368"/>
                    </a:lnTo>
                    <a:lnTo>
                      <a:pt x="424" y="352"/>
                    </a:lnTo>
                    <a:lnTo>
                      <a:pt x="424" y="344"/>
                    </a:lnTo>
                    <a:lnTo>
                      <a:pt x="432" y="336"/>
                    </a:lnTo>
                    <a:lnTo>
                      <a:pt x="440" y="320"/>
                    </a:lnTo>
                    <a:lnTo>
                      <a:pt x="456" y="304"/>
                    </a:lnTo>
                    <a:lnTo>
                      <a:pt x="456" y="288"/>
                    </a:lnTo>
                    <a:lnTo>
                      <a:pt x="464" y="272"/>
                    </a:lnTo>
                    <a:lnTo>
                      <a:pt x="472" y="264"/>
                    </a:lnTo>
                    <a:lnTo>
                      <a:pt x="472" y="248"/>
                    </a:lnTo>
                    <a:lnTo>
                      <a:pt x="480" y="240"/>
                    </a:lnTo>
                    <a:lnTo>
                      <a:pt x="480" y="240"/>
                    </a:lnTo>
                    <a:lnTo>
                      <a:pt x="480" y="232"/>
                    </a:lnTo>
                    <a:lnTo>
                      <a:pt x="488" y="232"/>
                    </a:lnTo>
                    <a:lnTo>
                      <a:pt x="496" y="224"/>
                    </a:lnTo>
                    <a:lnTo>
                      <a:pt x="496" y="216"/>
                    </a:lnTo>
                    <a:lnTo>
                      <a:pt x="528" y="160"/>
                    </a:lnTo>
                    <a:lnTo>
                      <a:pt x="544" y="136"/>
                    </a:lnTo>
                    <a:lnTo>
                      <a:pt x="552" y="112"/>
                    </a:lnTo>
                    <a:lnTo>
                      <a:pt x="568" y="88"/>
                    </a:lnTo>
                    <a:lnTo>
                      <a:pt x="576" y="64"/>
                    </a:lnTo>
                    <a:lnTo>
                      <a:pt x="592" y="40"/>
                    </a:lnTo>
                    <a:lnTo>
                      <a:pt x="608" y="8"/>
                    </a:lnTo>
                    <a:lnTo>
                      <a:pt x="608" y="0"/>
                    </a:lnTo>
                    <a:lnTo>
                      <a:pt x="600" y="16"/>
                    </a:lnTo>
                    <a:lnTo>
                      <a:pt x="592" y="24"/>
                    </a:lnTo>
                    <a:lnTo>
                      <a:pt x="584" y="40"/>
                    </a:lnTo>
                    <a:lnTo>
                      <a:pt x="584" y="56"/>
                    </a:lnTo>
                    <a:lnTo>
                      <a:pt x="576" y="64"/>
                    </a:lnTo>
                    <a:lnTo>
                      <a:pt x="568" y="72"/>
                    </a:lnTo>
                    <a:lnTo>
                      <a:pt x="560" y="80"/>
                    </a:lnTo>
                    <a:lnTo>
                      <a:pt x="560" y="88"/>
                    </a:lnTo>
                    <a:lnTo>
                      <a:pt x="552" y="96"/>
                    </a:lnTo>
                    <a:lnTo>
                      <a:pt x="544" y="96"/>
                    </a:lnTo>
                    <a:lnTo>
                      <a:pt x="536" y="104"/>
                    </a:lnTo>
                    <a:lnTo>
                      <a:pt x="528" y="112"/>
                    </a:lnTo>
                    <a:lnTo>
                      <a:pt x="528" y="120"/>
                    </a:lnTo>
                    <a:lnTo>
                      <a:pt x="512" y="128"/>
                    </a:lnTo>
                    <a:lnTo>
                      <a:pt x="496" y="152"/>
                    </a:lnTo>
                    <a:lnTo>
                      <a:pt x="480" y="168"/>
                    </a:lnTo>
                    <a:lnTo>
                      <a:pt x="464" y="192"/>
                    </a:lnTo>
                    <a:lnTo>
                      <a:pt x="448" y="216"/>
                    </a:lnTo>
                    <a:lnTo>
                      <a:pt x="432" y="232"/>
                    </a:lnTo>
                    <a:lnTo>
                      <a:pt x="424" y="256"/>
                    </a:lnTo>
                    <a:lnTo>
                      <a:pt x="408" y="264"/>
                    </a:lnTo>
                    <a:lnTo>
                      <a:pt x="384" y="312"/>
                    </a:lnTo>
                    <a:lnTo>
                      <a:pt x="352" y="360"/>
                    </a:lnTo>
                    <a:lnTo>
                      <a:pt x="320" y="408"/>
                    </a:lnTo>
                    <a:lnTo>
                      <a:pt x="312" y="416"/>
                    </a:lnTo>
                    <a:lnTo>
                      <a:pt x="304" y="424"/>
                    </a:lnTo>
                    <a:lnTo>
                      <a:pt x="304" y="424"/>
                    </a:lnTo>
                    <a:lnTo>
                      <a:pt x="296" y="432"/>
                    </a:lnTo>
                    <a:lnTo>
                      <a:pt x="296" y="440"/>
                    </a:lnTo>
                    <a:lnTo>
                      <a:pt x="288" y="448"/>
                    </a:lnTo>
                    <a:lnTo>
                      <a:pt x="280" y="448"/>
                    </a:lnTo>
                    <a:lnTo>
                      <a:pt x="280" y="456"/>
                    </a:lnTo>
                    <a:lnTo>
                      <a:pt x="272" y="464"/>
                    </a:lnTo>
                    <a:lnTo>
                      <a:pt x="264" y="472"/>
                    </a:lnTo>
                    <a:lnTo>
                      <a:pt x="256" y="496"/>
                    </a:lnTo>
                    <a:lnTo>
                      <a:pt x="240" y="512"/>
                    </a:lnTo>
                    <a:lnTo>
                      <a:pt x="232" y="520"/>
                    </a:lnTo>
                    <a:lnTo>
                      <a:pt x="224" y="544"/>
                    </a:lnTo>
                    <a:lnTo>
                      <a:pt x="200" y="576"/>
                    </a:lnTo>
                    <a:lnTo>
                      <a:pt x="136" y="672"/>
                    </a:lnTo>
                    <a:lnTo>
                      <a:pt x="136" y="680"/>
                    </a:lnTo>
                    <a:lnTo>
                      <a:pt x="128" y="688"/>
                    </a:lnTo>
                    <a:lnTo>
                      <a:pt x="128" y="696"/>
                    </a:lnTo>
                    <a:lnTo>
                      <a:pt x="128" y="704"/>
                    </a:lnTo>
                    <a:lnTo>
                      <a:pt x="120" y="720"/>
                    </a:lnTo>
                    <a:lnTo>
                      <a:pt x="120" y="728"/>
                    </a:lnTo>
                    <a:lnTo>
                      <a:pt x="112" y="744"/>
                    </a:lnTo>
                    <a:lnTo>
                      <a:pt x="96" y="808"/>
                    </a:lnTo>
                    <a:lnTo>
                      <a:pt x="88" y="848"/>
                    </a:lnTo>
                    <a:lnTo>
                      <a:pt x="80" y="856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80" y="856"/>
                    </a:lnTo>
                    <a:lnTo>
                      <a:pt x="80" y="848"/>
                    </a:lnTo>
                    <a:lnTo>
                      <a:pt x="80" y="840"/>
                    </a:lnTo>
                    <a:lnTo>
                      <a:pt x="80" y="832"/>
                    </a:lnTo>
                    <a:lnTo>
                      <a:pt x="80" y="824"/>
                    </a:lnTo>
                    <a:lnTo>
                      <a:pt x="72" y="808"/>
                    </a:lnTo>
                    <a:lnTo>
                      <a:pt x="72" y="792"/>
                    </a:lnTo>
                    <a:lnTo>
                      <a:pt x="56" y="760"/>
                    </a:lnTo>
                    <a:lnTo>
                      <a:pt x="56" y="744"/>
                    </a:lnTo>
                    <a:lnTo>
                      <a:pt x="48" y="728"/>
                    </a:lnTo>
                    <a:lnTo>
                      <a:pt x="40" y="672"/>
                    </a:lnTo>
                    <a:lnTo>
                      <a:pt x="32" y="624"/>
                    </a:lnTo>
                    <a:lnTo>
                      <a:pt x="24" y="584"/>
                    </a:lnTo>
                    <a:lnTo>
                      <a:pt x="24" y="552"/>
                    </a:lnTo>
                    <a:lnTo>
                      <a:pt x="24" y="520"/>
                    </a:lnTo>
                    <a:lnTo>
                      <a:pt x="16" y="488"/>
                    </a:lnTo>
                    <a:lnTo>
                      <a:pt x="16" y="456"/>
                    </a:lnTo>
                    <a:lnTo>
                      <a:pt x="16" y="408"/>
                    </a:lnTo>
                    <a:lnTo>
                      <a:pt x="16" y="392"/>
                    </a:lnTo>
                    <a:lnTo>
                      <a:pt x="16" y="376"/>
                    </a:lnTo>
                    <a:lnTo>
                      <a:pt x="16" y="368"/>
                    </a:lnTo>
                    <a:lnTo>
                      <a:pt x="16" y="352"/>
                    </a:lnTo>
                    <a:lnTo>
                      <a:pt x="16" y="328"/>
                    </a:lnTo>
                    <a:lnTo>
                      <a:pt x="8" y="304"/>
                    </a:lnTo>
                    <a:lnTo>
                      <a:pt x="0" y="264"/>
                    </a:lnTo>
                    <a:lnTo>
                      <a:pt x="0" y="256"/>
                    </a:lnTo>
                    <a:lnTo>
                      <a:pt x="0" y="24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24"/>
                    </a:lnTo>
                    <a:lnTo>
                      <a:pt x="0" y="216"/>
                    </a:lnTo>
                    <a:lnTo>
                      <a:pt x="8" y="232"/>
                    </a:lnTo>
                    <a:lnTo>
                      <a:pt x="8" y="248"/>
                    </a:lnTo>
                    <a:lnTo>
                      <a:pt x="8" y="272"/>
                    </a:lnTo>
                    <a:lnTo>
                      <a:pt x="8" y="288"/>
                    </a:lnTo>
                    <a:lnTo>
                      <a:pt x="16" y="296"/>
                    </a:lnTo>
                    <a:lnTo>
                      <a:pt x="16" y="312"/>
                    </a:lnTo>
                    <a:lnTo>
                      <a:pt x="16" y="328"/>
                    </a:lnTo>
                    <a:lnTo>
                      <a:pt x="48" y="408"/>
                    </a:lnTo>
                    <a:lnTo>
                      <a:pt x="64" y="488"/>
                    </a:lnTo>
                    <a:lnTo>
                      <a:pt x="72" y="520"/>
                    </a:lnTo>
                    <a:lnTo>
                      <a:pt x="88" y="560"/>
                    </a:lnTo>
                    <a:lnTo>
                      <a:pt x="96" y="600"/>
                    </a:lnTo>
                    <a:lnTo>
                      <a:pt x="104" y="648"/>
                    </a:lnTo>
                    <a:lnTo>
                      <a:pt x="104" y="768"/>
                    </a:lnTo>
                    <a:lnTo>
                      <a:pt x="88" y="856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97" name="Freeform 1873"/>
              <p:cNvSpPr>
                <a:spLocks/>
              </p:cNvSpPr>
              <p:nvPr/>
            </p:nvSpPr>
            <p:spPr bwMode="auto">
              <a:xfrm>
                <a:off x="3928" y="1824"/>
                <a:ext cx="135" cy="239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0" y="240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136" h="240">
                    <a:moveTo>
                      <a:pt x="0" y="240"/>
                    </a:moveTo>
                    <a:lnTo>
                      <a:pt x="0" y="240"/>
                    </a:lnTo>
                    <a:lnTo>
                      <a:pt x="136" y="0"/>
                    </a:lnTo>
                    <a:lnTo>
                      <a:pt x="13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98" name="Freeform 1874"/>
              <p:cNvSpPr>
                <a:spLocks/>
              </p:cNvSpPr>
              <p:nvPr/>
            </p:nvSpPr>
            <p:spPr bwMode="auto">
              <a:xfrm>
                <a:off x="3928" y="1824"/>
                <a:ext cx="135" cy="239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0" y="240"/>
                  </a:cxn>
                  <a:cxn ang="0">
                    <a:pos x="136" y="0"/>
                  </a:cxn>
                </a:cxnLst>
                <a:rect l="0" t="0" r="r" b="b"/>
                <a:pathLst>
                  <a:path w="136" h="240">
                    <a:moveTo>
                      <a:pt x="0" y="240"/>
                    </a:moveTo>
                    <a:lnTo>
                      <a:pt x="0" y="240"/>
                    </a:lnTo>
                    <a:lnTo>
                      <a:pt x="13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299" name="Freeform 1875"/>
              <p:cNvSpPr>
                <a:spLocks/>
              </p:cNvSpPr>
              <p:nvPr/>
            </p:nvSpPr>
            <p:spPr bwMode="auto">
              <a:xfrm>
                <a:off x="3720" y="2120"/>
                <a:ext cx="176" cy="296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104" y="120"/>
                  </a:cxn>
                  <a:cxn ang="0">
                    <a:pos x="24" y="272"/>
                  </a:cxn>
                  <a:cxn ang="0">
                    <a:pos x="0" y="296"/>
                  </a:cxn>
                </a:cxnLst>
                <a:rect l="0" t="0" r="r" b="b"/>
                <a:pathLst>
                  <a:path w="176" h="296">
                    <a:moveTo>
                      <a:pt x="176" y="0"/>
                    </a:moveTo>
                    <a:lnTo>
                      <a:pt x="104" y="120"/>
                    </a:lnTo>
                    <a:lnTo>
                      <a:pt x="24" y="272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00" name="Freeform 1876"/>
              <p:cNvSpPr>
                <a:spLocks/>
              </p:cNvSpPr>
              <p:nvPr/>
            </p:nvSpPr>
            <p:spPr bwMode="auto">
              <a:xfrm>
                <a:off x="3720" y="2120"/>
                <a:ext cx="176" cy="296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176" y="0"/>
                  </a:cxn>
                  <a:cxn ang="0">
                    <a:pos x="168" y="16"/>
                  </a:cxn>
                  <a:cxn ang="0">
                    <a:pos x="160" y="32"/>
                  </a:cxn>
                  <a:cxn ang="0">
                    <a:pos x="136" y="64"/>
                  </a:cxn>
                  <a:cxn ang="0">
                    <a:pos x="88" y="152"/>
                  </a:cxn>
                  <a:cxn ang="0">
                    <a:pos x="64" y="192"/>
                  </a:cxn>
                  <a:cxn ang="0">
                    <a:pos x="56" y="216"/>
                  </a:cxn>
                  <a:cxn ang="0">
                    <a:pos x="40" y="232"/>
                  </a:cxn>
                  <a:cxn ang="0">
                    <a:pos x="32" y="256"/>
                  </a:cxn>
                  <a:cxn ang="0">
                    <a:pos x="16" y="272"/>
                  </a:cxn>
                  <a:cxn ang="0">
                    <a:pos x="8" y="288"/>
                  </a:cxn>
                  <a:cxn ang="0">
                    <a:pos x="0" y="296"/>
                  </a:cxn>
                </a:cxnLst>
                <a:rect l="0" t="0" r="r" b="b"/>
                <a:pathLst>
                  <a:path w="176" h="296">
                    <a:moveTo>
                      <a:pt x="176" y="0"/>
                    </a:moveTo>
                    <a:lnTo>
                      <a:pt x="176" y="0"/>
                    </a:lnTo>
                    <a:lnTo>
                      <a:pt x="168" y="16"/>
                    </a:lnTo>
                    <a:lnTo>
                      <a:pt x="160" y="32"/>
                    </a:lnTo>
                    <a:lnTo>
                      <a:pt x="136" y="64"/>
                    </a:lnTo>
                    <a:lnTo>
                      <a:pt x="88" y="152"/>
                    </a:lnTo>
                    <a:lnTo>
                      <a:pt x="64" y="192"/>
                    </a:lnTo>
                    <a:lnTo>
                      <a:pt x="56" y="216"/>
                    </a:lnTo>
                    <a:lnTo>
                      <a:pt x="40" y="232"/>
                    </a:lnTo>
                    <a:lnTo>
                      <a:pt x="32" y="256"/>
                    </a:lnTo>
                    <a:lnTo>
                      <a:pt x="16" y="272"/>
                    </a:lnTo>
                    <a:lnTo>
                      <a:pt x="8" y="288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01" name="Freeform 1877"/>
              <p:cNvSpPr>
                <a:spLocks/>
              </p:cNvSpPr>
              <p:nvPr/>
            </p:nvSpPr>
            <p:spPr bwMode="auto">
              <a:xfrm>
                <a:off x="3665" y="2097"/>
                <a:ext cx="247" cy="391"/>
              </a:xfrm>
              <a:custGeom>
                <a:avLst/>
                <a:gdLst/>
                <a:ahLst/>
                <a:cxnLst>
                  <a:cxn ang="0">
                    <a:pos x="248" y="0"/>
                  </a:cxn>
                  <a:cxn ang="0">
                    <a:pos x="152" y="152"/>
                  </a:cxn>
                  <a:cxn ang="0">
                    <a:pos x="24" y="360"/>
                  </a:cxn>
                  <a:cxn ang="0">
                    <a:pos x="0" y="392"/>
                  </a:cxn>
                </a:cxnLst>
                <a:rect l="0" t="0" r="r" b="b"/>
                <a:pathLst>
                  <a:path w="248" h="392">
                    <a:moveTo>
                      <a:pt x="248" y="0"/>
                    </a:moveTo>
                    <a:lnTo>
                      <a:pt x="152" y="152"/>
                    </a:lnTo>
                    <a:lnTo>
                      <a:pt x="24" y="360"/>
                    </a:lnTo>
                    <a:lnTo>
                      <a:pt x="0" y="392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02" name="Freeform 1878"/>
              <p:cNvSpPr>
                <a:spLocks/>
              </p:cNvSpPr>
              <p:nvPr/>
            </p:nvSpPr>
            <p:spPr bwMode="auto">
              <a:xfrm>
                <a:off x="3665" y="2097"/>
                <a:ext cx="239" cy="384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40" y="0"/>
                  </a:cxn>
                  <a:cxn ang="0">
                    <a:pos x="232" y="8"/>
                  </a:cxn>
                  <a:cxn ang="0">
                    <a:pos x="224" y="24"/>
                  </a:cxn>
                  <a:cxn ang="0">
                    <a:pos x="200" y="72"/>
                  </a:cxn>
                  <a:cxn ang="0">
                    <a:pos x="128" y="192"/>
                  </a:cxn>
                  <a:cxn ang="0">
                    <a:pos x="88" y="256"/>
                  </a:cxn>
                  <a:cxn ang="0">
                    <a:pos x="56" y="312"/>
                  </a:cxn>
                  <a:cxn ang="0">
                    <a:pos x="40" y="336"/>
                  </a:cxn>
                  <a:cxn ang="0">
                    <a:pos x="24" y="360"/>
                  </a:cxn>
                  <a:cxn ang="0">
                    <a:pos x="8" y="376"/>
                  </a:cxn>
                  <a:cxn ang="0">
                    <a:pos x="8" y="384"/>
                  </a:cxn>
                  <a:cxn ang="0">
                    <a:pos x="0" y="384"/>
                  </a:cxn>
                </a:cxnLst>
                <a:rect l="0" t="0" r="r" b="b"/>
                <a:pathLst>
                  <a:path w="240" h="384">
                    <a:moveTo>
                      <a:pt x="240" y="0"/>
                    </a:moveTo>
                    <a:lnTo>
                      <a:pt x="240" y="0"/>
                    </a:lnTo>
                    <a:lnTo>
                      <a:pt x="232" y="8"/>
                    </a:lnTo>
                    <a:lnTo>
                      <a:pt x="224" y="24"/>
                    </a:lnTo>
                    <a:lnTo>
                      <a:pt x="200" y="72"/>
                    </a:lnTo>
                    <a:lnTo>
                      <a:pt x="128" y="192"/>
                    </a:lnTo>
                    <a:lnTo>
                      <a:pt x="88" y="256"/>
                    </a:lnTo>
                    <a:lnTo>
                      <a:pt x="56" y="312"/>
                    </a:lnTo>
                    <a:lnTo>
                      <a:pt x="40" y="336"/>
                    </a:lnTo>
                    <a:lnTo>
                      <a:pt x="24" y="360"/>
                    </a:lnTo>
                    <a:lnTo>
                      <a:pt x="8" y="376"/>
                    </a:lnTo>
                    <a:lnTo>
                      <a:pt x="8" y="384"/>
                    </a:lnTo>
                    <a:lnTo>
                      <a:pt x="0" y="384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03" name="Freeform 1879"/>
              <p:cNvSpPr>
                <a:spLocks/>
              </p:cNvSpPr>
              <p:nvPr/>
            </p:nvSpPr>
            <p:spPr bwMode="auto">
              <a:xfrm>
                <a:off x="3849" y="1904"/>
                <a:ext cx="175" cy="296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112" y="120"/>
                  </a:cxn>
                  <a:cxn ang="0">
                    <a:pos x="24" y="272"/>
                  </a:cxn>
                  <a:cxn ang="0">
                    <a:pos x="0" y="296"/>
                  </a:cxn>
                </a:cxnLst>
                <a:rect l="0" t="0" r="r" b="b"/>
                <a:pathLst>
                  <a:path w="176" h="296">
                    <a:moveTo>
                      <a:pt x="176" y="0"/>
                    </a:moveTo>
                    <a:lnTo>
                      <a:pt x="112" y="120"/>
                    </a:lnTo>
                    <a:lnTo>
                      <a:pt x="24" y="272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04" name="Freeform 1880"/>
              <p:cNvSpPr>
                <a:spLocks/>
              </p:cNvSpPr>
              <p:nvPr/>
            </p:nvSpPr>
            <p:spPr bwMode="auto">
              <a:xfrm>
                <a:off x="3849" y="1904"/>
                <a:ext cx="175" cy="296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176" y="0"/>
                  </a:cxn>
                  <a:cxn ang="0">
                    <a:pos x="168" y="8"/>
                  </a:cxn>
                  <a:cxn ang="0">
                    <a:pos x="160" y="24"/>
                  </a:cxn>
                  <a:cxn ang="0">
                    <a:pos x="144" y="64"/>
                  </a:cxn>
                  <a:cxn ang="0">
                    <a:pos x="96" y="144"/>
                  </a:cxn>
                  <a:cxn ang="0">
                    <a:pos x="72" y="192"/>
                  </a:cxn>
                  <a:cxn ang="0">
                    <a:pos x="56" y="216"/>
                  </a:cxn>
                  <a:cxn ang="0">
                    <a:pos x="48" y="232"/>
                  </a:cxn>
                  <a:cxn ang="0">
                    <a:pos x="32" y="248"/>
                  </a:cxn>
                  <a:cxn ang="0">
                    <a:pos x="24" y="272"/>
                  </a:cxn>
                  <a:cxn ang="0">
                    <a:pos x="8" y="280"/>
                  </a:cxn>
                  <a:cxn ang="0">
                    <a:pos x="0" y="296"/>
                  </a:cxn>
                </a:cxnLst>
                <a:rect l="0" t="0" r="r" b="b"/>
                <a:pathLst>
                  <a:path w="176" h="296">
                    <a:moveTo>
                      <a:pt x="176" y="0"/>
                    </a:moveTo>
                    <a:lnTo>
                      <a:pt x="176" y="0"/>
                    </a:lnTo>
                    <a:lnTo>
                      <a:pt x="168" y="8"/>
                    </a:lnTo>
                    <a:lnTo>
                      <a:pt x="160" y="24"/>
                    </a:lnTo>
                    <a:lnTo>
                      <a:pt x="144" y="64"/>
                    </a:lnTo>
                    <a:lnTo>
                      <a:pt x="96" y="144"/>
                    </a:lnTo>
                    <a:lnTo>
                      <a:pt x="72" y="192"/>
                    </a:lnTo>
                    <a:lnTo>
                      <a:pt x="56" y="216"/>
                    </a:lnTo>
                    <a:lnTo>
                      <a:pt x="48" y="232"/>
                    </a:lnTo>
                    <a:lnTo>
                      <a:pt x="32" y="248"/>
                    </a:lnTo>
                    <a:lnTo>
                      <a:pt x="24" y="272"/>
                    </a:lnTo>
                    <a:lnTo>
                      <a:pt x="8" y="280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05" name="Freeform 1881"/>
              <p:cNvSpPr>
                <a:spLocks/>
              </p:cNvSpPr>
              <p:nvPr/>
            </p:nvSpPr>
            <p:spPr bwMode="auto">
              <a:xfrm>
                <a:off x="3712" y="2328"/>
                <a:ext cx="8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06" name="Freeform 1882"/>
              <p:cNvSpPr>
                <a:spLocks/>
              </p:cNvSpPr>
              <p:nvPr/>
            </p:nvSpPr>
            <p:spPr bwMode="auto">
              <a:xfrm>
                <a:off x="3712" y="2328"/>
                <a:ext cx="8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07" name="Freeform 1883"/>
              <p:cNvSpPr>
                <a:spLocks/>
              </p:cNvSpPr>
              <p:nvPr/>
            </p:nvSpPr>
            <p:spPr bwMode="auto">
              <a:xfrm>
                <a:off x="3769" y="2208"/>
                <a:ext cx="23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8" y="24"/>
                  </a:cxn>
                  <a:cxn ang="0">
                    <a:pos x="24" y="0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8" y="24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08" name="Freeform 1884"/>
              <p:cNvSpPr>
                <a:spLocks/>
              </p:cNvSpPr>
              <p:nvPr/>
            </p:nvSpPr>
            <p:spPr bwMode="auto">
              <a:xfrm>
                <a:off x="3769" y="2208"/>
                <a:ext cx="23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0" y="32"/>
                  </a:cxn>
                  <a:cxn ang="0">
                    <a:pos x="8" y="24"/>
                  </a:cxn>
                  <a:cxn ang="0">
                    <a:pos x="16" y="8"/>
                  </a:cxn>
                  <a:cxn ang="0">
                    <a:pos x="24" y="8"/>
                  </a:cxn>
                  <a:cxn ang="0">
                    <a:pos x="24" y="0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0" y="48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8" y="24"/>
                    </a:lnTo>
                    <a:lnTo>
                      <a:pt x="16" y="8"/>
                    </a:lnTo>
                    <a:lnTo>
                      <a:pt x="24" y="8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09" name="Freeform 1885"/>
              <p:cNvSpPr>
                <a:spLocks/>
              </p:cNvSpPr>
              <p:nvPr/>
            </p:nvSpPr>
            <p:spPr bwMode="auto">
              <a:xfrm>
                <a:off x="3657" y="2392"/>
                <a:ext cx="23" cy="5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6" y="8"/>
                  </a:cxn>
                  <a:cxn ang="0">
                    <a:pos x="8" y="24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56"/>
                  </a:cxn>
                  <a:cxn ang="0">
                    <a:pos x="0" y="56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lnTo>
                      <a:pt x="16" y="8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10" name="Freeform 1886"/>
              <p:cNvSpPr>
                <a:spLocks/>
              </p:cNvSpPr>
              <p:nvPr/>
            </p:nvSpPr>
            <p:spPr bwMode="auto">
              <a:xfrm>
                <a:off x="3657" y="2392"/>
                <a:ext cx="23" cy="5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24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0" y="56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lnTo>
                      <a:pt x="24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11" name="Freeform 1887"/>
              <p:cNvSpPr>
                <a:spLocks/>
              </p:cNvSpPr>
              <p:nvPr/>
            </p:nvSpPr>
            <p:spPr bwMode="auto">
              <a:xfrm>
                <a:off x="3632" y="2488"/>
                <a:ext cx="24" cy="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6" y="8"/>
                  </a:cxn>
                  <a:cxn ang="0">
                    <a:pos x="0" y="16"/>
                  </a:cxn>
                </a:cxnLst>
                <a:rect l="0" t="0" r="r" b="b"/>
                <a:pathLst>
                  <a:path w="24" h="16">
                    <a:moveTo>
                      <a:pt x="24" y="0"/>
                    </a:moveTo>
                    <a:lnTo>
                      <a:pt x="16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12" name="Freeform 1888"/>
              <p:cNvSpPr>
                <a:spLocks/>
              </p:cNvSpPr>
              <p:nvPr/>
            </p:nvSpPr>
            <p:spPr bwMode="auto">
              <a:xfrm>
                <a:off x="3632" y="2488"/>
                <a:ext cx="24" cy="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8" y="16"/>
                  </a:cxn>
                  <a:cxn ang="0">
                    <a:pos x="0" y="16"/>
                  </a:cxn>
                </a:cxnLst>
                <a:rect l="0" t="0" r="r" b="b"/>
                <a:pathLst>
                  <a:path w="24" h="16">
                    <a:moveTo>
                      <a:pt x="24" y="0"/>
                    </a:moveTo>
                    <a:lnTo>
                      <a:pt x="24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13" name="Freeform 1889"/>
              <p:cNvSpPr>
                <a:spLocks/>
              </p:cNvSpPr>
              <p:nvPr/>
            </p:nvSpPr>
            <p:spPr bwMode="auto">
              <a:xfrm>
                <a:off x="3632" y="2504"/>
                <a:ext cx="15" cy="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8"/>
                  </a:cxn>
                  <a:cxn ang="0">
                    <a:pos x="0" y="16"/>
                  </a:cxn>
                  <a:cxn ang="0">
                    <a:pos x="0" y="24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8"/>
                    </a:lnTo>
                    <a:lnTo>
                      <a:pt x="0" y="16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14" name="Freeform 1890"/>
              <p:cNvSpPr>
                <a:spLocks/>
              </p:cNvSpPr>
              <p:nvPr/>
            </p:nvSpPr>
            <p:spPr bwMode="auto">
              <a:xfrm>
                <a:off x="3632" y="2504"/>
                <a:ext cx="15" cy="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8"/>
                  </a:cxn>
                  <a:cxn ang="0">
                    <a:pos x="0" y="16"/>
                  </a:cxn>
                  <a:cxn ang="0">
                    <a:pos x="0" y="24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15" name="Rectangle 1891"/>
              <p:cNvSpPr>
                <a:spLocks noChangeArrowheads="1"/>
              </p:cNvSpPr>
              <p:nvPr/>
            </p:nvSpPr>
            <p:spPr bwMode="auto">
              <a:xfrm>
                <a:off x="3617" y="2576"/>
                <a:ext cx="0" cy="23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16" name="Freeform 1892"/>
              <p:cNvSpPr>
                <a:spLocks/>
              </p:cNvSpPr>
              <p:nvPr/>
            </p:nvSpPr>
            <p:spPr bwMode="auto">
              <a:xfrm>
                <a:off x="3617" y="2576"/>
                <a:ext cx="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0" y="2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17" name="Freeform 1893"/>
              <p:cNvSpPr>
                <a:spLocks/>
              </p:cNvSpPr>
              <p:nvPr/>
            </p:nvSpPr>
            <p:spPr bwMode="auto">
              <a:xfrm>
                <a:off x="3553" y="2288"/>
                <a:ext cx="40" cy="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6" y="72"/>
                  </a:cxn>
                  <a:cxn ang="0">
                    <a:pos x="24" y="120"/>
                  </a:cxn>
                  <a:cxn ang="0">
                    <a:pos x="32" y="152"/>
                  </a:cxn>
                  <a:cxn ang="0">
                    <a:pos x="40" y="168"/>
                  </a:cxn>
                </a:cxnLst>
                <a:rect l="0" t="0" r="r" b="b"/>
                <a:pathLst>
                  <a:path w="40" h="168">
                    <a:moveTo>
                      <a:pt x="0" y="0"/>
                    </a:moveTo>
                    <a:lnTo>
                      <a:pt x="0" y="16"/>
                    </a:lnTo>
                    <a:lnTo>
                      <a:pt x="16" y="72"/>
                    </a:lnTo>
                    <a:lnTo>
                      <a:pt x="24" y="120"/>
                    </a:lnTo>
                    <a:lnTo>
                      <a:pt x="32" y="152"/>
                    </a:lnTo>
                    <a:lnTo>
                      <a:pt x="40" y="16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18" name="Freeform 1894"/>
              <p:cNvSpPr>
                <a:spLocks/>
              </p:cNvSpPr>
              <p:nvPr/>
            </p:nvSpPr>
            <p:spPr bwMode="auto">
              <a:xfrm>
                <a:off x="3553" y="2288"/>
                <a:ext cx="40" cy="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8" y="24"/>
                  </a:cxn>
                  <a:cxn ang="0">
                    <a:pos x="8" y="32"/>
                  </a:cxn>
                  <a:cxn ang="0">
                    <a:pos x="8" y="40"/>
                  </a:cxn>
                  <a:cxn ang="0">
                    <a:pos x="16" y="56"/>
                  </a:cxn>
                  <a:cxn ang="0">
                    <a:pos x="16" y="72"/>
                  </a:cxn>
                  <a:cxn ang="0">
                    <a:pos x="16" y="80"/>
                  </a:cxn>
                  <a:cxn ang="0">
                    <a:pos x="24" y="104"/>
                  </a:cxn>
                  <a:cxn ang="0">
                    <a:pos x="24" y="120"/>
                  </a:cxn>
                  <a:cxn ang="0">
                    <a:pos x="24" y="136"/>
                  </a:cxn>
                  <a:cxn ang="0">
                    <a:pos x="32" y="144"/>
                  </a:cxn>
                  <a:cxn ang="0">
                    <a:pos x="32" y="152"/>
                  </a:cxn>
                  <a:cxn ang="0">
                    <a:pos x="40" y="168"/>
                  </a:cxn>
                </a:cxnLst>
                <a:rect l="0" t="0" r="r" b="b"/>
                <a:pathLst>
                  <a:path w="40" h="16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16" y="72"/>
                    </a:lnTo>
                    <a:lnTo>
                      <a:pt x="16" y="80"/>
                    </a:lnTo>
                    <a:lnTo>
                      <a:pt x="24" y="104"/>
                    </a:lnTo>
                    <a:lnTo>
                      <a:pt x="24" y="120"/>
                    </a:lnTo>
                    <a:lnTo>
                      <a:pt x="24" y="136"/>
                    </a:lnTo>
                    <a:lnTo>
                      <a:pt x="32" y="144"/>
                    </a:lnTo>
                    <a:lnTo>
                      <a:pt x="32" y="152"/>
                    </a:lnTo>
                    <a:lnTo>
                      <a:pt x="40" y="16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19" name="Freeform 1895"/>
              <p:cNvSpPr>
                <a:spLocks/>
              </p:cNvSpPr>
              <p:nvPr/>
            </p:nvSpPr>
            <p:spPr bwMode="auto">
              <a:xfrm>
                <a:off x="3593" y="2481"/>
                <a:ext cx="1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4"/>
                  </a:cxn>
                  <a:cxn ang="0">
                    <a:pos x="16" y="48"/>
                  </a:cxn>
                </a:cxnLst>
                <a:rect l="0" t="0" r="r" b="b"/>
                <a:pathLst>
                  <a:path w="16" h="48">
                    <a:moveTo>
                      <a:pt x="0" y="0"/>
                    </a:moveTo>
                    <a:lnTo>
                      <a:pt x="8" y="24"/>
                    </a:lnTo>
                    <a:lnTo>
                      <a:pt x="16" y="4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20" name="Freeform 1896"/>
              <p:cNvSpPr>
                <a:spLocks/>
              </p:cNvSpPr>
              <p:nvPr/>
            </p:nvSpPr>
            <p:spPr bwMode="auto">
              <a:xfrm>
                <a:off x="3593" y="2481"/>
                <a:ext cx="1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8" y="24"/>
                  </a:cxn>
                  <a:cxn ang="0">
                    <a:pos x="8" y="32"/>
                  </a:cxn>
                  <a:cxn ang="0">
                    <a:pos x="16" y="40"/>
                  </a:cxn>
                  <a:cxn ang="0">
                    <a:pos x="16" y="48"/>
                  </a:cxn>
                </a:cxnLst>
                <a:rect l="0" t="0" r="r" b="b"/>
                <a:pathLst>
                  <a:path w="16"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16" y="4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21" name="Freeform 1897"/>
              <p:cNvSpPr>
                <a:spLocks/>
              </p:cNvSpPr>
              <p:nvPr/>
            </p:nvSpPr>
            <p:spPr bwMode="auto">
              <a:xfrm>
                <a:off x="3600" y="2481"/>
                <a:ext cx="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22" name="Freeform 1898"/>
              <p:cNvSpPr>
                <a:spLocks/>
              </p:cNvSpPr>
              <p:nvPr/>
            </p:nvSpPr>
            <p:spPr bwMode="auto">
              <a:xfrm>
                <a:off x="3600" y="2481"/>
                <a:ext cx="8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23" name="Freeform 1899"/>
              <p:cNvSpPr>
                <a:spLocks/>
              </p:cNvSpPr>
              <p:nvPr/>
            </p:nvSpPr>
            <p:spPr bwMode="auto">
              <a:xfrm>
                <a:off x="3553" y="2097"/>
                <a:ext cx="1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0" y="88"/>
                  </a:cxn>
                </a:cxnLst>
                <a:rect l="0" t="0" r="r" b="b"/>
                <a:pathLst>
                  <a:path h="8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0" y="8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24" name="Freeform 1900"/>
              <p:cNvSpPr>
                <a:spLocks/>
              </p:cNvSpPr>
              <p:nvPr/>
            </p:nvSpPr>
            <p:spPr bwMode="auto">
              <a:xfrm>
                <a:off x="3545" y="2097"/>
                <a:ext cx="8" cy="8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24"/>
                  </a:cxn>
                  <a:cxn ang="0">
                    <a:pos x="8" y="40"/>
                  </a:cxn>
                  <a:cxn ang="0">
                    <a:pos x="8" y="56"/>
                  </a:cxn>
                  <a:cxn ang="0">
                    <a:pos x="8" y="72"/>
                  </a:cxn>
                  <a:cxn ang="0">
                    <a:pos x="8" y="88"/>
                  </a:cxn>
                </a:cxnLst>
                <a:rect l="0" t="0" r="r" b="b"/>
                <a:pathLst>
                  <a:path w="8" h="8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8" y="56"/>
                    </a:lnTo>
                    <a:lnTo>
                      <a:pt x="8" y="72"/>
                    </a:lnTo>
                    <a:lnTo>
                      <a:pt x="8" y="8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grpSp>
          <p:nvGrpSpPr>
            <p:cNvPr id="24" name="Group 1901"/>
            <p:cNvGrpSpPr>
              <a:grpSpLocks/>
            </p:cNvGrpSpPr>
            <p:nvPr/>
          </p:nvGrpSpPr>
          <p:grpSpPr bwMode="auto">
            <a:xfrm>
              <a:off x="3648" y="2280"/>
              <a:ext cx="168" cy="64"/>
              <a:chOff x="3648" y="2280"/>
              <a:chExt cx="168" cy="64"/>
            </a:xfrm>
          </p:grpSpPr>
          <p:sp>
            <p:nvSpPr>
              <p:cNvPr id="873326" name="Freeform 1902"/>
              <p:cNvSpPr>
                <a:spLocks/>
              </p:cNvSpPr>
              <p:nvPr/>
            </p:nvSpPr>
            <p:spPr bwMode="auto">
              <a:xfrm>
                <a:off x="3648" y="2281"/>
                <a:ext cx="169" cy="64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68" y="8"/>
                  </a:cxn>
                  <a:cxn ang="0">
                    <a:pos x="168" y="8"/>
                  </a:cxn>
                  <a:cxn ang="0">
                    <a:pos x="168" y="8"/>
                  </a:cxn>
                  <a:cxn ang="0">
                    <a:pos x="160" y="8"/>
                  </a:cxn>
                  <a:cxn ang="0">
                    <a:pos x="160" y="16"/>
                  </a:cxn>
                  <a:cxn ang="0">
                    <a:pos x="152" y="16"/>
                  </a:cxn>
                  <a:cxn ang="0">
                    <a:pos x="144" y="24"/>
                  </a:cxn>
                  <a:cxn ang="0">
                    <a:pos x="128" y="24"/>
                  </a:cxn>
                  <a:cxn ang="0">
                    <a:pos x="96" y="40"/>
                  </a:cxn>
                  <a:cxn ang="0">
                    <a:pos x="72" y="48"/>
                  </a:cxn>
                  <a:cxn ang="0">
                    <a:pos x="64" y="56"/>
                  </a:cxn>
                  <a:cxn ang="0">
                    <a:pos x="56" y="56"/>
                  </a:cxn>
                  <a:cxn ang="0">
                    <a:pos x="56" y="56"/>
                  </a:cxn>
                  <a:cxn ang="0">
                    <a:pos x="48" y="56"/>
                  </a:cxn>
                  <a:cxn ang="0">
                    <a:pos x="40" y="64"/>
                  </a:cxn>
                  <a:cxn ang="0">
                    <a:pos x="32" y="64"/>
                  </a:cxn>
                  <a:cxn ang="0">
                    <a:pos x="24" y="64"/>
                  </a:cxn>
                  <a:cxn ang="0">
                    <a:pos x="16" y="64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16" y="48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32" y="48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56" y="32"/>
                  </a:cxn>
                  <a:cxn ang="0">
                    <a:pos x="64" y="24"/>
                  </a:cxn>
                  <a:cxn ang="0">
                    <a:pos x="80" y="24"/>
                  </a:cxn>
                  <a:cxn ang="0">
                    <a:pos x="88" y="16"/>
                  </a:cxn>
                  <a:cxn ang="0">
                    <a:pos x="96" y="16"/>
                  </a:cxn>
                  <a:cxn ang="0">
                    <a:pos x="112" y="8"/>
                  </a:cxn>
                  <a:cxn ang="0">
                    <a:pos x="128" y="8"/>
                  </a:cxn>
                  <a:cxn ang="0">
                    <a:pos x="136" y="0"/>
                  </a:cxn>
                  <a:cxn ang="0">
                    <a:pos x="144" y="0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68" y="8"/>
                  </a:cxn>
                </a:cxnLst>
                <a:rect l="0" t="0" r="r" b="b"/>
                <a:pathLst>
                  <a:path w="168" h="64">
                    <a:moveTo>
                      <a:pt x="168" y="8"/>
                    </a:move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0" y="8"/>
                    </a:lnTo>
                    <a:lnTo>
                      <a:pt x="160" y="16"/>
                    </a:lnTo>
                    <a:lnTo>
                      <a:pt x="152" y="16"/>
                    </a:lnTo>
                    <a:lnTo>
                      <a:pt x="144" y="24"/>
                    </a:lnTo>
                    <a:lnTo>
                      <a:pt x="128" y="24"/>
                    </a:lnTo>
                    <a:lnTo>
                      <a:pt x="96" y="40"/>
                    </a:lnTo>
                    <a:lnTo>
                      <a:pt x="72" y="48"/>
                    </a:lnTo>
                    <a:lnTo>
                      <a:pt x="64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48" y="56"/>
                    </a:lnTo>
                    <a:lnTo>
                      <a:pt x="40" y="64"/>
                    </a:lnTo>
                    <a:lnTo>
                      <a:pt x="32" y="64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6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80" y="24"/>
                    </a:lnTo>
                    <a:lnTo>
                      <a:pt x="88" y="16"/>
                    </a:lnTo>
                    <a:lnTo>
                      <a:pt x="96" y="16"/>
                    </a:lnTo>
                    <a:lnTo>
                      <a:pt x="112" y="8"/>
                    </a:lnTo>
                    <a:lnTo>
                      <a:pt x="128" y="8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27" name="Freeform 1903"/>
              <p:cNvSpPr>
                <a:spLocks/>
              </p:cNvSpPr>
              <p:nvPr/>
            </p:nvSpPr>
            <p:spPr bwMode="auto">
              <a:xfrm>
                <a:off x="3648" y="2281"/>
                <a:ext cx="169" cy="64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68" y="8"/>
                  </a:cxn>
                  <a:cxn ang="0">
                    <a:pos x="168" y="8"/>
                  </a:cxn>
                  <a:cxn ang="0">
                    <a:pos x="128" y="32"/>
                  </a:cxn>
                  <a:cxn ang="0">
                    <a:pos x="72" y="48"/>
                  </a:cxn>
                  <a:cxn ang="0">
                    <a:pos x="40" y="64"/>
                  </a:cxn>
                  <a:cxn ang="0">
                    <a:pos x="8" y="64"/>
                  </a:cxn>
                  <a:cxn ang="0">
                    <a:pos x="0" y="64"/>
                  </a:cxn>
                  <a:cxn ang="0">
                    <a:pos x="24" y="48"/>
                  </a:cxn>
                  <a:cxn ang="0">
                    <a:pos x="64" y="32"/>
                  </a:cxn>
                  <a:cxn ang="0">
                    <a:pos x="104" y="16"/>
                  </a:cxn>
                  <a:cxn ang="0">
                    <a:pos x="152" y="0"/>
                  </a:cxn>
                  <a:cxn ang="0">
                    <a:pos x="168" y="8"/>
                  </a:cxn>
                  <a:cxn ang="0">
                    <a:pos x="168" y="8"/>
                  </a:cxn>
                  <a:cxn ang="0">
                    <a:pos x="160" y="8"/>
                  </a:cxn>
                  <a:cxn ang="0">
                    <a:pos x="152" y="16"/>
                  </a:cxn>
                  <a:cxn ang="0">
                    <a:pos x="128" y="24"/>
                  </a:cxn>
                  <a:cxn ang="0">
                    <a:pos x="72" y="48"/>
                  </a:cxn>
                  <a:cxn ang="0">
                    <a:pos x="56" y="56"/>
                  </a:cxn>
                  <a:cxn ang="0">
                    <a:pos x="48" y="56"/>
                  </a:cxn>
                  <a:cxn ang="0">
                    <a:pos x="32" y="64"/>
                  </a:cxn>
                  <a:cxn ang="0">
                    <a:pos x="16" y="64"/>
                  </a:cxn>
                  <a:cxn ang="0">
                    <a:pos x="8" y="64"/>
                  </a:cxn>
                  <a:cxn ang="0">
                    <a:pos x="0" y="64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24" y="48"/>
                  </a:cxn>
                  <a:cxn ang="0">
                    <a:pos x="32" y="48"/>
                  </a:cxn>
                  <a:cxn ang="0">
                    <a:pos x="40" y="40"/>
                  </a:cxn>
                  <a:cxn ang="0">
                    <a:pos x="64" y="24"/>
                  </a:cxn>
                  <a:cxn ang="0">
                    <a:pos x="88" y="16"/>
                  </a:cxn>
                  <a:cxn ang="0">
                    <a:pos x="112" y="8"/>
                  </a:cxn>
                  <a:cxn ang="0">
                    <a:pos x="136" y="0"/>
                  </a:cxn>
                  <a:cxn ang="0">
                    <a:pos x="152" y="0"/>
                  </a:cxn>
                  <a:cxn ang="0">
                    <a:pos x="168" y="0"/>
                  </a:cxn>
                  <a:cxn ang="0">
                    <a:pos x="168" y="8"/>
                  </a:cxn>
                </a:cxnLst>
                <a:rect l="0" t="0" r="r" b="b"/>
                <a:pathLst>
                  <a:path w="168" h="64">
                    <a:moveTo>
                      <a:pt x="168" y="8"/>
                    </a:move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28" y="24"/>
                    </a:lnTo>
                    <a:lnTo>
                      <a:pt x="128" y="32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56" y="56"/>
                    </a:lnTo>
                    <a:lnTo>
                      <a:pt x="40" y="64"/>
                    </a:lnTo>
                    <a:lnTo>
                      <a:pt x="16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8" y="56"/>
                    </a:lnTo>
                    <a:lnTo>
                      <a:pt x="24" y="48"/>
                    </a:lnTo>
                    <a:lnTo>
                      <a:pt x="40" y="40"/>
                    </a:lnTo>
                    <a:lnTo>
                      <a:pt x="64" y="32"/>
                    </a:lnTo>
                    <a:lnTo>
                      <a:pt x="88" y="16"/>
                    </a:lnTo>
                    <a:lnTo>
                      <a:pt x="104" y="16"/>
                    </a:lnTo>
                    <a:lnTo>
                      <a:pt x="128" y="8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0" y="8"/>
                    </a:lnTo>
                    <a:lnTo>
                      <a:pt x="160" y="16"/>
                    </a:lnTo>
                    <a:lnTo>
                      <a:pt x="152" y="16"/>
                    </a:lnTo>
                    <a:lnTo>
                      <a:pt x="144" y="24"/>
                    </a:lnTo>
                    <a:lnTo>
                      <a:pt x="128" y="24"/>
                    </a:lnTo>
                    <a:lnTo>
                      <a:pt x="96" y="40"/>
                    </a:lnTo>
                    <a:lnTo>
                      <a:pt x="72" y="48"/>
                    </a:lnTo>
                    <a:lnTo>
                      <a:pt x="64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48" y="56"/>
                    </a:lnTo>
                    <a:lnTo>
                      <a:pt x="40" y="64"/>
                    </a:lnTo>
                    <a:lnTo>
                      <a:pt x="32" y="64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6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80" y="24"/>
                    </a:lnTo>
                    <a:lnTo>
                      <a:pt x="88" y="16"/>
                    </a:lnTo>
                    <a:lnTo>
                      <a:pt x="96" y="16"/>
                    </a:lnTo>
                    <a:lnTo>
                      <a:pt x="112" y="8"/>
                    </a:lnTo>
                    <a:lnTo>
                      <a:pt x="128" y="8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grpSp>
          <p:nvGrpSpPr>
            <p:cNvPr id="25" name="Group 1904"/>
            <p:cNvGrpSpPr>
              <a:grpSpLocks/>
            </p:cNvGrpSpPr>
            <p:nvPr/>
          </p:nvGrpSpPr>
          <p:grpSpPr bwMode="auto">
            <a:xfrm>
              <a:off x="3504" y="2256"/>
              <a:ext cx="144" cy="152"/>
              <a:chOff x="3504" y="2256"/>
              <a:chExt cx="144" cy="152"/>
            </a:xfrm>
          </p:grpSpPr>
          <p:sp>
            <p:nvSpPr>
              <p:cNvPr id="873329" name="Freeform 1905"/>
              <p:cNvSpPr>
                <a:spLocks/>
              </p:cNvSpPr>
              <p:nvPr/>
            </p:nvSpPr>
            <p:spPr bwMode="auto">
              <a:xfrm>
                <a:off x="3504" y="2256"/>
                <a:ext cx="120" cy="1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8" y="24"/>
                  </a:cxn>
                  <a:cxn ang="0">
                    <a:pos x="16" y="24"/>
                  </a:cxn>
                  <a:cxn ang="0">
                    <a:pos x="16" y="32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32" y="48"/>
                  </a:cxn>
                  <a:cxn ang="0">
                    <a:pos x="40" y="56"/>
                  </a:cxn>
                  <a:cxn ang="0">
                    <a:pos x="48" y="64"/>
                  </a:cxn>
                  <a:cxn ang="0">
                    <a:pos x="48" y="72"/>
                  </a:cxn>
                  <a:cxn ang="0">
                    <a:pos x="56" y="72"/>
                  </a:cxn>
                  <a:cxn ang="0">
                    <a:pos x="64" y="80"/>
                  </a:cxn>
                  <a:cxn ang="0">
                    <a:pos x="72" y="88"/>
                  </a:cxn>
                  <a:cxn ang="0">
                    <a:pos x="72" y="96"/>
                  </a:cxn>
                  <a:cxn ang="0">
                    <a:pos x="80" y="96"/>
                  </a:cxn>
                  <a:cxn ang="0">
                    <a:pos x="80" y="104"/>
                  </a:cxn>
                  <a:cxn ang="0">
                    <a:pos x="88" y="104"/>
                  </a:cxn>
                  <a:cxn ang="0">
                    <a:pos x="88" y="112"/>
                  </a:cxn>
                  <a:cxn ang="0">
                    <a:pos x="96" y="112"/>
                  </a:cxn>
                  <a:cxn ang="0">
                    <a:pos x="104" y="120"/>
                  </a:cxn>
                  <a:cxn ang="0">
                    <a:pos x="104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20" y="120"/>
                  </a:cxn>
                  <a:cxn ang="0">
                    <a:pos x="120" y="120"/>
                  </a:cxn>
                  <a:cxn ang="0">
                    <a:pos x="120" y="120"/>
                  </a:cxn>
                  <a:cxn ang="0">
                    <a:pos x="120" y="112"/>
                  </a:cxn>
                  <a:cxn ang="0">
                    <a:pos x="120" y="112"/>
                  </a:cxn>
                  <a:cxn ang="0">
                    <a:pos x="120" y="112"/>
                  </a:cxn>
                  <a:cxn ang="0">
                    <a:pos x="112" y="112"/>
                  </a:cxn>
                  <a:cxn ang="0">
                    <a:pos x="112" y="104"/>
                  </a:cxn>
                  <a:cxn ang="0">
                    <a:pos x="104" y="96"/>
                  </a:cxn>
                  <a:cxn ang="0">
                    <a:pos x="96" y="88"/>
                  </a:cxn>
                  <a:cxn ang="0">
                    <a:pos x="96" y="80"/>
                  </a:cxn>
                  <a:cxn ang="0">
                    <a:pos x="88" y="72"/>
                  </a:cxn>
                  <a:cxn ang="0">
                    <a:pos x="88" y="72"/>
                  </a:cxn>
                  <a:cxn ang="0">
                    <a:pos x="72" y="64"/>
                  </a:cxn>
                  <a:cxn ang="0">
                    <a:pos x="64" y="48"/>
                  </a:cxn>
                  <a:cxn ang="0">
                    <a:pos x="56" y="40"/>
                  </a:cxn>
                  <a:cxn ang="0">
                    <a:pos x="48" y="32"/>
                  </a:cxn>
                  <a:cxn ang="0">
                    <a:pos x="32" y="24"/>
                  </a:cxn>
                  <a:cxn ang="0">
                    <a:pos x="24" y="16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20" h="12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32" y="48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72"/>
                    </a:lnTo>
                    <a:lnTo>
                      <a:pt x="64" y="80"/>
                    </a:lnTo>
                    <a:lnTo>
                      <a:pt x="72" y="88"/>
                    </a:lnTo>
                    <a:lnTo>
                      <a:pt x="72" y="96"/>
                    </a:lnTo>
                    <a:lnTo>
                      <a:pt x="80" y="96"/>
                    </a:lnTo>
                    <a:lnTo>
                      <a:pt x="80" y="104"/>
                    </a:lnTo>
                    <a:lnTo>
                      <a:pt x="88" y="104"/>
                    </a:lnTo>
                    <a:lnTo>
                      <a:pt x="88" y="112"/>
                    </a:lnTo>
                    <a:lnTo>
                      <a:pt x="96" y="112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12" y="112"/>
                    </a:lnTo>
                    <a:lnTo>
                      <a:pt x="112" y="104"/>
                    </a:lnTo>
                    <a:lnTo>
                      <a:pt x="104" y="96"/>
                    </a:lnTo>
                    <a:lnTo>
                      <a:pt x="96" y="88"/>
                    </a:lnTo>
                    <a:lnTo>
                      <a:pt x="96" y="80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72" y="64"/>
                    </a:lnTo>
                    <a:lnTo>
                      <a:pt x="64" y="48"/>
                    </a:lnTo>
                    <a:lnTo>
                      <a:pt x="56" y="40"/>
                    </a:lnTo>
                    <a:lnTo>
                      <a:pt x="48" y="32"/>
                    </a:lnTo>
                    <a:lnTo>
                      <a:pt x="32" y="24"/>
                    </a:lnTo>
                    <a:lnTo>
                      <a:pt x="24" y="16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30" name="Freeform 1906"/>
              <p:cNvSpPr>
                <a:spLocks/>
              </p:cNvSpPr>
              <p:nvPr/>
            </p:nvSpPr>
            <p:spPr bwMode="auto">
              <a:xfrm>
                <a:off x="3504" y="2256"/>
                <a:ext cx="120" cy="12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24"/>
                  </a:cxn>
                  <a:cxn ang="0">
                    <a:pos x="16" y="32"/>
                  </a:cxn>
                  <a:cxn ang="0">
                    <a:pos x="40" y="56"/>
                  </a:cxn>
                  <a:cxn ang="0">
                    <a:pos x="48" y="72"/>
                  </a:cxn>
                  <a:cxn ang="0">
                    <a:pos x="64" y="80"/>
                  </a:cxn>
                  <a:cxn ang="0">
                    <a:pos x="80" y="104"/>
                  </a:cxn>
                  <a:cxn ang="0">
                    <a:pos x="88" y="112"/>
                  </a:cxn>
                  <a:cxn ang="0">
                    <a:pos x="104" y="128"/>
                  </a:cxn>
                  <a:cxn ang="0">
                    <a:pos x="120" y="120"/>
                  </a:cxn>
                  <a:cxn ang="0">
                    <a:pos x="120" y="120"/>
                  </a:cxn>
                  <a:cxn ang="0">
                    <a:pos x="120" y="112"/>
                  </a:cxn>
                  <a:cxn ang="0">
                    <a:pos x="112" y="104"/>
                  </a:cxn>
                  <a:cxn ang="0">
                    <a:pos x="96" y="80"/>
                  </a:cxn>
                  <a:cxn ang="0">
                    <a:pos x="72" y="56"/>
                  </a:cxn>
                  <a:cxn ang="0">
                    <a:pos x="64" y="48"/>
                  </a:cxn>
                  <a:cxn ang="0">
                    <a:pos x="32" y="24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20" h="128">
                    <a:moveTo>
                      <a:pt x="0" y="16"/>
                    </a:moveTo>
                    <a:lnTo>
                      <a:pt x="8" y="24"/>
                    </a:lnTo>
                    <a:lnTo>
                      <a:pt x="16" y="32"/>
                    </a:lnTo>
                    <a:lnTo>
                      <a:pt x="40" y="56"/>
                    </a:lnTo>
                    <a:lnTo>
                      <a:pt x="48" y="72"/>
                    </a:lnTo>
                    <a:lnTo>
                      <a:pt x="64" y="80"/>
                    </a:lnTo>
                    <a:lnTo>
                      <a:pt x="80" y="104"/>
                    </a:lnTo>
                    <a:lnTo>
                      <a:pt x="88" y="112"/>
                    </a:lnTo>
                    <a:lnTo>
                      <a:pt x="104" y="128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2"/>
                    </a:lnTo>
                    <a:lnTo>
                      <a:pt x="112" y="104"/>
                    </a:lnTo>
                    <a:lnTo>
                      <a:pt x="96" y="80"/>
                    </a:lnTo>
                    <a:lnTo>
                      <a:pt x="72" y="56"/>
                    </a:lnTo>
                    <a:lnTo>
                      <a:pt x="64" y="48"/>
                    </a:lnTo>
                    <a:lnTo>
                      <a:pt x="32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31" name="Freeform 1907"/>
              <p:cNvSpPr>
                <a:spLocks/>
              </p:cNvSpPr>
              <p:nvPr/>
            </p:nvSpPr>
            <p:spPr bwMode="auto">
              <a:xfrm>
                <a:off x="3504" y="2256"/>
                <a:ext cx="120" cy="1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8" y="24"/>
                  </a:cxn>
                  <a:cxn ang="0">
                    <a:pos x="16" y="24"/>
                  </a:cxn>
                  <a:cxn ang="0">
                    <a:pos x="16" y="32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32" y="48"/>
                  </a:cxn>
                  <a:cxn ang="0">
                    <a:pos x="40" y="56"/>
                  </a:cxn>
                  <a:cxn ang="0">
                    <a:pos x="48" y="64"/>
                  </a:cxn>
                  <a:cxn ang="0">
                    <a:pos x="48" y="72"/>
                  </a:cxn>
                  <a:cxn ang="0">
                    <a:pos x="56" y="72"/>
                  </a:cxn>
                  <a:cxn ang="0">
                    <a:pos x="64" y="80"/>
                  </a:cxn>
                  <a:cxn ang="0">
                    <a:pos x="72" y="88"/>
                  </a:cxn>
                  <a:cxn ang="0">
                    <a:pos x="72" y="96"/>
                  </a:cxn>
                  <a:cxn ang="0">
                    <a:pos x="80" y="96"/>
                  </a:cxn>
                  <a:cxn ang="0">
                    <a:pos x="80" y="104"/>
                  </a:cxn>
                  <a:cxn ang="0">
                    <a:pos x="88" y="104"/>
                  </a:cxn>
                  <a:cxn ang="0">
                    <a:pos x="88" y="112"/>
                  </a:cxn>
                  <a:cxn ang="0">
                    <a:pos x="96" y="112"/>
                  </a:cxn>
                  <a:cxn ang="0">
                    <a:pos x="104" y="120"/>
                  </a:cxn>
                  <a:cxn ang="0">
                    <a:pos x="104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20" y="120"/>
                  </a:cxn>
                  <a:cxn ang="0">
                    <a:pos x="120" y="120"/>
                  </a:cxn>
                  <a:cxn ang="0">
                    <a:pos x="120" y="120"/>
                  </a:cxn>
                  <a:cxn ang="0">
                    <a:pos x="120" y="112"/>
                  </a:cxn>
                  <a:cxn ang="0">
                    <a:pos x="120" y="112"/>
                  </a:cxn>
                  <a:cxn ang="0">
                    <a:pos x="120" y="112"/>
                  </a:cxn>
                  <a:cxn ang="0">
                    <a:pos x="112" y="112"/>
                  </a:cxn>
                  <a:cxn ang="0">
                    <a:pos x="112" y="104"/>
                  </a:cxn>
                  <a:cxn ang="0">
                    <a:pos x="104" y="96"/>
                  </a:cxn>
                  <a:cxn ang="0">
                    <a:pos x="96" y="88"/>
                  </a:cxn>
                  <a:cxn ang="0">
                    <a:pos x="96" y="80"/>
                  </a:cxn>
                  <a:cxn ang="0">
                    <a:pos x="88" y="72"/>
                  </a:cxn>
                  <a:cxn ang="0">
                    <a:pos x="88" y="72"/>
                  </a:cxn>
                  <a:cxn ang="0">
                    <a:pos x="72" y="64"/>
                  </a:cxn>
                  <a:cxn ang="0">
                    <a:pos x="64" y="48"/>
                  </a:cxn>
                  <a:cxn ang="0">
                    <a:pos x="56" y="40"/>
                  </a:cxn>
                  <a:cxn ang="0">
                    <a:pos x="48" y="32"/>
                  </a:cxn>
                  <a:cxn ang="0">
                    <a:pos x="32" y="24"/>
                  </a:cxn>
                  <a:cxn ang="0">
                    <a:pos x="24" y="16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20" h="12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32" y="48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72"/>
                    </a:lnTo>
                    <a:lnTo>
                      <a:pt x="64" y="80"/>
                    </a:lnTo>
                    <a:lnTo>
                      <a:pt x="72" y="88"/>
                    </a:lnTo>
                    <a:lnTo>
                      <a:pt x="72" y="96"/>
                    </a:lnTo>
                    <a:lnTo>
                      <a:pt x="80" y="96"/>
                    </a:lnTo>
                    <a:lnTo>
                      <a:pt x="80" y="104"/>
                    </a:lnTo>
                    <a:lnTo>
                      <a:pt x="88" y="104"/>
                    </a:lnTo>
                    <a:lnTo>
                      <a:pt x="88" y="112"/>
                    </a:lnTo>
                    <a:lnTo>
                      <a:pt x="96" y="112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12" y="112"/>
                    </a:lnTo>
                    <a:lnTo>
                      <a:pt x="112" y="104"/>
                    </a:lnTo>
                    <a:lnTo>
                      <a:pt x="104" y="96"/>
                    </a:lnTo>
                    <a:lnTo>
                      <a:pt x="96" y="88"/>
                    </a:lnTo>
                    <a:lnTo>
                      <a:pt x="96" y="80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72" y="64"/>
                    </a:lnTo>
                    <a:lnTo>
                      <a:pt x="64" y="48"/>
                    </a:lnTo>
                    <a:lnTo>
                      <a:pt x="56" y="40"/>
                    </a:lnTo>
                    <a:lnTo>
                      <a:pt x="48" y="32"/>
                    </a:lnTo>
                    <a:lnTo>
                      <a:pt x="32" y="24"/>
                    </a:lnTo>
                    <a:lnTo>
                      <a:pt x="24" y="16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32" name="Freeform 1908"/>
              <p:cNvSpPr>
                <a:spLocks/>
              </p:cNvSpPr>
              <p:nvPr/>
            </p:nvSpPr>
            <p:spPr bwMode="auto">
              <a:xfrm>
                <a:off x="3568" y="2336"/>
                <a:ext cx="48" cy="41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0" y="40"/>
                  </a:cxn>
                  <a:cxn ang="0">
                    <a:pos x="32" y="32"/>
                  </a:cxn>
                  <a:cxn ang="0">
                    <a:pos x="24" y="16"/>
                  </a:cxn>
                  <a:cxn ang="0">
                    <a:pos x="8" y="8"/>
                  </a:cxn>
                  <a:cxn ang="0">
                    <a:pos x="0" y="0"/>
                  </a:cxn>
                </a:cxnLst>
                <a:rect l="0" t="0" r="r" b="b"/>
                <a:pathLst>
                  <a:path w="48" h="40">
                    <a:moveTo>
                      <a:pt x="48" y="40"/>
                    </a:moveTo>
                    <a:lnTo>
                      <a:pt x="40" y="40"/>
                    </a:lnTo>
                    <a:lnTo>
                      <a:pt x="32" y="32"/>
                    </a:lnTo>
                    <a:lnTo>
                      <a:pt x="24" y="16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33" name="Freeform 1909"/>
              <p:cNvSpPr>
                <a:spLocks/>
              </p:cNvSpPr>
              <p:nvPr/>
            </p:nvSpPr>
            <p:spPr bwMode="auto">
              <a:xfrm>
                <a:off x="3568" y="2336"/>
                <a:ext cx="48" cy="41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8" y="40"/>
                  </a:cxn>
                  <a:cxn ang="0">
                    <a:pos x="48" y="40"/>
                  </a:cxn>
                  <a:cxn ang="0">
                    <a:pos x="40" y="40"/>
                  </a:cxn>
                  <a:cxn ang="0">
                    <a:pos x="32" y="32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8"/>
                  </a:cxn>
                  <a:cxn ang="0">
                    <a:pos x="0" y="0"/>
                  </a:cxn>
                </a:cxnLst>
                <a:rect l="0" t="0" r="r" b="b"/>
                <a:pathLst>
                  <a:path w="48" h="40">
                    <a:moveTo>
                      <a:pt x="48" y="40"/>
                    </a:moveTo>
                    <a:lnTo>
                      <a:pt x="48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3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34" name="Freeform 1910"/>
              <p:cNvSpPr>
                <a:spLocks/>
              </p:cNvSpPr>
              <p:nvPr/>
            </p:nvSpPr>
            <p:spPr bwMode="auto">
              <a:xfrm>
                <a:off x="3591" y="2328"/>
                <a:ext cx="57" cy="8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32"/>
                  </a:cxn>
                  <a:cxn ang="0">
                    <a:pos x="48" y="32"/>
                  </a:cxn>
                  <a:cxn ang="0">
                    <a:pos x="48" y="40"/>
                  </a:cxn>
                  <a:cxn ang="0">
                    <a:pos x="48" y="40"/>
                  </a:cxn>
                  <a:cxn ang="0">
                    <a:pos x="48" y="48"/>
                  </a:cxn>
                  <a:cxn ang="0">
                    <a:pos x="48" y="64"/>
                  </a:cxn>
                  <a:cxn ang="0">
                    <a:pos x="48" y="80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48" y="56"/>
                  </a:cxn>
                  <a:cxn ang="0">
                    <a:pos x="48" y="40"/>
                  </a:cxn>
                  <a:cxn ang="0">
                    <a:pos x="48" y="32"/>
                  </a:cxn>
                  <a:cxn ang="0">
                    <a:pos x="48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16"/>
                  </a:cxn>
                  <a:cxn ang="0">
                    <a:pos x="32" y="16"/>
                  </a:cxn>
                  <a:cxn ang="0">
                    <a:pos x="24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8" y="16"/>
                  </a:cxn>
                </a:cxnLst>
                <a:rect l="0" t="0" r="r" b="b"/>
                <a:pathLst>
                  <a:path w="56" h="80">
                    <a:moveTo>
                      <a:pt x="8" y="16"/>
                    </a:moveTo>
                    <a:lnTo>
                      <a:pt x="8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8"/>
                    </a:lnTo>
                    <a:lnTo>
                      <a:pt x="48" y="64"/>
                    </a:lnTo>
                    <a:lnTo>
                      <a:pt x="48" y="80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48" y="56"/>
                    </a:lnTo>
                    <a:lnTo>
                      <a:pt x="48" y="40"/>
                    </a:lnTo>
                    <a:lnTo>
                      <a:pt x="48" y="32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35" name="Freeform 1911"/>
              <p:cNvSpPr>
                <a:spLocks/>
              </p:cNvSpPr>
              <p:nvPr/>
            </p:nvSpPr>
            <p:spPr bwMode="auto">
              <a:xfrm>
                <a:off x="3591" y="2328"/>
                <a:ext cx="57" cy="80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24" y="24"/>
                  </a:cxn>
                  <a:cxn ang="0">
                    <a:pos x="40" y="32"/>
                  </a:cxn>
                  <a:cxn ang="0">
                    <a:pos x="48" y="48"/>
                  </a:cxn>
                  <a:cxn ang="0">
                    <a:pos x="48" y="80"/>
                  </a:cxn>
                  <a:cxn ang="0">
                    <a:pos x="48" y="80"/>
                  </a:cxn>
                  <a:cxn ang="0">
                    <a:pos x="48" y="80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48" y="48"/>
                  </a:cxn>
                  <a:cxn ang="0">
                    <a:pos x="48" y="32"/>
                  </a:cxn>
                  <a:cxn ang="0">
                    <a:pos x="40" y="16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16"/>
                  </a:cxn>
                </a:cxnLst>
                <a:rect l="0" t="0" r="r" b="b"/>
                <a:pathLst>
                  <a:path w="56" h="80">
                    <a:moveTo>
                      <a:pt x="16" y="16"/>
                    </a:moveTo>
                    <a:lnTo>
                      <a:pt x="24" y="24"/>
                    </a:lnTo>
                    <a:lnTo>
                      <a:pt x="40" y="32"/>
                    </a:lnTo>
                    <a:lnTo>
                      <a:pt x="48" y="4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48" y="48"/>
                    </a:lnTo>
                    <a:lnTo>
                      <a:pt x="48" y="32"/>
                    </a:lnTo>
                    <a:lnTo>
                      <a:pt x="40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36" name="Freeform 1912"/>
              <p:cNvSpPr>
                <a:spLocks/>
              </p:cNvSpPr>
              <p:nvPr/>
            </p:nvSpPr>
            <p:spPr bwMode="auto">
              <a:xfrm>
                <a:off x="3591" y="2328"/>
                <a:ext cx="57" cy="8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32"/>
                  </a:cxn>
                  <a:cxn ang="0">
                    <a:pos x="48" y="32"/>
                  </a:cxn>
                  <a:cxn ang="0">
                    <a:pos x="48" y="40"/>
                  </a:cxn>
                  <a:cxn ang="0">
                    <a:pos x="48" y="40"/>
                  </a:cxn>
                  <a:cxn ang="0">
                    <a:pos x="48" y="48"/>
                  </a:cxn>
                  <a:cxn ang="0">
                    <a:pos x="48" y="64"/>
                  </a:cxn>
                  <a:cxn ang="0">
                    <a:pos x="48" y="80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48" y="56"/>
                  </a:cxn>
                  <a:cxn ang="0">
                    <a:pos x="48" y="40"/>
                  </a:cxn>
                  <a:cxn ang="0">
                    <a:pos x="48" y="32"/>
                  </a:cxn>
                  <a:cxn ang="0">
                    <a:pos x="48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0" y="16"/>
                  </a:cxn>
                  <a:cxn ang="0">
                    <a:pos x="32" y="16"/>
                  </a:cxn>
                  <a:cxn ang="0">
                    <a:pos x="24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8" y="16"/>
                  </a:cxn>
                </a:cxnLst>
                <a:rect l="0" t="0" r="r" b="b"/>
                <a:pathLst>
                  <a:path w="56" h="80">
                    <a:moveTo>
                      <a:pt x="8" y="16"/>
                    </a:moveTo>
                    <a:lnTo>
                      <a:pt x="8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8"/>
                    </a:lnTo>
                    <a:lnTo>
                      <a:pt x="48" y="64"/>
                    </a:lnTo>
                    <a:lnTo>
                      <a:pt x="48" y="80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48" y="56"/>
                    </a:lnTo>
                    <a:lnTo>
                      <a:pt x="48" y="40"/>
                    </a:lnTo>
                    <a:lnTo>
                      <a:pt x="48" y="32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grpSp>
          <p:nvGrpSpPr>
            <p:cNvPr id="26" name="Group 1913"/>
            <p:cNvGrpSpPr>
              <a:grpSpLocks/>
            </p:cNvGrpSpPr>
            <p:nvPr/>
          </p:nvGrpSpPr>
          <p:grpSpPr bwMode="auto">
            <a:xfrm>
              <a:off x="3496" y="2304"/>
              <a:ext cx="168" cy="72"/>
              <a:chOff x="3496" y="2304"/>
              <a:chExt cx="168" cy="72"/>
            </a:xfrm>
          </p:grpSpPr>
          <p:sp>
            <p:nvSpPr>
              <p:cNvPr id="873338" name="Freeform 1914"/>
              <p:cNvSpPr>
                <a:spLocks/>
              </p:cNvSpPr>
              <p:nvPr/>
            </p:nvSpPr>
            <p:spPr bwMode="auto">
              <a:xfrm>
                <a:off x="3496" y="2304"/>
                <a:ext cx="169" cy="64"/>
              </a:xfrm>
              <a:custGeom>
                <a:avLst/>
                <a:gdLst/>
                <a:ahLst/>
                <a:cxnLst>
                  <a:cxn ang="0">
                    <a:pos x="128" y="24"/>
                  </a:cxn>
                  <a:cxn ang="0">
                    <a:pos x="144" y="32"/>
                  </a:cxn>
                  <a:cxn ang="0">
                    <a:pos x="152" y="40"/>
                  </a:cxn>
                  <a:cxn ang="0">
                    <a:pos x="160" y="56"/>
                  </a:cxn>
                  <a:cxn ang="0">
                    <a:pos x="168" y="64"/>
                  </a:cxn>
                  <a:cxn ang="0">
                    <a:pos x="168" y="56"/>
                  </a:cxn>
                  <a:cxn ang="0">
                    <a:pos x="168" y="48"/>
                  </a:cxn>
                  <a:cxn ang="0">
                    <a:pos x="152" y="40"/>
                  </a:cxn>
                  <a:cxn ang="0">
                    <a:pos x="136" y="24"/>
                  </a:cxn>
                  <a:cxn ang="0">
                    <a:pos x="144" y="16"/>
                  </a:cxn>
                  <a:cxn ang="0">
                    <a:pos x="152" y="16"/>
                  </a:cxn>
                  <a:cxn ang="0">
                    <a:pos x="160" y="16"/>
                  </a:cxn>
                  <a:cxn ang="0">
                    <a:pos x="168" y="16"/>
                  </a:cxn>
                  <a:cxn ang="0">
                    <a:pos x="168" y="8"/>
                  </a:cxn>
                  <a:cxn ang="0">
                    <a:pos x="160" y="8"/>
                  </a:cxn>
                  <a:cxn ang="0">
                    <a:pos x="160" y="8"/>
                  </a:cxn>
                  <a:cxn ang="0">
                    <a:pos x="168" y="8"/>
                  </a:cxn>
                  <a:cxn ang="0">
                    <a:pos x="168" y="8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04" y="0"/>
                  </a:cxn>
                  <a:cxn ang="0">
                    <a:pos x="80" y="0"/>
                  </a:cxn>
                  <a:cxn ang="0">
                    <a:pos x="48" y="8"/>
                  </a:cxn>
                  <a:cxn ang="0">
                    <a:pos x="40" y="8"/>
                  </a:cxn>
                  <a:cxn ang="0">
                    <a:pos x="24" y="8"/>
                  </a:cxn>
                  <a:cxn ang="0">
                    <a:pos x="16" y="16"/>
                  </a:cxn>
                  <a:cxn ang="0">
                    <a:pos x="8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8" y="32"/>
                  </a:cxn>
                  <a:cxn ang="0">
                    <a:pos x="16" y="32"/>
                  </a:cxn>
                  <a:cxn ang="0">
                    <a:pos x="24" y="32"/>
                  </a:cxn>
                  <a:cxn ang="0">
                    <a:pos x="40" y="32"/>
                  </a:cxn>
                  <a:cxn ang="0">
                    <a:pos x="48" y="32"/>
                  </a:cxn>
                  <a:cxn ang="0">
                    <a:pos x="104" y="24"/>
                  </a:cxn>
                  <a:cxn ang="0">
                    <a:pos x="120" y="24"/>
                  </a:cxn>
                  <a:cxn ang="0">
                    <a:pos x="128" y="24"/>
                  </a:cxn>
                </a:cxnLst>
                <a:rect l="0" t="0" r="r" b="b"/>
                <a:pathLst>
                  <a:path w="168" h="64">
                    <a:moveTo>
                      <a:pt x="128" y="24"/>
                    </a:moveTo>
                    <a:lnTo>
                      <a:pt x="128" y="24"/>
                    </a:lnTo>
                    <a:lnTo>
                      <a:pt x="136" y="24"/>
                    </a:lnTo>
                    <a:lnTo>
                      <a:pt x="144" y="32"/>
                    </a:lnTo>
                    <a:lnTo>
                      <a:pt x="144" y="32"/>
                    </a:lnTo>
                    <a:lnTo>
                      <a:pt x="152" y="40"/>
                    </a:lnTo>
                    <a:lnTo>
                      <a:pt x="160" y="48"/>
                    </a:lnTo>
                    <a:lnTo>
                      <a:pt x="160" y="56"/>
                    </a:lnTo>
                    <a:lnTo>
                      <a:pt x="160" y="56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56"/>
                    </a:lnTo>
                    <a:lnTo>
                      <a:pt x="168" y="48"/>
                    </a:lnTo>
                    <a:lnTo>
                      <a:pt x="168" y="48"/>
                    </a:lnTo>
                    <a:lnTo>
                      <a:pt x="160" y="40"/>
                    </a:lnTo>
                    <a:lnTo>
                      <a:pt x="152" y="40"/>
                    </a:lnTo>
                    <a:lnTo>
                      <a:pt x="152" y="32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44" y="16"/>
                    </a:lnTo>
                    <a:lnTo>
                      <a:pt x="152" y="16"/>
                    </a:lnTo>
                    <a:lnTo>
                      <a:pt x="152" y="16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04" y="0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104" y="24"/>
                    </a:lnTo>
                    <a:lnTo>
                      <a:pt x="112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8" y="24"/>
                    </a:lnTo>
                    <a:lnTo>
                      <a:pt x="128" y="24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39" name="Freeform 1915"/>
              <p:cNvSpPr>
                <a:spLocks/>
              </p:cNvSpPr>
              <p:nvPr/>
            </p:nvSpPr>
            <p:spPr bwMode="auto">
              <a:xfrm>
                <a:off x="3496" y="2304"/>
                <a:ext cx="169" cy="72"/>
              </a:xfrm>
              <a:custGeom>
                <a:avLst/>
                <a:gdLst/>
                <a:ahLst/>
                <a:cxnLst>
                  <a:cxn ang="0">
                    <a:pos x="144" y="32"/>
                  </a:cxn>
                  <a:cxn ang="0">
                    <a:pos x="168" y="72"/>
                  </a:cxn>
                  <a:cxn ang="0">
                    <a:pos x="168" y="64"/>
                  </a:cxn>
                  <a:cxn ang="0">
                    <a:pos x="160" y="40"/>
                  </a:cxn>
                  <a:cxn ang="0">
                    <a:pos x="136" y="24"/>
                  </a:cxn>
                  <a:cxn ang="0">
                    <a:pos x="168" y="16"/>
                  </a:cxn>
                  <a:cxn ang="0">
                    <a:pos x="168" y="8"/>
                  </a:cxn>
                  <a:cxn ang="0">
                    <a:pos x="160" y="8"/>
                  </a:cxn>
                  <a:cxn ang="0">
                    <a:pos x="160" y="8"/>
                  </a:cxn>
                  <a:cxn ang="0">
                    <a:pos x="160" y="8"/>
                  </a:cxn>
                  <a:cxn ang="0">
                    <a:pos x="168" y="0"/>
                  </a:cxn>
                  <a:cxn ang="0">
                    <a:pos x="160" y="0"/>
                  </a:cxn>
                  <a:cxn ang="0">
                    <a:pos x="64" y="8"/>
                  </a:cxn>
                  <a:cxn ang="0">
                    <a:pos x="8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24" y="32"/>
                  </a:cxn>
                  <a:cxn ang="0">
                    <a:pos x="32" y="32"/>
                  </a:cxn>
                  <a:cxn ang="0">
                    <a:pos x="48" y="32"/>
                  </a:cxn>
                  <a:cxn ang="0">
                    <a:pos x="112" y="24"/>
                  </a:cxn>
                  <a:cxn ang="0">
                    <a:pos x="128" y="24"/>
                  </a:cxn>
                  <a:cxn ang="0">
                    <a:pos x="128" y="24"/>
                  </a:cxn>
                  <a:cxn ang="0">
                    <a:pos x="136" y="24"/>
                  </a:cxn>
                  <a:cxn ang="0">
                    <a:pos x="152" y="40"/>
                  </a:cxn>
                  <a:cxn ang="0">
                    <a:pos x="160" y="56"/>
                  </a:cxn>
                  <a:cxn ang="0">
                    <a:pos x="168" y="56"/>
                  </a:cxn>
                  <a:cxn ang="0">
                    <a:pos x="160" y="40"/>
                  </a:cxn>
                  <a:cxn ang="0">
                    <a:pos x="136" y="24"/>
                  </a:cxn>
                  <a:cxn ang="0">
                    <a:pos x="152" y="16"/>
                  </a:cxn>
                  <a:cxn ang="0">
                    <a:pos x="160" y="16"/>
                  </a:cxn>
                  <a:cxn ang="0">
                    <a:pos x="168" y="8"/>
                  </a:cxn>
                  <a:cxn ang="0">
                    <a:pos x="160" y="8"/>
                  </a:cxn>
                  <a:cxn ang="0">
                    <a:pos x="160" y="8"/>
                  </a:cxn>
                  <a:cxn ang="0">
                    <a:pos x="168" y="8"/>
                  </a:cxn>
                  <a:cxn ang="0">
                    <a:pos x="168" y="0"/>
                  </a:cxn>
                  <a:cxn ang="0">
                    <a:pos x="104" y="0"/>
                  </a:cxn>
                  <a:cxn ang="0">
                    <a:pos x="64" y="8"/>
                  </a:cxn>
                  <a:cxn ang="0">
                    <a:pos x="40" y="8"/>
                  </a:cxn>
                  <a:cxn ang="0">
                    <a:pos x="16" y="16"/>
                  </a:cxn>
                  <a:cxn ang="0">
                    <a:pos x="8" y="16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6" y="32"/>
                  </a:cxn>
                  <a:cxn ang="0">
                    <a:pos x="40" y="32"/>
                  </a:cxn>
                  <a:cxn ang="0">
                    <a:pos x="48" y="32"/>
                  </a:cxn>
                  <a:cxn ang="0">
                    <a:pos x="112" y="24"/>
                  </a:cxn>
                  <a:cxn ang="0">
                    <a:pos x="128" y="24"/>
                  </a:cxn>
                </a:cxnLst>
                <a:rect l="0" t="0" r="r" b="b"/>
                <a:pathLst>
                  <a:path w="168" h="72">
                    <a:moveTo>
                      <a:pt x="128" y="24"/>
                    </a:moveTo>
                    <a:lnTo>
                      <a:pt x="136" y="24"/>
                    </a:lnTo>
                    <a:lnTo>
                      <a:pt x="144" y="32"/>
                    </a:lnTo>
                    <a:lnTo>
                      <a:pt x="160" y="48"/>
                    </a:lnTo>
                    <a:lnTo>
                      <a:pt x="168" y="64"/>
                    </a:lnTo>
                    <a:lnTo>
                      <a:pt x="168" y="72"/>
                    </a:lnTo>
                    <a:lnTo>
                      <a:pt x="168" y="72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0" y="48"/>
                    </a:lnTo>
                    <a:lnTo>
                      <a:pt x="160" y="40"/>
                    </a:lnTo>
                    <a:lnTo>
                      <a:pt x="144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52" y="16"/>
                    </a:lnTo>
                    <a:lnTo>
                      <a:pt x="160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8" y="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04" y="0"/>
                    </a:lnTo>
                    <a:lnTo>
                      <a:pt x="88" y="0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24" y="16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104" y="24"/>
                    </a:lnTo>
                    <a:lnTo>
                      <a:pt x="112" y="24"/>
                    </a:lnTo>
                    <a:lnTo>
                      <a:pt x="120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36" y="24"/>
                    </a:lnTo>
                    <a:lnTo>
                      <a:pt x="144" y="32"/>
                    </a:lnTo>
                    <a:lnTo>
                      <a:pt x="144" y="32"/>
                    </a:lnTo>
                    <a:lnTo>
                      <a:pt x="152" y="40"/>
                    </a:lnTo>
                    <a:lnTo>
                      <a:pt x="160" y="48"/>
                    </a:lnTo>
                    <a:lnTo>
                      <a:pt x="160" y="56"/>
                    </a:lnTo>
                    <a:lnTo>
                      <a:pt x="160" y="56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56"/>
                    </a:lnTo>
                    <a:lnTo>
                      <a:pt x="168" y="48"/>
                    </a:lnTo>
                    <a:lnTo>
                      <a:pt x="168" y="48"/>
                    </a:lnTo>
                    <a:lnTo>
                      <a:pt x="160" y="40"/>
                    </a:lnTo>
                    <a:lnTo>
                      <a:pt x="152" y="40"/>
                    </a:lnTo>
                    <a:lnTo>
                      <a:pt x="152" y="32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44" y="16"/>
                    </a:lnTo>
                    <a:lnTo>
                      <a:pt x="152" y="16"/>
                    </a:lnTo>
                    <a:lnTo>
                      <a:pt x="152" y="16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04" y="0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104" y="24"/>
                    </a:lnTo>
                    <a:lnTo>
                      <a:pt x="112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8" y="24"/>
                    </a:lnTo>
                    <a:lnTo>
                      <a:pt x="128" y="24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40" name="Freeform 1916"/>
              <p:cNvSpPr>
                <a:spLocks/>
              </p:cNvSpPr>
              <p:nvPr/>
            </p:nvSpPr>
            <p:spPr bwMode="auto">
              <a:xfrm>
                <a:off x="3520" y="2313"/>
                <a:ext cx="136" cy="23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12" y="8"/>
                  </a:cxn>
                  <a:cxn ang="0">
                    <a:pos x="80" y="8"/>
                  </a:cxn>
                  <a:cxn ang="0">
                    <a:pos x="40" y="16"/>
                  </a:cxn>
                  <a:cxn ang="0">
                    <a:pos x="24" y="16"/>
                  </a:cxn>
                  <a:cxn ang="0">
                    <a:pos x="8" y="24"/>
                  </a:cxn>
                  <a:cxn ang="0">
                    <a:pos x="24" y="16"/>
                  </a:cxn>
                  <a:cxn ang="0">
                    <a:pos x="40" y="16"/>
                  </a:cxn>
                  <a:cxn ang="0">
                    <a:pos x="80" y="8"/>
                  </a:cxn>
                  <a:cxn ang="0">
                    <a:pos x="88" y="8"/>
                  </a:cxn>
                  <a:cxn ang="0">
                    <a:pos x="120" y="8"/>
                  </a:cxn>
                  <a:cxn ang="0">
                    <a:pos x="136" y="0"/>
                  </a:cxn>
                  <a:cxn ang="0">
                    <a:pos x="136" y="0"/>
                  </a:cxn>
                  <a:cxn ang="0">
                    <a:pos x="128" y="0"/>
                  </a:cxn>
                  <a:cxn ang="0">
                    <a:pos x="120" y="0"/>
                  </a:cxn>
                  <a:cxn ang="0">
                    <a:pos x="112" y="8"/>
                  </a:cxn>
                  <a:cxn ang="0">
                    <a:pos x="96" y="8"/>
                  </a:cxn>
                  <a:cxn ang="0">
                    <a:pos x="88" y="8"/>
                  </a:cxn>
                  <a:cxn ang="0">
                    <a:pos x="80" y="8"/>
                  </a:cxn>
                  <a:cxn ang="0">
                    <a:pos x="32" y="16"/>
                  </a:cxn>
                  <a:cxn ang="0">
                    <a:pos x="16" y="16"/>
                  </a:cxn>
                  <a:cxn ang="0">
                    <a:pos x="0" y="24"/>
                  </a:cxn>
                  <a:cxn ang="0">
                    <a:pos x="16" y="16"/>
                  </a:cxn>
                  <a:cxn ang="0">
                    <a:pos x="32" y="16"/>
                  </a:cxn>
                  <a:cxn ang="0">
                    <a:pos x="80" y="8"/>
                  </a:cxn>
                  <a:cxn ang="0">
                    <a:pos x="96" y="8"/>
                  </a:cxn>
                  <a:cxn ang="0">
                    <a:pos x="104" y="8"/>
                  </a:cxn>
                  <a:cxn ang="0">
                    <a:pos x="120" y="0"/>
                  </a:cxn>
                  <a:cxn ang="0">
                    <a:pos x="128" y="0"/>
                  </a:cxn>
                  <a:cxn ang="0">
                    <a:pos x="136" y="0"/>
                  </a:cxn>
                </a:cxnLst>
                <a:rect l="0" t="0" r="r" b="b"/>
                <a:pathLst>
                  <a:path w="136" h="24">
                    <a:moveTo>
                      <a:pt x="136" y="0"/>
                    </a:moveTo>
                    <a:lnTo>
                      <a:pt x="112" y="8"/>
                    </a:lnTo>
                    <a:lnTo>
                      <a:pt x="80" y="8"/>
                    </a:lnTo>
                    <a:lnTo>
                      <a:pt x="40" y="16"/>
                    </a:lnTo>
                    <a:lnTo>
                      <a:pt x="24" y="16"/>
                    </a:lnTo>
                    <a:lnTo>
                      <a:pt x="8" y="24"/>
                    </a:lnTo>
                    <a:lnTo>
                      <a:pt x="24" y="16"/>
                    </a:lnTo>
                    <a:lnTo>
                      <a:pt x="40" y="16"/>
                    </a:lnTo>
                    <a:lnTo>
                      <a:pt x="80" y="8"/>
                    </a:lnTo>
                    <a:lnTo>
                      <a:pt x="88" y="8"/>
                    </a:lnTo>
                    <a:lnTo>
                      <a:pt x="120" y="8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0"/>
                    </a:lnTo>
                    <a:lnTo>
                      <a:pt x="120" y="0"/>
                    </a:lnTo>
                    <a:lnTo>
                      <a:pt x="112" y="8"/>
                    </a:lnTo>
                    <a:lnTo>
                      <a:pt x="96" y="8"/>
                    </a:lnTo>
                    <a:lnTo>
                      <a:pt x="88" y="8"/>
                    </a:lnTo>
                    <a:lnTo>
                      <a:pt x="80" y="8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0" y="24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80" y="8"/>
                    </a:lnTo>
                    <a:lnTo>
                      <a:pt x="96" y="8"/>
                    </a:lnTo>
                    <a:lnTo>
                      <a:pt x="104" y="8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41" name="Freeform 1917"/>
              <p:cNvSpPr>
                <a:spLocks/>
              </p:cNvSpPr>
              <p:nvPr/>
            </p:nvSpPr>
            <p:spPr bwMode="auto">
              <a:xfrm>
                <a:off x="3625" y="2320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42" name="Freeform 1918"/>
              <p:cNvSpPr>
                <a:spLocks/>
              </p:cNvSpPr>
              <p:nvPr/>
            </p:nvSpPr>
            <p:spPr bwMode="auto">
              <a:xfrm>
                <a:off x="3625" y="2320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43" name="Freeform 1919"/>
              <p:cNvSpPr>
                <a:spLocks/>
              </p:cNvSpPr>
              <p:nvPr/>
            </p:nvSpPr>
            <p:spPr bwMode="auto">
              <a:xfrm>
                <a:off x="3625" y="2320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44" name="Freeform 1920"/>
              <p:cNvSpPr>
                <a:spLocks/>
              </p:cNvSpPr>
              <p:nvPr/>
            </p:nvSpPr>
            <p:spPr bwMode="auto">
              <a:xfrm>
                <a:off x="3625" y="2320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grpSp>
          <p:nvGrpSpPr>
            <p:cNvPr id="27" name="Group 1921"/>
            <p:cNvGrpSpPr>
              <a:grpSpLocks/>
            </p:cNvGrpSpPr>
            <p:nvPr/>
          </p:nvGrpSpPr>
          <p:grpSpPr bwMode="auto">
            <a:xfrm>
              <a:off x="3672" y="2208"/>
              <a:ext cx="72" cy="136"/>
              <a:chOff x="3672" y="2208"/>
              <a:chExt cx="72" cy="136"/>
            </a:xfrm>
          </p:grpSpPr>
          <p:sp>
            <p:nvSpPr>
              <p:cNvPr id="873346" name="Freeform 1922"/>
              <p:cNvSpPr>
                <a:spLocks/>
              </p:cNvSpPr>
              <p:nvPr/>
            </p:nvSpPr>
            <p:spPr bwMode="auto">
              <a:xfrm>
                <a:off x="3680" y="2233"/>
                <a:ext cx="49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0" y="80"/>
                  </a:cxn>
                  <a:cxn ang="0">
                    <a:pos x="8" y="56"/>
                  </a:cxn>
                  <a:cxn ang="0">
                    <a:pos x="16" y="40"/>
                  </a:cxn>
                  <a:cxn ang="0">
                    <a:pos x="48" y="0"/>
                  </a:cxn>
                </a:cxnLst>
                <a:rect l="0" t="0" r="r" b="b"/>
                <a:pathLst>
                  <a:path w="48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80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47" name="Freeform 1923"/>
              <p:cNvSpPr>
                <a:spLocks/>
              </p:cNvSpPr>
              <p:nvPr/>
            </p:nvSpPr>
            <p:spPr bwMode="auto">
              <a:xfrm>
                <a:off x="3680" y="2224"/>
                <a:ext cx="49" cy="1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12"/>
                  </a:cxn>
                  <a:cxn ang="0">
                    <a:pos x="0" y="104"/>
                  </a:cxn>
                  <a:cxn ang="0">
                    <a:pos x="0" y="88"/>
                  </a:cxn>
                  <a:cxn ang="0">
                    <a:pos x="0" y="80"/>
                  </a:cxn>
                  <a:cxn ang="0">
                    <a:pos x="0" y="72"/>
                  </a:cxn>
                  <a:cxn ang="0">
                    <a:pos x="8" y="64"/>
                  </a:cxn>
                  <a:cxn ang="0">
                    <a:pos x="8" y="56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24" y="32"/>
                  </a:cxn>
                  <a:cxn ang="0">
                    <a:pos x="32" y="24"/>
                  </a:cxn>
                  <a:cxn ang="0">
                    <a:pos x="48" y="0"/>
                  </a:cxn>
                </a:cxnLst>
                <a:rect l="0" t="0" r="r" b="b"/>
                <a:pathLst>
                  <a:path w="48" h="120">
                    <a:moveTo>
                      <a:pt x="0" y="120"/>
                    </a:move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8" y="64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48" name="Freeform 1924"/>
              <p:cNvSpPr>
                <a:spLocks/>
              </p:cNvSpPr>
              <p:nvPr/>
            </p:nvSpPr>
            <p:spPr bwMode="auto">
              <a:xfrm>
                <a:off x="3680" y="2297"/>
                <a:ext cx="8" cy="4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0"/>
                  </a:cxn>
                  <a:cxn ang="0">
                    <a:pos x="8" y="48"/>
                  </a:cxn>
                </a:cxnLst>
                <a:rect l="0" t="0" r="r" b="b"/>
                <a:pathLst>
                  <a:path w="8" h="48">
                    <a:moveTo>
                      <a:pt x="8" y="0"/>
                    </a:moveTo>
                    <a:lnTo>
                      <a:pt x="8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8" y="4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49" name="Freeform 1925"/>
              <p:cNvSpPr>
                <a:spLocks/>
              </p:cNvSpPr>
              <p:nvPr/>
            </p:nvSpPr>
            <p:spPr bwMode="auto">
              <a:xfrm>
                <a:off x="3680" y="2297"/>
                <a:ext cx="8" cy="4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0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8" y="48"/>
                  </a:cxn>
                </a:cxnLst>
                <a:rect l="0" t="0" r="r" b="b"/>
                <a:pathLst>
                  <a:path w="8" h="48">
                    <a:moveTo>
                      <a:pt x="8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50" name="Freeform 1926"/>
              <p:cNvSpPr>
                <a:spLocks/>
              </p:cNvSpPr>
              <p:nvPr/>
            </p:nvSpPr>
            <p:spPr bwMode="auto">
              <a:xfrm>
                <a:off x="3688" y="2304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51" name="Freeform 1927"/>
              <p:cNvSpPr>
                <a:spLocks/>
              </p:cNvSpPr>
              <p:nvPr/>
            </p:nvSpPr>
            <p:spPr bwMode="auto">
              <a:xfrm>
                <a:off x="3688" y="2297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52" name="Freeform 1928"/>
              <p:cNvSpPr>
                <a:spLocks/>
              </p:cNvSpPr>
              <p:nvPr/>
            </p:nvSpPr>
            <p:spPr bwMode="auto">
              <a:xfrm>
                <a:off x="3672" y="2297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53" name="Freeform 1929"/>
              <p:cNvSpPr>
                <a:spLocks/>
              </p:cNvSpPr>
              <p:nvPr/>
            </p:nvSpPr>
            <p:spPr bwMode="auto">
              <a:xfrm>
                <a:off x="3672" y="2297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54" name="Freeform 1930"/>
              <p:cNvSpPr>
                <a:spLocks/>
              </p:cNvSpPr>
              <p:nvPr/>
            </p:nvSpPr>
            <p:spPr bwMode="auto">
              <a:xfrm>
                <a:off x="3680" y="2288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55" name="Freeform 1931"/>
              <p:cNvSpPr>
                <a:spLocks/>
              </p:cNvSpPr>
              <p:nvPr/>
            </p:nvSpPr>
            <p:spPr bwMode="auto">
              <a:xfrm>
                <a:off x="3680" y="2288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56" name="Freeform 1932"/>
              <p:cNvSpPr>
                <a:spLocks/>
              </p:cNvSpPr>
              <p:nvPr/>
            </p:nvSpPr>
            <p:spPr bwMode="auto">
              <a:xfrm>
                <a:off x="3672" y="2281"/>
                <a:ext cx="8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57" name="Freeform 1933"/>
              <p:cNvSpPr>
                <a:spLocks/>
              </p:cNvSpPr>
              <p:nvPr/>
            </p:nvSpPr>
            <p:spPr bwMode="auto">
              <a:xfrm>
                <a:off x="3672" y="2281"/>
                <a:ext cx="8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58" name="Freeform 1934"/>
              <p:cNvSpPr>
                <a:spLocks/>
              </p:cNvSpPr>
              <p:nvPr/>
            </p:nvSpPr>
            <p:spPr bwMode="auto">
              <a:xfrm>
                <a:off x="3672" y="2265"/>
                <a:ext cx="8" cy="23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8" y="16"/>
                  </a:cxn>
                  <a:cxn ang="0">
                    <a:pos x="0" y="0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lnTo>
                      <a:pt x="8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59" name="Freeform 1935"/>
              <p:cNvSpPr>
                <a:spLocks/>
              </p:cNvSpPr>
              <p:nvPr/>
            </p:nvSpPr>
            <p:spPr bwMode="auto">
              <a:xfrm>
                <a:off x="3672" y="2265"/>
                <a:ext cx="8" cy="23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8" y="24"/>
                  </a:cxn>
                  <a:cxn ang="0">
                    <a:pos x="8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lnTo>
                      <a:pt x="8" y="24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60" name="Freeform 1936"/>
              <p:cNvSpPr>
                <a:spLocks/>
              </p:cNvSpPr>
              <p:nvPr/>
            </p:nvSpPr>
            <p:spPr bwMode="auto">
              <a:xfrm>
                <a:off x="3680" y="2281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61" name="Freeform 1937"/>
              <p:cNvSpPr>
                <a:spLocks/>
              </p:cNvSpPr>
              <p:nvPr/>
            </p:nvSpPr>
            <p:spPr bwMode="auto">
              <a:xfrm>
                <a:off x="3672" y="2281"/>
                <a:ext cx="15" cy="7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62" name="Freeform 1938"/>
              <p:cNvSpPr>
                <a:spLocks/>
              </p:cNvSpPr>
              <p:nvPr/>
            </p:nvSpPr>
            <p:spPr bwMode="auto">
              <a:xfrm>
                <a:off x="3680" y="2272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63" name="Freeform 1939"/>
              <p:cNvSpPr>
                <a:spLocks/>
              </p:cNvSpPr>
              <p:nvPr/>
            </p:nvSpPr>
            <p:spPr bwMode="auto">
              <a:xfrm>
                <a:off x="3680" y="2272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64" name="Freeform 1940"/>
              <p:cNvSpPr>
                <a:spLocks/>
              </p:cNvSpPr>
              <p:nvPr/>
            </p:nvSpPr>
            <p:spPr bwMode="auto">
              <a:xfrm>
                <a:off x="3672" y="2272"/>
                <a:ext cx="15" cy="9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65" name="Freeform 1941"/>
              <p:cNvSpPr>
                <a:spLocks/>
              </p:cNvSpPr>
              <p:nvPr/>
            </p:nvSpPr>
            <p:spPr bwMode="auto">
              <a:xfrm>
                <a:off x="3672" y="2272"/>
                <a:ext cx="15" cy="9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16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66" name="Freeform 1942"/>
              <p:cNvSpPr>
                <a:spLocks/>
              </p:cNvSpPr>
              <p:nvPr/>
            </p:nvSpPr>
            <p:spPr bwMode="auto">
              <a:xfrm>
                <a:off x="3680" y="2265"/>
                <a:ext cx="8" cy="23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8" y="24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67" name="Freeform 1943"/>
              <p:cNvSpPr>
                <a:spLocks/>
              </p:cNvSpPr>
              <p:nvPr/>
            </p:nvSpPr>
            <p:spPr bwMode="auto">
              <a:xfrm>
                <a:off x="3680" y="2265"/>
                <a:ext cx="1" cy="2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68" name="Freeform 1944"/>
              <p:cNvSpPr>
                <a:spLocks/>
              </p:cNvSpPr>
              <p:nvPr/>
            </p:nvSpPr>
            <p:spPr bwMode="auto">
              <a:xfrm>
                <a:off x="3688" y="2297"/>
                <a:ext cx="9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69" name="Freeform 1945"/>
              <p:cNvSpPr>
                <a:spLocks/>
              </p:cNvSpPr>
              <p:nvPr/>
            </p:nvSpPr>
            <p:spPr bwMode="auto">
              <a:xfrm>
                <a:off x="3688" y="2297"/>
                <a:ext cx="9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70" name="Freeform 1946"/>
              <p:cNvSpPr>
                <a:spLocks/>
              </p:cNvSpPr>
              <p:nvPr/>
            </p:nvSpPr>
            <p:spPr bwMode="auto">
              <a:xfrm>
                <a:off x="3688" y="2288"/>
                <a:ext cx="9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71" name="Freeform 1947"/>
              <p:cNvSpPr>
                <a:spLocks/>
              </p:cNvSpPr>
              <p:nvPr/>
            </p:nvSpPr>
            <p:spPr bwMode="auto">
              <a:xfrm>
                <a:off x="3688" y="2288"/>
                <a:ext cx="9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72" name="Freeform 1948"/>
              <p:cNvSpPr>
                <a:spLocks/>
              </p:cNvSpPr>
              <p:nvPr/>
            </p:nvSpPr>
            <p:spPr bwMode="auto">
              <a:xfrm>
                <a:off x="3688" y="2288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73" name="Freeform 1949"/>
              <p:cNvSpPr>
                <a:spLocks/>
              </p:cNvSpPr>
              <p:nvPr/>
            </p:nvSpPr>
            <p:spPr bwMode="auto">
              <a:xfrm>
                <a:off x="3680" y="2288"/>
                <a:ext cx="24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74" name="Freeform 1950"/>
              <p:cNvSpPr>
                <a:spLocks/>
              </p:cNvSpPr>
              <p:nvPr/>
            </p:nvSpPr>
            <p:spPr bwMode="auto">
              <a:xfrm>
                <a:off x="3688" y="2281"/>
                <a:ext cx="17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75" name="Freeform 1951"/>
              <p:cNvSpPr>
                <a:spLocks/>
              </p:cNvSpPr>
              <p:nvPr/>
            </p:nvSpPr>
            <p:spPr bwMode="auto">
              <a:xfrm>
                <a:off x="3688" y="2281"/>
                <a:ext cx="17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8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76" name="Freeform 1952"/>
              <p:cNvSpPr>
                <a:spLocks/>
              </p:cNvSpPr>
              <p:nvPr/>
            </p:nvSpPr>
            <p:spPr bwMode="auto">
              <a:xfrm>
                <a:off x="3688" y="2281"/>
                <a:ext cx="17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77" name="Freeform 1953"/>
              <p:cNvSpPr>
                <a:spLocks/>
              </p:cNvSpPr>
              <p:nvPr/>
            </p:nvSpPr>
            <p:spPr bwMode="auto">
              <a:xfrm>
                <a:off x="3688" y="2281"/>
                <a:ext cx="17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78" name="Freeform 1954"/>
              <p:cNvSpPr>
                <a:spLocks/>
              </p:cNvSpPr>
              <p:nvPr/>
            </p:nvSpPr>
            <p:spPr bwMode="auto">
              <a:xfrm>
                <a:off x="3688" y="2272"/>
                <a:ext cx="17" cy="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6" y="8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79" name="Freeform 1955"/>
              <p:cNvSpPr>
                <a:spLocks/>
              </p:cNvSpPr>
              <p:nvPr/>
            </p:nvSpPr>
            <p:spPr bwMode="auto">
              <a:xfrm>
                <a:off x="3688" y="2272"/>
                <a:ext cx="17" cy="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80" name="Freeform 1956"/>
              <p:cNvSpPr>
                <a:spLocks/>
              </p:cNvSpPr>
              <p:nvPr/>
            </p:nvSpPr>
            <p:spPr bwMode="auto">
              <a:xfrm>
                <a:off x="3688" y="2272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81" name="Freeform 1957"/>
              <p:cNvSpPr>
                <a:spLocks/>
              </p:cNvSpPr>
              <p:nvPr/>
            </p:nvSpPr>
            <p:spPr bwMode="auto">
              <a:xfrm>
                <a:off x="3688" y="2272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82" name="Freeform 1958"/>
              <p:cNvSpPr>
                <a:spLocks/>
              </p:cNvSpPr>
              <p:nvPr/>
            </p:nvSpPr>
            <p:spPr bwMode="auto">
              <a:xfrm>
                <a:off x="3688" y="2272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83" name="Freeform 1959"/>
              <p:cNvSpPr>
                <a:spLocks/>
              </p:cNvSpPr>
              <p:nvPr/>
            </p:nvSpPr>
            <p:spPr bwMode="auto">
              <a:xfrm>
                <a:off x="3688" y="2272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84" name="Freeform 1960"/>
              <p:cNvSpPr>
                <a:spLocks/>
              </p:cNvSpPr>
              <p:nvPr/>
            </p:nvSpPr>
            <p:spPr bwMode="auto">
              <a:xfrm>
                <a:off x="3688" y="2256"/>
                <a:ext cx="9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lnTo>
                      <a:pt x="8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85" name="Freeform 1961"/>
              <p:cNvSpPr>
                <a:spLocks/>
              </p:cNvSpPr>
              <p:nvPr/>
            </p:nvSpPr>
            <p:spPr bwMode="auto">
              <a:xfrm>
                <a:off x="3688" y="2256"/>
                <a:ext cx="9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86" name="Freeform 1962"/>
              <p:cNvSpPr>
                <a:spLocks/>
              </p:cNvSpPr>
              <p:nvPr/>
            </p:nvSpPr>
            <p:spPr bwMode="auto">
              <a:xfrm>
                <a:off x="3688" y="2265"/>
                <a:ext cx="9" cy="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87" name="Freeform 1963"/>
              <p:cNvSpPr>
                <a:spLocks/>
              </p:cNvSpPr>
              <p:nvPr/>
            </p:nvSpPr>
            <p:spPr bwMode="auto">
              <a:xfrm>
                <a:off x="3688" y="2265"/>
                <a:ext cx="9" cy="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88" name="Freeform 1964"/>
              <p:cNvSpPr>
                <a:spLocks/>
              </p:cNvSpPr>
              <p:nvPr/>
            </p:nvSpPr>
            <p:spPr bwMode="auto">
              <a:xfrm>
                <a:off x="3697" y="2265"/>
                <a:ext cx="15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89" name="Freeform 1965"/>
              <p:cNvSpPr>
                <a:spLocks/>
              </p:cNvSpPr>
              <p:nvPr/>
            </p:nvSpPr>
            <p:spPr bwMode="auto">
              <a:xfrm>
                <a:off x="3697" y="2265"/>
                <a:ext cx="15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90" name="Freeform 1966"/>
              <p:cNvSpPr>
                <a:spLocks/>
              </p:cNvSpPr>
              <p:nvPr/>
            </p:nvSpPr>
            <p:spPr bwMode="auto">
              <a:xfrm>
                <a:off x="3697" y="2265"/>
                <a:ext cx="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91" name="Freeform 1967"/>
              <p:cNvSpPr>
                <a:spLocks/>
              </p:cNvSpPr>
              <p:nvPr/>
            </p:nvSpPr>
            <p:spPr bwMode="auto">
              <a:xfrm>
                <a:off x="3697" y="2265"/>
                <a:ext cx="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92" name="Freeform 1968"/>
              <p:cNvSpPr>
                <a:spLocks/>
              </p:cNvSpPr>
              <p:nvPr/>
            </p:nvSpPr>
            <p:spPr bwMode="auto">
              <a:xfrm>
                <a:off x="3705" y="2256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93" name="Freeform 1969"/>
              <p:cNvSpPr>
                <a:spLocks/>
              </p:cNvSpPr>
              <p:nvPr/>
            </p:nvSpPr>
            <p:spPr bwMode="auto">
              <a:xfrm>
                <a:off x="3705" y="2256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94" name="Freeform 1970"/>
              <p:cNvSpPr>
                <a:spLocks/>
              </p:cNvSpPr>
              <p:nvPr/>
            </p:nvSpPr>
            <p:spPr bwMode="auto">
              <a:xfrm>
                <a:off x="3705" y="2256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95" name="Freeform 1971"/>
              <p:cNvSpPr>
                <a:spLocks/>
              </p:cNvSpPr>
              <p:nvPr/>
            </p:nvSpPr>
            <p:spPr bwMode="auto">
              <a:xfrm>
                <a:off x="3705" y="2256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96" name="Freeform 1972"/>
              <p:cNvSpPr>
                <a:spLocks/>
              </p:cNvSpPr>
              <p:nvPr/>
            </p:nvSpPr>
            <p:spPr bwMode="auto">
              <a:xfrm>
                <a:off x="3705" y="2256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97" name="Freeform 1973"/>
              <p:cNvSpPr>
                <a:spLocks/>
              </p:cNvSpPr>
              <p:nvPr/>
            </p:nvSpPr>
            <p:spPr bwMode="auto">
              <a:xfrm>
                <a:off x="3705" y="2256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98" name="Freeform 1974"/>
              <p:cNvSpPr>
                <a:spLocks/>
              </p:cNvSpPr>
              <p:nvPr/>
            </p:nvSpPr>
            <p:spPr bwMode="auto">
              <a:xfrm>
                <a:off x="3705" y="2256"/>
                <a:ext cx="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399" name="Freeform 1975"/>
              <p:cNvSpPr>
                <a:spLocks/>
              </p:cNvSpPr>
              <p:nvPr/>
            </p:nvSpPr>
            <p:spPr bwMode="auto">
              <a:xfrm>
                <a:off x="3705" y="2256"/>
                <a:ext cx="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00" name="Freeform 1976"/>
              <p:cNvSpPr>
                <a:spLocks/>
              </p:cNvSpPr>
              <p:nvPr/>
            </p:nvSpPr>
            <p:spPr bwMode="auto">
              <a:xfrm>
                <a:off x="3697" y="2249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01" name="Freeform 1977"/>
              <p:cNvSpPr>
                <a:spLocks/>
              </p:cNvSpPr>
              <p:nvPr/>
            </p:nvSpPr>
            <p:spPr bwMode="auto">
              <a:xfrm>
                <a:off x="3697" y="2249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02" name="Freeform 1978"/>
              <p:cNvSpPr>
                <a:spLocks/>
              </p:cNvSpPr>
              <p:nvPr/>
            </p:nvSpPr>
            <p:spPr bwMode="auto">
              <a:xfrm>
                <a:off x="3697" y="2256"/>
                <a:ext cx="0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03" name="Freeform 1979"/>
              <p:cNvSpPr>
                <a:spLocks/>
              </p:cNvSpPr>
              <p:nvPr/>
            </p:nvSpPr>
            <p:spPr bwMode="auto">
              <a:xfrm>
                <a:off x="3697" y="2249"/>
                <a:ext cx="8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04" name="Freeform 1980"/>
              <p:cNvSpPr>
                <a:spLocks/>
              </p:cNvSpPr>
              <p:nvPr/>
            </p:nvSpPr>
            <p:spPr bwMode="auto">
              <a:xfrm>
                <a:off x="3697" y="2240"/>
                <a:ext cx="8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05" name="Freeform 1981"/>
              <p:cNvSpPr>
                <a:spLocks/>
              </p:cNvSpPr>
              <p:nvPr/>
            </p:nvSpPr>
            <p:spPr bwMode="auto">
              <a:xfrm>
                <a:off x="3705" y="2240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06" name="Freeform 1982"/>
              <p:cNvSpPr>
                <a:spLocks/>
              </p:cNvSpPr>
              <p:nvPr/>
            </p:nvSpPr>
            <p:spPr bwMode="auto">
              <a:xfrm>
                <a:off x="3705" y="2233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07" name="Freeform 1983"/>
              <p:cNvSpPr>
                <a:spLocks/>
              </p:cNvSpPr>
              <p:nvPr/>
            </p:nvSpPr>
            <p:spPr bwMode="auto">
              <a:xfrm>
                <a:off x="3705" y="2233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08" name="Rectangle 1984"/>
              <p:cNvSpPr>
                <a:spLocks noChangeArrowheads="1"/>
              </p:cNvSpPr>
              <p:nvPr/>
            </p:nvSpPr>
            <p:spPr bwMode="auto">
              <a:xfrm>
                <a:off x="3712" y="2240"/>
                <a:ext cx="0" cy="9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09" name="Freeform 1985"/>
              <p:cNvSpPr>
                <a:spLocks/>
              </p:cNvSpPr>
              <p:nvPr/>
            </p:nvSpPr>
            <p:spPr bwMode="auto">
              <a:xfrm>
                <a:off x="3712" y="2240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10" name="Freeform 1986"/>
              <p:cNvSpPr>
                <a:spLocks/>
              </p:cNvSpPr>
              <p:nvPr/>
            </p:nvSpPr>
            <p:spPr bwMode="auto">
              <a:xfrm>
                <a:off x="3712" y="2249"/>
                <a:ext cx="8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11" name="Freeform 1987"/>
              <p:cNvSpPr>
                <a:spLocks/>
              </p:cNvSpPr>
              <p:nvPr/>
            </p:nvSpPr>
            <p:spPr bwMode="auto">
              <a:xfrm>
                <a:off x="3712" y="2249"/>
                <a:ext cx="8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12" name="Freeform 1988"/>
              <p:cNvSpPr>
                <a:spLocks/>
              </p:cNvSpPr>
              <p:nvPr/>
            </p:nvSpPr>
            <p:spPr bwMode="auto">
              <a:xfrm>
                <a:off x="3712" y="2240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13" name="Freeform 1989"/>
              <p:cNvSpPr>
                <a:spLocks/>
              </p:cNvSpPr>
              <p:nvPr/>
            </p:nvSpPr>
            <p:spPr bwMode="auto">
              <a:xfrm>
                <a:off x="3712" y="2240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14" name="Freeform 1990"/>
              <p:cNvSpPr>
                <a:spLocks/>
              </p:cNvSpPr>
              <p:nvPr/>
            </p:nvSpPr>
            <p:spPr bwMode="auto">
              <a:xfrm>
                <a:off x="3720" y="2240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15" name="Freeform 1991"/>
              <p:cNvSpPr>
                <a:spLocks/>
              </p:cNvSpPr>
              <p:nvPr/>
            </p:nvSpPr>
            <p:spPr bwMode="auto">
              <a:xfrm>
                <a:off x="3720" y="2240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16" name="Rectangle 1992"/>
              <p:cNvSpPr>
                <a:spLocks noChangeArrowheads="1"/>
              </p:cNvSpPr>
              <p:nvPr/>
            </p:nvSpPr>
            <p:spPr bwMode="auto">
              <a:xfrm>
                <a:off x="3712" y="2233"/>
                <a:ext cx="0" cy="7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17" name="Freeform 1993"/>
              <p:cNvSpPr>
                <a:spLocks/>
              </p:cNvSpPr>
              <p:nvPr/>
            </p:nvSpPr>
            <p:spPr bwMode="auto">
              <a:xfrm>
                <a:off x="3712" y="2233"/>
                <a:ext cx="1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18" name="Freeform 1994"/>
              <p:cNvSpPr>
                <a:spLocks/>
              </p:cNvSpPr>
              <p:nvPr/>
            </p:nvSpPr>
            <p:spPr bwMode="auto">
              <a:xfrm>
                <a:off x="3712" y="2217"/>
                <a:ext cx="8" cy="2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0"/>
                  </a:cxn>
                </a:cxnLst>
                <a:rect l="0" t="0" r="r" b="b"/>
                <a:pathLst>
                  <a:path w="8" h="24">
                    <a:moveTo>
                      <a:pt x="0" y="24"/>
                    </a:moveTo>
                    <a:lnTo>
                      <a:pt x="8" y="16"/>
                    </a:lnTo>
                    <a:lnTo>
                      <a:pt x="8" y="1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19" name="Freeform 1995"/>
              <p:cNvSpPr>
                <a:spLocks/>
              </p:cNvSpPr>
              <p:nvPr/>
            </p:nvSpPr>
            <p:spPr bwMode="auto">
              <a:xfrm>
                <a:off x="3712" y="2217"/>
                <a:ext cx="8" cy="2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8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20" name="Freeform 1996"/>
              <p:cNvSpPr>
                <a:spLocks/>
              </p:cNvSpPr>
              <p:nvPr/>
            </p:nvSpPr>
            <p:spPr bwMode="auto">
              <a:xfrm>
                <a:off x="3712" y="2217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21" name="Freeform 1997"/>
              <p:cNvSpPr>
                <a:spLocks/>
              </p:cNvSpPr>
              <p:nvPr/>
            </p:nvSpPr>
            <p:spPr bwMode="auto">
              <a:xfrm>
                <a:off x="3712" y="2208"/>
                <a:ext cx="8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0" y="8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22" name="Freeform 1998"/>
              <p:cNvSpPr>
                <a:spLocks/>
              </p:cNvSpPr>
              <p:nvPr/>
            </p:nvSpPr>
            <p:spPr bwMode="auto">
              <a:xfrm>
                <a:off x="3720" y="2208"/>
                <a:ext cx="24" cy="2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" y="8"/>
                  </a:cxn>
                  <a:cxn ang="0">
                    <a:pos x="16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8" y="8"/>
                    </a:lnTo>
                    <a:lnTo>
                      <a:pt x="16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23" name="Freeform 1999"/>
              <p:cNvSpPr>
                <a:spLocks/>
              </p:cNvSpPr>
              <p:nvPr/>
            </p:nvSpPr>
            <p:spPr bwMode="auto">
              <a:xfrm>
                <a:off x="3720" y="2208"/>
                <a:ext cx="24" cy="2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24" name="Freeform 2000"/>
              <p:cNvSpPr>
                <a:spLocks/>
              </p:cNvSpPr>
              <p:nvPr/>
            </p:nvSpPr>
            <p:spPr bwMode="auto">
              <a:xfrm>
                <a:off x="3729" y="2217"/>
                <a:ext cx="15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25" name="Freeform 2001"/>
              <p:cNvSpPr>
                <a:spLocks/>
              </p:cNvSpPr>
              <p:nvPr/>
            </p:nvSpPr>
            <p:spPr bwMode="auto">
              <a:xfrm>
                <a:off x="3729" y="2217"/>
                <a:ext cx="15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26" name="Freeform 2002"/>
              <p:cNvSpPr>
                <a:spLocks/>
              </p:cNvSpPr>
              <p:nvPr/>
            </p:nvSpPr>
            <p:spPr bwMode="auto">
              <a:xfrm>
                <a:off x="3729" y="2224"/>
                <a:ext cx="1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27" name="Freeform 2003"/>
              <p:cNvSpPr>
                <a:spLocks/>
              </p:cNvSpPr>
              <p:nvPr/>
            </p:nvSpPr>
            <p:spPr bwMode="auto">
              <a:xfrm>
                <a:off x="3729" y="2217"/>
                <a:ext cx="8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28" name="Freeform 2004"/>
              <p:cNvSpPr>
                <a:spLocks/>
              </p:cNvSpPr>
              <p:nvPr/>
            </p:nvSpPr>
            <p:spPr bwMode="auto">
              <a:xfrm>
                <a:off x="3729" y="2224"/>
                <a:ext cx="1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6" y="8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29" name="Freeform 2005"/>
              <p:cNvSpPr>
                <a:spLocks/>
              </p:cNvSpPr>
              <p:nvPr/>
            </p:nvSpPr>
            <p:spPr bwMode="auto">
              <a:xfrm>
                <a:off x="3729" y="2224"/>
                <a:ext cx="1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30" name="Freeform 2006"/>
              <p:cNvSpPr>
                <a:spLocks/>
              </p:cNvSpPr>
              <p:nvPr/>
            </p:nvSpPr>
            <p:spPr bwMode="auto">
              <a:xfrm>
                <a:off x="3729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31" name="Freeform 2007"/>
              <p:cNvSpPr>
                <a:spLocks/>
              </p:cNvSpPr>
              <p:nvPr/>
            </p:nvSpPr>
            <p:spPr bwMode="auto">
              <a:xfrm>
                <a:off x="3720" y="2233"/>
                <a:ext cx="9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32" name="Freeform 2008"/>
              <p:cNvSpPr>
                <a:spLocks/>
              </p:cNvSpPr>
              <p:nvPr/>
            </p:nvSpPr>
            <p:spPr bwMode="auto">
              <a:xfrm>
                <a:off x="3720" y="2224"/>
                <a:ext cx="17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33" name="Freeform 2009"/>
              <p:cNvSpPr>
                <a:spLocks/>
              </p:cNvSpPr>
              <p:nvPr/>
            </p:nvSpPr>
            <p:spPr bwMode="auto">
              <a:xfrm>
                <a:off x="3729" y="2217"/>
                <a:ext cx="8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34" name="Rectangle 2010"/>
              <p:cNvSpPr>
                <a:spLocks noChangeArrowheads="1"/>
              </p:cNvSpPr>
              <p:nvPr/>
            </p:nvSpPr>
            <p:spPr bwMode="auto">
              <a:xfrm>
                <a:off x="3729" y="2217"/>
                <a:ext cx="0" cy="7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35" name="Freeform 2011"/>
              <p:cNvSpPr>
                <a:spLocks/>
              </p:cNvSpPr>
              <p:nvPr/>
            </p:nvSpPr>
            <p:spPr bwMode="auto">
              <a:xfrm>
                <a:off x="3729" y="2217"/>
                <a:ext cx="0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36" name="Rectangle 2012"/>
              <p:cNvSpPr>
                <a:spLocks noChangeArrowheads="1"/>
              </p:cNvSpPr>
              <p:nvPr/>
            </p:nvSpPr>
            <p:spPr bwMode="auto">
              <a:xfrm>
                <a:off x="3720" y="2224"/>
                <a:ext cx="0" cy="9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37" name="Freeform 2013"/>
              <p:cNvSpPr>
                <a:spLocks/>
              </p:cNvSpPr>
              <p:nvPr/>
            </p:nvSpPr>
            <p:spPr bwMode="auto">
              <a:xfrm>
                <a:off x="3720" y="2217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38" name="Rectangle 2014"/>
              <p:cNvSpPr>
                <a:spLocks noChangeArrowheads="1"/>
              </p:cNvSpPr>
              <p:nvPr/>
            </p:nvSpPr>
            <p:spPr bwMode="auto">
              <a:xfrm>
                <a:off x="3712" y="2224"/>
                <a:ext cx="0" cy="9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39" name="Freeform 2015"/>
              <p:cNvSpPr>
                <a:spLocks/>
              </p:cNvSpPr>
              <p:nvPr/>
            </p:nvSpPr>
            <p:spPr bwMode="auto">
              <a:xfrm>
                <a:off x="3712" y="2224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40" name="Freeform 2016"/>
              <p:cNvSpPr>
                <a:spLocks/>
              </p:cNvSpPr>
              <p:nvPr/>
            </p:nvSpPr>
            <p:spPr bwMode="auto">
              <a:xfrm>
                <a:off x="3697" y="2265"/>
                <a:ext cx="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8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41" name="Freeform 2017"/>
              <p:cNvSpPr>
                <a:spLocks/>
              </p:cNvSpPr>
              <p:nvPr/>
            </p:nvSpPr>
            <p:spPr bwMode="auto">
              <a:xfrm>
                <a:off x="3697" y="2265"/>
                <a:ext cx="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42" name="Freeform 2018"/>
              <p:cNvSpPr>
                <a:spLocks/>
              </p:cNvSpPr>
              <p:nvPr/>
            </p:nvSpPr>
            <p:spPr bwMode="auto">
              <a:xfrm>
                <a:off x="3688" y="2265"/>
                <a:ext cx="9" cy="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43" name="Freeform 2019"/>
              <p:cNvSpPr>
                <a:spLocks/>
              </p:cNvSpPr>
              <p:nvPr/>
            </p:nvSpPr>
            <p:spPr bwMode="auto">
              <a:xfrm>
                <a:off x="3680" y="2265"/>
                <a:ext cx="17" cy="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6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grpSp>
          <p:nvGrpSpPr>
            <p:cNvPr id="28" name="Group 2020"/>
            <p:cNvGrpSpPr>
              <a:grpSpLocks/>
            </p:cNvGrpSpPr>
            <p:nvPr/>
          </p:nvGrpSpPr>
          <p:grpSpPr bwMode="auto">
            <a:xfrm>
              <a:off x="3600" y="2232"/>
              <a:ext cx="80" cy="128"/>
              <a:chOff x="3600" y="2232"/>
              <a:chExt cx="80" cy="128"/>
            </a:xfrm>
          </p:grpSpPr>
          <p:sp>
            <p:nvSpPr>
              <p:cNvPr id="873445" name="Freeform 2021"/>
              <p:cNvSpPr>
                <a:spLocks/>
              </p:cNvSpPr>
              <p:nvPr/>
            </p:nvSpPr>
            <p:spPr bwMode="auto">
              <a:xfrm>
                <a:off x="3656" y="2297"/>
                <a:ext cx="9" cy="64"/>
              </a:xfrm>
              <a:custGeom>
                <a:avLst/>
                <a:gdLst/>
                <a:ahLst/>
                <a:cxnLst>
                  <a:cxn ang="0">
                    <a:pos x="8" y="64"/>
                  </a:cxn>
                  <a:cxn ang="0">
                    <a:pos x="8" y="64"/>
                  </a:cxn>
                  <a:cxn ang="0">
                    <a:pos x="8" y="56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32"/>
                  </a:cxn>
                  <a:cxn ang="0">
                    <a:pos x="8" y="1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4">
                    <a:moveTo>
                      <a:pt x="8" y="64"/>
                    </a:moveTo>
                    <a:lnTo>
                      <a:pt x="8" y="64"/>
                    </a:lnTo>
                    <a:lnTo>
                      <a:pt x="8" y="56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46" name="Freeform 2022"/>
              <p:cNvSpPr>
                <a:spLocks/>
              </p:cNvSpPr>
              <p:nvPr/>
            </p:nvSpPr>
            <p:spPr bwMode="auto">
              <a:xfrm>
                <a:off x="3648" y="2288"/>
                <a:ext cx="17" cy="72"/>
              </a:xfrm>
              <a:custGeom>
                <a:avLst/>
                <a:gdLst/>
                <a:ahLst/>
                <a:cxnLst>
                  <a:cxn ang="0">
                    <a:pos x="16" y="72"/>
                  </a:cxn>
                  <a:cxn ang="0">
                    <a:pos x="16" y="72"/>
                  </a:cxn>
                  <a:cxn ang="0">
                    <a:pos x="16" y="64"/>
                  </a:cxn>
                  <a:cxn ang="0">
                    <a:pos x="16" y="64"/>
                  </a:cxn>
                  <a:cxn ang="0">
                    <a:pos x="16" y="48"/>
                  </a:cxn>
                  <a:cxn ang="0">
                    <a:pos x="16" y="4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</a:cxnLst>
                <a:rect l="0" t="0" r="r" b="b"/>
                <a:pathLst>
                  <a:path w="16" h="72">
                    <a:moveTo>
                      <a:pt x="16" y="72"/>
                    </a:moveTo>
                    <a:lnTo>
                      <a:pt x="16" y="7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47" name="Freeform 2023"/>
              <p:cNvSpPr>
                <a:spLocks/>
              </p:cNvSpPr>
              <p:nvPr/>
            </p:nvSpPr>
            <p:spPr bwMode="auto">
              <a:xfrm>
                <a:off x="3656" y="2288"/>
                <a:ext cx="9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48" name="Freeform 2024"/>
              <p:cNvSpPr>
                <a:spLocks/>
              </p:cNvSpPr>
              <p:nvPr/>
            </p:nvSpPr>
            <p:spPr bwMode="auto">
              <a:xfrm>
                <a:off x="3656" y="2288"/>
                <a:ext cx="9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49" name="Freeform 2025"/>
              <p:cNvSpPr>
                <a:spLocks/>
              </p:cNvSpPr>
              <p:nvPr/>
            </p:nvSpPr>
            <p:spPr bwMode="auto">
              <a:xfrm>
                <a:off x="3665" y="2288"/>
                <a:ext cx="15" cy="72"/>
              </a:xfrm>
              <a:custGeom>
                <a:avLst/>
                <a:gdLst/>
                <a:ahLst/>
                <a:cxnLst>
                  <a:cxn ang="0">
                    <a:pos x="8" y="72"/>
                  </a:cxn>
                  <a:cxn ang="0">
                    <a:pos x="8" y="56"/>
                  </a:cxn>
                  <a:cxn ang="0">
                    <a:pos x="0" y="32"/>
                  </a:cxn>
                  <a:cxn ang="0">
                    <a:pos x="0" y="8"/>
                  </a:cxn>
                  <a:cxn ang="0">
                    <a:pos x="16" y="0"/>
                  </a:cxn>
                </a:cxnLst>
                <a:rect l="0" t="0" r="r" b="b"/>
                <a:pathLst>
                  <a:path w="16" h="72">
                    <a:moveTo>
                      <a:pt x="8" y="72"/>
                    </a:moveTo>
                    <a:lnTo>
                      <a:pt x="8" y="56"/>
                    </a:lnTo>
                    <a:lnTo>
                      <a:pt x="0" y="32"/>
                    </a:ln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50" name="Freeform 2026"/>
              <p:cNvSpPr>
                <a:spLocks/>
              </p:cNvSpPr>
              <p:nvPr/>
            </p:nvSpPr>
            <p:spPr bwMode="auto">
              <a:xfrm>
                <a:off x="3665" y="2288"/>
                <a:ext cx="15" cy="72"/>
              </a:xfrm>
              <a:custGeom>
                <a:avLst/>
                <a:gdLst/>
                <a:ahLst/>
                <a:cxnLst>
                  <a:cxn ang="0">
                    <a:pos x="8" y="72"/>
                  </a:cxn>
                  <a:cxn ang="0">
                    <a:pos x="8" y="72"/>
                  </a:cxn>
                  <a:cxn ang="0">
                    <a:pos x="8" y="56"/>
                  </a:cxn>
                  <a:cxn ang="0">
                    <a:pos x="8" y="48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72">
                    <a:moveTo>
                      <a:pt x="8" y="72"/>
                    </a:moveTo>
                    <a:lnTo>
                      <a:pt x="8" y="72"/>
                    </a:lnTo>
                    <a:lnTo>
                      <a:pt x="8" y="56"/>
                    </a:lnTo>
                    <a:lnTo>
                      <a:pt x="8" y="4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51" name="Freeform 2027"/>
              <p:cNvSpPr>
                <a:spLocks/>
              </p:cNvSpPr>
              <p:nvPr/>
            </p:nvSpPr>
            <p:spPr bwMode="auto">
              <a:xfrm>
                <a:off x="3665" y="2279"/>
                <a:ext cx="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52" name="Freeform 2028"/>
              <p:cNvSpPr>
                <a:spLocks/>
              </p:cNvSpPr>
              <p:nvPr/>
            </p:nvSpPr>
            <p:spPr bwMode="auto">
              <a:xfrm>
                <a:off x="3665" y="2279"/>
                <a:ext cx="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53" name="Freeform 2029"/>
              <p:cNvSpPr>
                <a:spLocks/>
              </p:cNvSpPr>
              <p:nvPr/>
            </p:nvSpPr>
            <p:spPr bwMode="auto">
              <a:xfrm>
                <a:off x="3665" y="2272"/>
                <a:ext cx="0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54" name="Freeform 2030"/>
              <p:cNvSpPr>
                <a:spLocks/>
              </p:cNvSpPr>
              <p:nvPr/>
            </p:nvSpPr>
            <p:spPr bwMode="auto">
              <a:xfrm>
                <a:off x="3665" y="2272"/>
                <a:ext cx="0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55" name="Freeform 2031"/>
              <p:cNvSpPr>
                <a:spLocks/>
              </p:cNvSpPr>
              <p:nvPr/>
            </p:nvSpPr>
            <p:spPr bwMode="auto">
              <a:xfrm>
                <a:off x="3648" y="2279"/>
                <a:ext cx="8" cy="9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56" name="Freeform 2032"/>
              <p:cNvSpPr>
                <a:spLocks/>
              </p:cNvSpPr>
              <p:nvPr/>
            </p:nvSpPr>
            <p:spPr bwMode="auto">
              <a:xfrm>
                <a:off x="3648" y="2279"/>
                <a:ext cx="8" cy="9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57" name="Freeform 2033"/>
              <p:cNvSpPr>
                <a:spLocks/>
              </p:cNvSpPr>
              <p:nvPr/>
            </p:nvSpPr>
            <p:spPr bwMode="auto">
              <a:xfrm>
                <a:off x="3648" y="2279"/>
                <a:ext cx="8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58" name="Rectangle 2034"/>
              <p:cNvSpPr>
                <a:spLocks noChangeArrowheads="1"/>
              </p:cNvSpPr>
              <p:nvPr/>
            </p:nvSpPr>
            <p:spPr bwMode="auto">
              <a:xfrm>
                <a:off x="3648" y="2279"/>
                <a:ext cx="8" cy="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59" name="Freeform 2035"/>
              <p:cNvSpPr>
                <a:spLocks/>
              </p:cNvSpPr>
              <p:nvPr/>
            </p:nvSpPr>
            <p:spPr bwMode="auto">
              <a:xfrm>
                <a:off x="3648" y="2272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60" name="Freeform 2036"/>
              <p:cNvSpPr>
                <a:spLocks/>
              </p:cNvSpPr>
              <p:nvPr/>
            </p:nvSpPr>
            <p:spPr bwMode="auto">
              <a:xfrm>
                <a:off x="3648" y="2272"/>
                <a:ext cx="8" cy="7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61" name="Freeform 2037"/>
              <p:cNvSpPr>
                <a:spLocks/>
              </p:cNvSpPr>
              <p:nvPr/>
            </p:nvSpPr>
            <p:spPr bwMode="auto">
              <a:xfrm>
                <a:off x="3640" y="2263"/>
                <a:ext cx="15" cy="9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62" name="Freeform 2038"/>
              <p:cNvSpPr>
                <a:spLocks/>
              </p:cNvSpPr>
              <p:nvPr/>
            </p:nvSpPr>
            <p:spPr bwMode="auto">
              <a:xfrm>
                <a:off x="3640" y="2263"/>
                <a:ext cx="8" cy="9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63" name="Freeform 2039"/>
              <p:cNvSpPr>
                <a:spLocks/>
              </p:cNvSpPr>
              <p:nvPr/>
            </p:nvSpPr>
            <p:spPr bwMode="auto">
              <a:xfrm>
                <a:off x="3665" y="2272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64" name="Rectangle 2040"/>
              <p:cNvSpPr>
                <a:spLocks noChangeArrowheads="1"/>
              </p:cNvSpPr>
              <p:nvPr/>
            </p:nvSpPr>
            <p:spPr bwMode="auto">
              <a:xfrm>
                <a:off x="3665" y="2272"/>
                <a:ext cx="0" cy="7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65" name="Rectangle 2041"/>
              <p:cNvSpPr>
                <a:spLocks noChangeArrowheads="1"/>
              </p:cNvSpPr>
              <p:nvPr/>
            </p:nvSpPr>
            <p:spPr bwMode="auto">
              <a:xfrm>
                <a:off x="3665" y="2272"/>
                <a:ext cx="0" cy="7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66" name="Freeform 2042"/>
              <p:cNvSpPr>
                <a:spLocks/>
              </p:cNvSpPr>
              <p:nvPr/>
            </p:nvSpPr>
            <p:spPr bwMode="auto">
              <a:xfrm>
                <a:off x="3656" y="2263"/>
                <a:ext cx="9" cy="2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24">
                    <a:moveTo>
                      <a:pt x="0" y="24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67" name="Freeform 2043"/>
              <p:cNvSpPr>
                <a:spLocks/>
              </p:cNvSpPr>
              <p:nvPr/>
            </p:nvSpPr>
            <p:spPr bwMode="auto">
              <a:xfrm>
                <a:off x="3656" y="2263"/>
                <a:ext cx="9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68" name="Freeform 2044"/>
              <p:cNvSpPr>
                <a:spLocks/>
              </p:cNvSpPr>
              <p:nvPr/>
            </p:nvSpPr>
            <p:spPr bwMode="auto">
              <a:xfrm>
                <a:off x="3656" y="2256"/>
                <a:ext cx="9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0" y="16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69" name="Freeform 2045"/>
              <p:cNvSpPr>
                <a:spLocks/>
              </p:cNvSpPr>
              <p:nvPr/>
            </p:nvSpPr>
            <p:spPr bwMode="auto">
              <a:xfrm>
                <a:off x="3656" y="2256"/>
                <a:ext cx="9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70" name="Rectangle 2046"/>
              <p:cNvSpPr>
                <a:spLocks noChangeArrowheads="1"/>
              </p:cNvSpPr>
              <p:nvPr/>
            </p:nvSpPr>
            <p:spPr bwMode="auto">
              <a:xfrm>
                <a:off x="3656" y="2256"/>
                <a:ext cx="0" cy="7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71" name="Freeform 2047"/>
              <p:cNvSpPr>
                <a:spLocks/>
              </p:cNvSpPr>
              <p:nvPr/>
            </p:nvSpPr>
            <p:spPr bwMode="auto">
              <a:xfrm>
                <a:off x="3656" y="2256"/>
                <a:ext cx="1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72" name="Freeform 1024"/>
              <p:cNvSpPr>
                <a:spLocks/>
              </p:cNvSpPr>
              <p:nvPr/>
            </p:nvSpPr>
            <p:spPr bwMode="auto">
              <a:xfrm>
                <a:off x="3656" y="2256"/>
                <a:ext cx="1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73" name="Freeform 1025"/>
              <p:cNvSpPr>
                <a:spLocks/>
              </p:cNvSpPr>
              <p:nvPr/>
            </p:nvSpPr>
            <p:spPr bwMode="auto">
              <a:xfrm>
                <a:off x="3656" y="2256"/>
                <a:ext cx="1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74" name="Freeform 1026"/>
              <p:cNvSpPr>
                <a:spLocks/>
              </p:cNvSpPr>
              <p:nvPr/>
            </p:nvSpPr>
            <p:spPr bwMode="auto">
              <a:xfrm>
                <a:off x="3648" y="2247"/>
                <a:ext cx="8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75" name="Freeform 1027"/>
              <p:cNvSpPr>
                <a:spLocks/>
              </p:cNvSpPr>
              <p:nvPr/>
            </p:nvSpPr>
            <p:spPr bwMode="auto">
              <a:xfrm>
                <a:off x="3648" y="2247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76" name="Freeform 1028"/>
              <p:cNvSpPr>
                <a:spLocks/>
              </p:cNvSpPr>
              <p:nvPr/>
            </p:nvSpPr>
            <p:spPr bwMode="auto">
              <a:xfrm>
                <a:off x="3648" y="2240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77" name="Freeform 1029"/>
              <p:cNvSpPr>
                <a:spLocks/>
              </p:cNvSpPr>
              <p:nvPr/>
            </p:nvSpPr>
            <p:spPr bwMode="auto">
              <a:xfrm>
                <a:off x="3640" y="2240"/>
                <a:ext cx="8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16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78" name="Freeform 1030"/>
              <p:cNvSpPr>
                <a:spLocks/>
              </p:cNvSpPr>
              <p:nvPr/>
            </p:nvSpPr>
            <p:spPr bwMode="auto">
              <a:xfrm>
                <a:off x="3640" y="2240"/>
                <a:ext cx="8" cy="1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79" name="Freeform 1031"/>
              <p:cNvSpPr>
                <a:spLocks/>
              </p:cNvSpPr>
              <p:nvPr/>
            </p:nvSpPr>
            <p:spPr bwMode="auto">
              <a:xfrm>
                <a:off x="3640" y="2240"/>
                <a:ext cx="8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80" name="Freeform 1032"/>
              <p:cNvSpPr>
                <a:spLocks/>
              </p:cNvSpPr>
              <p:nvPr/>
            </p:nvSpPr>
            <p:spPr bwMode="auto">
              <a:xfrm>
                <a:off x="3640" y="2231"/>
                <a:ext cx="8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81" name="Freeform 1033"/>
              <p:cNvSpPr>
                <a:spLocks/>
              </p:cNvSpPr>
              <p:nvPr/>
            </p:nvSpPr>
            <p:spPr bwMode="auto">
              <a:xfrm>
                <a:off x="3640" y="2231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82" name="Freeform 1034"/>
              <p:cNvSpPr>
                <a:spLocks/>
              </p:cNvSpPr>
              <p:nvPr/>
            </p:nvSpPr>
            <p:spPr bwMode="auto">
              <a:xfrm>
                <a:off x="3625" y="2231"/>
                <a:ext cx="15" cy="9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16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83" name="Freeform 1035"/>
              <p:cNvSpPr>
                <a:spLocks/>
              </p:cNvSpPr>
              <p:nvPr/>
            </p:nvSpPr>
            <p:spPr bwMode="auto">
              <a:xfrm>
                <a:off x="3625" y="2231"/>
                <a:ext cx="15" cy="16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8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84" name="Freeform 1036"/>
              <p:cNvSpPr>
                <a:spLocks/>
              </p:cNvSpPr>
              <p:nvPr/>
            </p:nvSpPr>
            <p:spPr bwMode="auto">
              <a:xfrm>
                <a:off x="3625" y="2231"/>
                <a:ext cx="15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6" y="16"/>
                  </a:cxn>
                  <a:cxn ang="0">
                    <a:pos x="8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16"/>
                    </a:lnTo>
                    <a:lnTo>
                      <a:pt x="8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85" name="Freeform 1037"/>
              <p:cNvSpPr>
                <a:spLocks/>
              </p:cNvSpPr>
              <p:nvPr/>
            </p:nvSpPr>
            <p:spPr bwMode="auto">
              <a:xfrm>
                <a:off x="3616" y="2231"/>
                <a:ext cx="17" cy="16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16" y="8"/>
                  </a:cxn>
                  <a:cxn ang="0">
                    <a:pos x="0" y="0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86" name="Freeform 1038"/>
              <p:cNvSpPr>
                <a:spLocks/>
              </p:cNvSpPr>
              <p:nvPr/>
            </p:nvSpPr>
            <p:spPr bwMode="auto">
              <a:xfrm>
                <a:off x="3616" y="2231"/>
                <a:ext cx="17" cy="16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87" name="Rectangle 1039"/>
              <p:cNvSpPr>
                <a:spLocks noChangeArrowheads="1"/>
              </p:cNvSpPr>
              <p:nvPr/>
            </p:nvSpPr>
            <p:spPr bwMode="auto">
              <a:xfrm>
                <a:off x="3608" y="2240"/>
                <a:ext cx="8" cy="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88" name="Freeform 1040"/>
              <p:cNvSpPr>
                <a:spLocks/>
              </p:cNvSpPr>
              <p:nvPr/>
            </p:nvSpPr>
            <p:spPr bwMode="auto">
              <a:xfrm>
                <a:off x="3608" y="2240"/>
                <a:ext cx="8" cy="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89" name="Freeform 1041"/>
              <p:cNvSpPr>
                <a:spLocks/>
              </p:cNvSpPr>
              <p:nvPr/>
            </p:nvSpPr>
            <p:spPr bwMode="auto">
              <a:xfrm>
                <a:off x="3608" y="2240"/>
                <a:ext cx="17" cy="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0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8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90" name="Freeform 1042"/>
              <p:cNvSpPr>
                <a:spLocks/>
              </p:cNvSpPr>
              <p:nvPr/>
            </p:nvSpPr>
            <p:spPr bwMode="auto">
              <a:xfrm>
                <a:off x="3608" y="2240"/>
                <a:ext cx="17" cy="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91" name="Freeform 1043"/>
              <p:cNvSpPr>
                <a:spLocks/>
              </p:cNvSpPr>
              <p:nvPr/>
            </p:nvSpPr>
            <p:spPr bwMode="auto">
              <a:xfrm>
                <a:off x="3608" y="2240"/>
                <a:ext cx="17" cy="7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92" name="Freeform 1044"/>
              <p:cNvSpPr>
                <a:spLocks/>
              </p:cNvSpPr>
              <p:nvPr/>
            </p:nvSpPr>
            <p:spPr bwMode="auto">
              <a:xfrm>
                <a:off x="3608" y="2240"/>
                <a:ext cx="17" cy="7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93" name="Freeform 1045"/>
              <p:cNvSpPr>
                <a:spLocks/>
              </p:cNvSpPr>
              <p:nvPr/>
            </p:nvSpPr>
            <p:spPr bwMode="auto">
              <a:xfrm>
                <a:off x="3600" y="2240"/>
                <a:ext cx="24" cy="2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8" y="24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8" y="24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94" name="Freeform 1046"/>
              <p:cNvSpPr>
                <a:spLocks/>
              </p:cNvSpPr>
              <p:nvPr/>
            </p:nvSpPr>
            <p:spPr bwMode="auto">
              <a:xfrm>
                <a:off x="3600" y="2240"/>
                <a:ext cx="24" cy="2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24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95" name="Freeform 1047"/>
              <p:cNvSpPr>
                <a:spLocks/>
              </p:cNvSpPr>
              <p:nvPr/>
            </p:nvSpPr>
            <p:spPr bwMode="auto">
              <a:xfrm>
                <a:off x="3608" y="2240"/>
                <a:ext cx="17" cy="2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6" y="0"/>
                  </a:cxn>
                </a:cxnLst>
                <a:rect l="0" t="0" r="r" b="b"/>
                <a:pathLst>
                  <a:path w="16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96" name="Freeform 1048"/>
              <p:cNvSpPr>
                <a:spLocks/>
              </p:cNvSpPr>
              <p:nvPr/>
            </p:nvSpPr>
            <p:spPr bwMode="auto">
              <a:xfrm>
                <a:off x="3608" y="2247"/>
                <a:ext cx="24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97" name="Freeform 1049"/>
              <p:cNvSpPr>
                <a:spLocks/>
              </p:cNvSpPr>
              <p:nvPr/>
            </p:nvSpPr>
            <p:spPr bwMode="auto">
              <a:xfrm>
                <a:off x="3608" y="2247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98" name="Freeform 1050"/>
              <p:cNvSpPr>
                <a:spLocks/>
              </p:cNvSpPr>
              <p:nvPr/>
            </p:nvSpPr>
            <p:spPr bwMode="auto">
              <a:xfrm>
                <a:off x="3616" y="2247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499" name="Freeform 1051"/>
              <p:cNvSpPr>
                <a:spLocks/>
              </p:cNvSpPr>
              <p:nvPr/>
            </p:nvSpPr>
            <p:spPr bwMode="auto">
              <a:xfrm>
                <a:off x="3616" y="2247"/>
                <a:ext cx="17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00" name="Freeform 1052"/>
              <p:cNvSpPr>
                <a:spLocks/>
              </p:cNvSpPr>
              <p:nvPr/>
            </p:nvSpPr>
            <p:spPr bwMode="auto">
              <a:xfrm>
                <a:off x="3616" y="2247"/>
                <a:ext cx="9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01" name="Freeform 1053"/>
              <p:cNvSpPr>
                <a:spLocks/>
              </p:cNvSpPr>
              <p:nvPr/>
            </p:nvSpPr>
            <p:spPr bwMode="auto">
              <a:xfrm>
                <a:off x="3616" y="2247"/>
                <a:ext cx="9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02" name="Freeform 1054"/>
              <p:cNvSpPr>
                <a:spLocks/>
              </p:cNvSpPr>
              <p:nvPr/>
            </p:nvSpPr>
            <p:spPr bwMode="auto">
              <a:xfrm>
                <a:off x="3632" y="2247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03" name="Freeform 1055"/>
              <p:cNvSpPr>
                <a:spLocks/>
              </p:cNvSpPr>
              <p:nvPr/>
            </p:nvSpPr>
            <p:spPr bwMode="auto">
              <a:xfrm>
                <a:off x="3632" y="2247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04" name="Rectangle 1056"/>
              <p:cNvSpPr>
                <a:spLocks noChangeArrowheads="1"/>
              </p:cNvSpPr>
              <p:nvPr/>
            </p:nvSpPr>
            <p:spPr bwMode="auto">
              <a:xfrm>
                <a:off x="3632" y="2247"/>
                <a:ext cx="0" cy="9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05" name="Freeform 1057"/>
              <p:cNvSpPr>
                <a:spLocks/>
              </p:cNvSpPr>
              <p:nvPr/>
            </p:nvSpPr>
            <p:spPr bwMode="auto">
              <a:xfrm>
                <a:off x="3632" y="2247"/>
                <a:ext cx="1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06" name="Freeform 1058"/>
              <p:cNvSpPr>
                <a:spLocks/>
              </p:cNvSpPr>
              <p:nvPr/>
            </p:nvSpPr>
            <p:spPr bwMode="auto">
              <a:xfrm>
                <a:off x="3632" y="2247"/>
                <a:ext cx="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07" name="Freeform 1059"/>
              <p:cNvSpPr>
                <a:spLocks/>
              </p:cNvSpPr>
              <p:nvPr/>
            </p:nvSpPr>
            <p:spPr bwMode="auto">
              <a:xfrm>
                <a:off x="3625" y="2247"/>
                <a:ext cx="1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08" name="Freeform 1060"/>
              <p:cNvSpPr>
                <a:spLocks/>
              </p:cNvSpPr>
              <p:nvPr/>
            </p:nvSpPr>
            <p:spPr bwMode="auto">
              <a:xfrm>
                <a:off x="3632" y="2256"/>
                <a:ext cx="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09" name="Freeform 1061"/>
              <p:cNvSpPr>
                <a:spLocks/>
              </p:cNvSpPr>
              <p:nvPr/>
            </p:nvSpPr>
            <p:spPr bwMode="auto">
              <a:xfrm>
                <a:off x="3632" y="2256"/>
                <a:ext cx="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10" name="Freeform 1062"/>
              <p:cNvSpPr>
                <a:spLocks/>
              </p:cNvSpPr>
              <p:nvPr/>
            </p:nvSpPr>
            <p:spPr bwMode="auto">
              <a:xfrm>
                <a:off x="3632" y="2263"/>
                <a:ext cx="15" cy="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16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11" name="Freeform 1063"/>
              <p:cNvSpPr>
                <a:spLocks/>
              </p:cNvSpPr>
              <p:nvPr/>
            </p:nvSpPr>
            <p:spPr bwMode="auto">
              <a:xfrm>
                <a:off x="3632" y="2263"/>
                <a:ext cx="15" cy="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16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12" name="Freeform 1064"/>
              <p:cNvSpPr>
                <a:spLocks/>
              </p:cNvSpPr>
              <p:nvPr/>
            </p:nvSpPr>
            <p:spPr bwMode="auto">
              <a:xfrm>
                <a:off x="3640" y="2263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13" name="Freeform 1065"/>
              <p:cNvSpPr>
                <a:spLocks/>
              </p:cNvSpPr>
              <p:nvPr/>
            </p:nvSpPr>
            <p:spPr bwMode="auto">
              <a:xfrm>
                <a:off x="3640" y="2263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14" name="Freeform 1066"/>
              <p:cNvSpPr>
                <a:spLocks/>
              </p:cNvSpPr>
              <p:nvPr/>
            </p:nvSpPr>
            <p:spPr bwMode="auto">
              <a:xfrm>
                <a:off x="3648" y="2272"/>
                <a:ext cx="8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15" name="Freeform 1067"/>
              <p:cNvSpPr>
                <a:spLocks/>
              </p:cNvSpPr>
              <p:nvPr/>
            </p:nvSpPr>
            <p:spPr bwMode="auto">
              <a:xfrm>
                <a:off x="3648" y="2272"/>
                <a:ext cx="8" cy="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16" name="Freeform 1068"/>
              <p:cNvSpPr>
                <a:spLocks/>
              </p:cNvSpPr>
              <p:nvPr/>
            </p:nvSpPr>
            <p:spPr bwMode="auto">
              <a:xfrm>
                <a:off x="3648" y="2263"/>
                <a:ext cx="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16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8" y="0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17" name="Freeform 1069"/>
              <p:cNvSpPr>
                <a:spLocks/>
              </p:cNvSpPr>
              <p:nvPr/>
            </p:nvSpPr>
            <p:spPr bwMode="auto">
              <a:xfrm>
                <a:off x="3648" y="2263"/>
                <a:ext cx="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16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18" name="Freeform 1070"/>
              <p:cNvSpPr>
                <a:spLocks/>
              </p:cNvSpPr>
              <p:nvPr/>
            </p:nvSpPr>
            <p:spPr bwMode="auto">
              <a:xfrm>
                <a:off x="3665" y="2288"/>
                <a:ext cx="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  <p:sp>
            <p:nvSpPr>
              <p:cNvPr id="873519" name="Freeform 1071"/>
              <p:cNvSpPr>
                <a:spLocks/>
              </p:cNvSpPr>
              <p:nvPr/>
            </p:nvSpPr>
            <p:spPr bwMode="auto">
              <a:xfrm>
                <a:off x="3656" y="2288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27" charset="0"/>
                </a:endParaRPr>
              </a:p>
            </p:txBody>
          </p:sp>
        </p:grpSp>
        <p:sp>
          <p:nvSpPr>
            <p:cNvPr id="873520" name="Freeform 1072"/>
            <p:cNvSpPr>
              <a:spLocks/>
            </p:cNvSpPr>
            <p:nvPr/>
          </p:nvSpPr>
          <p:spPr bwMode="auto">
            <a:xfrm>
              <a:off x="3672" y="2344"/>
              <a:ext cx="1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21" name="Freeform 1073"/>
            <p:cNvSpPr>
              <a:spLocks/>
            </p:cNvSpPr>
            <p:nvPr/>
          </p:nvSpPr>
          <p:spPr bwMode="auto">
            <a:xfrm>
              <a:off x="3665" y="2344"/>
              <a:ext cx="8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22" name="Freeform 1074"/>
            <p:cNvSpPr>
              <a:spLocks/>
            </p:cNvSpPr>
            <p:nvPr/>
          </p:nvSpPr>
          <p:spPr bwMode="auto">
            <a:xfrm>
              <a:off x="3680" y="2328"/>
              <a:ext cx="1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23" name="Freeform 1075"/>
            <p:cNvSpPr>
              <a:spLocks/>
            </p:cNvSpPr>
            <p:nvPr/>
          </p:nvSpPr>
          <p:spPr bwMode="auto">
            <a:xfrm>
              <a:off x="3680" y="2328"/>
              <a:ext cx="1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grpSp>
        <p:nvGrpSpPr>
          <p:cNvPr id="29" name="Group 1076"/>
          <p:cNvGrpSpPr>
            <a:grpSpLocks/>
          </p:cNvGrpSpPr>
          <p:nvPr/>
        </p:nvGrpSpPr>
        <p:grpSpPr bwMode="auto">
          <a:xfrm flipH="1">
            <a:off x="6686550" y="4648200"/>
            <a:ext cx="809625" cy="1812925"/>
            <a:chOff x="3047" y="1770"/>
            <a:chExt cx="322" cy="812"/>
          </a:xfrm>
        </p:grpSpPr>
        <p:sp>
          <p:nvSpPr>
            <p:cNvPr id="873525" name="Freeform 1077"/>
            <p:cNvSpPr>
              <a:spLocks/>
            </p:cNvSpPr>
            <p:nvPr/>
          </p:nvSpPr>
          <p:spPr bwMode="auto">
            <a:xfrm>
              <a:off x="3047" y="1905"/>
              <a:ext cx="241" cy="67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" y="49"/>
                </a:cxn>
                <a:cxn ang="0">
                  <a:pos x="14" y="92"/>
                </a:cxn>
                <a:cxn ang="0">
                  <a:pos x="28" y="131"/>
                </a:cxn>
                <a:cxn ang="0">
                  <a:pos x="60" y="202"/>
                </a:cxn>
                <a:cxn ang="0">
                  <a:pos x="85" y="255"/>
                </a:cxn>
                <a:cxn ang="0">
                  <a:pos x="131" y="351"/>
                </a:cxn>
                <a:cxn ang="0">
                  <a:pos x="166" y="422"/>
                </a:cxn>
                <a:cxn ang="0">
                  <a:pos x="181" y="461"/>
                </a:cxn>
                <a:cxn ang="0">
                  <a:pos x="191" y="493"/>
                </a:cxn>
                <a:cxn ang="0">
                  <a:pos x="202" y="496"/>
                </a:cxn>
                <a:cxn ang="0">
                  <a:pos x="198" y="507"/>
                </a:cxn>
                <a:cxn ang="0">
                  <a:pos x="205" y="510"/>
                </a:cxn>
                <a:cxn ang="0">
                  <a:pos x="205" y="525"/>
                </a:cxn>
                <a:cxn ang="0">
                  <a:pos x="205" y="532"/>
                </a:cxn>
                <a:cxn ang="0">
                  <a:pos x="216" y="535"/>
                </a:cxn>
                <a:cxn ang="0">
                  <a:pos x="227" y="542"/>
                </a:cxn>
                <a:cxn ang="0">
                  <a:pos x="227" y="574"/>
                </a:cxn>
                <a:cxn ang="0">
                  <a:pos x="220" y="564"/>
                </a:cxn>
                <a:cxn ang="0">
                  <a:pos x="220" y="585"/>
                </a:cxn>
                <a:cxn ang="0">
                  <a:pos x="227" y="603"/>
                </a:cxn>
                <a:cxn ang="0">
                  <a:pos x="230" y="617"/>
                </a:cxn>
                <a:cxn ang="0">
                  <a:pos x="227" y="606"/>
                </a:cxn>
                <a:cxn ang="0">
                  <a:pos x="227" y="613"/>
                </a:cxn>
                <a:cxn ang="0">
                  <a:pos x="227" y="620"/>
                </a:cxn>
                <a:cxn ang="0">
                  <a:pos x="230" y="638"/>
                </a:cxn>
                <a:cxn ang="0">
                  <a:pos x="237" y="652"/>
                </a:cxn>
                <a:cxn ang="0">
                  <a:pos x="241" y="663"/>
                </a:cxn>
                <a:cxn ang="0">
                  <a:pos x="237" y="670"/>
                </a:cxn>
                <a:cxn ang="0">
                  <a:pos x="234" y="677"/>
                </a:cxn>
                <a:cxn ang="0">
                  <a:pos x="220" y="670"/>
                </a:cxn>
                <a:cxn ang="0">
                  <a:pos x="213" y="674"/>
                </a:cxn>
                <a:cxn ang="0">
                  <a:pos x="209" y="663"/>
                </a:cxn>
                <a:cxn ang="0">
                  <a:pos x="202" y="635"/>
                </a:cxn>
                <a:cxn ang="0">
                  <a:pos x="202" y="599"/>
                </a:cxn>
                <a:cxn ang="0">
                  <a:pos x="195" y="571"/>
                </a:cxn>
                <a:cxn ang="0">
                  <a:pos x="184" y="539"/>
                </a:cxn>
                <a:cxn ang="0">
                  <a:pos x="170" y="500"/>
                </a:cxn>
                <a:cxn ang="0">
                  <a:pos x="163" y="471"/>
                </a:cxn>
                <a:cxn ang="0">
                  <a:pos x="163" y="457"/>
                </a:cxn>
                <a:cxn ang="0">
                  <a:pos x="166" y="454"/>
                </a:cxn>
                <a:cxn ang="0">
                  <a:pos x="166" y="454"/>
                </a:cxn>
                <a:cxn ang="0">
                  <a:pos x="163" y="447"/>
                </a:cxn>
                <a:cxn ang="0">
                  <a:pos x="156" y="443"/>
                </a:cxn>
                <a:cxn ang="0">
                  <a:pos x="145" y="415"/>
                </a:cxn>
                <a:cxn ang="0">
                  <a:pos x="117" y="351"/>
                </a:cxn>
                <a:cxn ang="0">
                  <a:pos x="85" y="283"/>
                </a:cxn>
                <a:cxn ang="0">
                  <a:pos x="56" y="216"/>
                </a:cxn>
                <a:cxn ang="0">
                  <a:pos x="42" y="177"/>
                </a:cxn>
                <a:cxn ang="0">
                  <a:pos x="25" y="113"/>
                </a:cxn>
                <a:cxn ang="0">
                  <a:pos x="10" y="60"/>
                </a:cxn>
                <a:cxn ang="0">
                  <a:pos x="0" y="0"/>
                </a:cxn>
              </a:cxnLst>
              <a:rect l="0" t="0" r="r" b="b"/>
              <a:pathLst>
                <a:path w="241" h="677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3" y="49"/>
                  </a:lnTo>
                  <a:lnTo>
                    <a:pt x="7" y="63"/>
                  </a:lnTo>
                  <a:lnTo>
                    <a:pt x="7" y="78"/>
                  </a:lnTo>
                  <a:lnTo>
                    <a:pt x="14" y="92"/>
                  </a:lnTo>
                  <a:lnTo>
                    <a:pt x="17" y="106"/>
                  </a:lnTo>
                  <a:lnTo>
                    <a:pt x="21" y="120"/>
                  </a:lnTo>
                  <a:lnTo>
                    <a:pt x="28" y="131"/>
                  </a:lnTo>
                  <a:lnTo>
                    <a:pt x="32" y="145"/>
                  </a:lnTo>
                  <a:lnTo>
                    <a:pt x="46" y="173"/>
                  </a:lnTo>
                  <a:lnTo>
                    <a:pt x="60" y="202"/>
                  </a:lnTo>
                  <a:lnTo>
                    <a:pt x="67" y="216"/>
                  </a:lnTo>
                  <a:lnTo>
                    <a:pt x="74" y="234"/>
                  </a:lnTo>
                  <a:lnTo>
                    <a:pt x="85" y="255"/>
                  </a:lnTo>
                  <a:lnTo>
                    <a:pt x="95" y="276"/>
                  </a:lnTo>
                  <a:lnTo>
                    <a:pt x="113" y="315"/>
                  </a:lnTo>
                  <a:lnTo>
                    <a:pt x="131" y="351"/>
                  </a:lnTo>
                  <a:lnTo>
                    <a:pt x="152" y="393"/>
                  </a:lnTo>
                  <a:lnTo>
                    <a:pt x="159" y="408"/>
                  </a:lnTo>
                  <a:lnTo>
                    <a:pt x="166" y="422"/>
                  </a:lnTo>
                  <a:lnTo>
                    <a:pt x="170" y="436"/>
                  </a:lnTo>
                  <a:lnTo>
                    <a:pt x="173" y="447"/>
                  </a:lnTo>
                  <a:lnTo>
                    <a:pt x="181" y="461"/>
                  </a:lnTo>
                  <a:lnTo>
                    <a:pt x="184" y="471"/>
                  </a:lnTo>
                  <a:lnTo>
                    <a:pt x="191" y="486"/>
                  </a:lnTo>
                  <a:lnTo>
                    <a:pt x="191" y="493"/>
                  </a:lnTo>
                  <a:lnTo>
                    <a:pt x="198" y="500"/>
                  </a:lnTo>
                  <a:lnTo>
                    <a:pt x="202" y="500"/>
                  </a:lnTo>
                  <a:lnTo>
                    <a:pt x="202" y="496"/>
                  </a:lnTo>
                  <a:lnTo>
                    <a:pt x="205" y="496"/>
                  </a:lnTo>
                  <a:lnTo>
                    <a:pt x="195" y="503"/>
                  </a:lnTo>
                  <a:lnTo>
                    <a:pt x="198" y="507"/>
                  </a:lnTo>
                  <a:lnTo>
                    <a:pt x="202" y="507"/>
                  </a:lnTo>
                  <a:lnTo>
                    <a:pt x="202" y="510"/>
                  </a:lnTo>
                  <a:lnTo>
                    <a:pt x="205" y="510"/>
                  </a:lnTo>
                  <a:lnTo>
                    <a:pt x="205" y="518"/>
                  </a:lnTo>
                  <a:lnTo>
                    <a:pt x="205" y="521"/>
                  </a:lnTo>
                  <a:lnTo>
                    <a:pt x="205" y="525"/>
                  </a:lnTo>
                  <a:lnTo>
                    <a:pt x="205" y="528"/>
                  </a:lnTo>
                  <a:lnTo>
                    <a:pt x="205" y="532"/>
                  </a:lnTo>
                  <a:lnTo>
                    <a:pt x="205" y="532"/>
                  </a:lnTo>
                  <a:lnTo>
                    <a:pt x="209" y="535"/>
                  </a:lnTo>
                  <a:lnTo>
                    <a:pt x="213" y="542"/>
                  </a:lnTo>
                  <a:lnTo>
                    <a:pt x="216" y="535"/>
                  </a:lnTo>
                  <a:lnTo>
                    <a:pt x="223" y="528"/>
                  </a:lnTo>
                  <a:lnTo>
                    <a:pt x="223" y="535"/>
                  </a:lnTo>
                  <a:lnTo>
                    <a:pt x="227" y="542"/>
                  </a:lnTo>
                  <a:lnTo>
                    <a:pt x="227" y="553"/>
                  </a:lnTo>
                  <a:lnTo>
                    <a:pt x="227" y="578"/>
                  </a:lnTo>
                  <a:lnTo>
                    <a:pt x="227" y="574"/>
                  </a:lnTo>
                  <a:lnTo>
                    <a:pt x="223" y="571"/>
                  </a:lnTo>
                  <a:lnTo>
                    <a:pt x="223" y="567"/>
                  </a:lnTo>
                  <a:lnTo>
                    <a:pt x="220" y="564"/>
                  </a:lnTo>
                  <a:lnTo>
                    <a:pt x="220" y="571"/>
                  </a:lnTo>
                  <a:lnTo>
                    <a:pt x="220" y="574"/>
                  </a:lnTo>
                  <a:lnTo>
                    <a:pt x="220" y="585"/>
                  </a:lnTo>
                  <a:lnTo>
                    <a:pt x="220" y="596"/>
                  </a:lnTo>
                  <a:lnTo>
                    <a:pt x="223" y="606"/>
                  </a:lnTo>
                  <a:lnTo>
                    <a:pt x="227" y="603"/>
                  </a:lnTo>
                  <a:lnTo>
                    <a:pt x="227" y="599"/>
                  </a:lnTo>
                  <a:lnTo>
                    <a:pt x="230" y="606"/>
                  </a:lnTo>
                  <a:lnTo>
                    <a:pt x="230" y="617"/>
                  </a:lnTo>
                  <a:lnTo>
                    <a:pt x="230" y="613"/>
                  </a:lnTo>
                  <a:lnTo>
                    <a:pt x="230" y="613"/>
                  </a:lnTo>
                  <a:lnTo>
                    <a:pt x="227" y="606"/>
                  </a:lnTo>
                  <a:lnTo>
                    <a:pt x="227" y="610"/>
                  </a:lnTo>
                  <a:lnTo>
                    <a:pt x="227" y="610"/>
                  </a:lnTo>
                  <a:lnTo>
                    <a:pt x="227" y="613"/>
                  </a:lnTo>
                  <a:lnTo>
                    <a:pt x="223" y="613"/>
                  </a:lnTo>
                  <a:lnTo>
                    <a:pt x="223" y="617"/>
                  </a:lnTo>
                  <a:lnTo>
                    <a:pt x="227" y="620"/>
                  </a:lnTo>
                  <a:lnTo>
                    <a:pt x="227" y="627"/>
                  </a:lnTo>
                  <a:lnTo>
                    <a:pt x="230" y="635"/>
                  </a:lnTo>
                  <a:lnTo>
                    <a:pt x="230" y="638"/>
                  </a:lnTo>
                  <a:lnTo>
                    <a:pt x="234" y="645"/>
                  </a:lnTo>
                  <a:lnTo>
                    <a:pt x="237" y="652"/>
                  </a:lnTo>
                  <a:lnTo>
                    <a:pt x="237" y="652"/>
                  </a:lnTo>
                  <a:lnTo>
                    <a:pt x="237" y="656"/>
                  </a:lnTo>
                  <a:lnTo>
                    <a:pt x="241" y="659"/>
                  </a:lnTo>
                  <a:lnTo>
                    <a:pt x="241" y="663"/>
                  </a:lnTo>
                  <a:lnTo>
                    <a:pt x="237" y="666"/>
                  </a:lnTo>
                  <a:lnTo>
                    <a:pt x="237" y="666"/>
                  </a:lnTo>
                  <a:lnTo>
                    <a:pt x="237" y="670"/>
                  </a:lnTo>
                  <a:lnTo>
                    <a:pt x="234" y="674"/>
                  </a:lnTo>
                  <a:lnTo>
                    <a:pt x="234" y="674"/>
                  </a:lnTo>
                  <a:lnTo>
                    <a:pt x="234" y="677"/>
                  </a:lnTo>
                  <a:lnTo>
                    <a:pt x="223" y="677"/>
                  </a:lnTo>
                  <a:lnTo>
                    <a:pt x="220" y="674"/>
                  </a:lnTo>
                  <a:lnTo>
                    <a:pt x="220" y="670"/>
                  </a:lnTo>
                  <a:lnTo>
                    <a:pt x="216" y="666"/>
                  </a:lnTo>
                  <a:lnTo>
                    <a:pt x="216" y="670"/>
                  </a:lnTo>
                  <a:lnTo>
                    <a:pt x="213" y="674"/>
                  </a:lnTo>
                  <a:lnTo>
                    <a:pt x="213" y="674"/>
                  </a:lnTo>
                  <a:lnTo>
                    <a:pt x="209" y="666"/>
                  </a:lnTo>
                  <a:lnTo>
                    <a:pt x="209" y="663"/>
                  </a:lnTo>
                  <a:lnTo>
                    <a:pt x="205" y="649"/>
                  </a:lnTo>
                  <a:lnTo>
                    <a:pt x="202" y="642"/>
                  </a:lnTo>
                  <a:lnTo>
                    <a:pt x="202" y="635"/>
                  </a:lnTo>
                  <a:lnTo>
                    <a:pt x="202" y="624"/>
                  </a:lnTo>
                  <a:lnTo>
                    <a:pt x="202" y="610"/>
                  </a:lnTo>
                  <a:lnTo>
                    <a:pt x="202" y="599"/>
                  </a:lnTo>
                  <a:lnTo>
                    <a:pt x="198" y="585"/>
                  </a:lnTo>
                  <a:lnTo>
                    <a:pt x="198" y="578"/>
                  </a:lnTo>
                  <a:lnTo>
                    <a:pt x="195" y="571"/>
                  </a:lnTo>
                  <a:lnTo>
                    <a:pt x="195" y="560"/>
                  </a:lnTo>
                  <a:lnTo>
                    <a:pt x="191" y="553"/>
                  </a:lnTo>
                  <a:lnTo>
                    <a:pt x="184" y="539"/>
                  </a:lnTo>
                  <a:lnTo>
                    <a:pt x="181" y="525"/>
                  </a:lnTo>
                  <a:lnTo>
                    <a:pt x="173" y="514"/>
                  </a:lnTo>
                  <a:lnTo>
                    <a:pt x="170" y="500"/>
                  </a:lnTo>
                  <a:lnTo>
                    <a:pt x="166" y="486"/>
                  </a:lnTo>
                  <a:lnTo>
                    <a:pt x="163" y="478"/>
                  </a:lnTo>
                  <a:lnTo>
                    <a:pt x="163" y="471"/>
                  </a:lnTo>
                  <a:lnTo>
                    <a:pt x="163" y="464"/>
                  </a:lnTo>
                  <a:lnTo>
                    <a:pt x="163" y="457"/>
                  </a:lnTo>
                  <a:lnTo>
                    <a:pt x="163" y="457"/>
                  </a:lnTo>
                  <a:lnTo>
                    <a:pt x="163" y="457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0"/>
                  </a:lnTo>
                  <a:lnTo>
                    <a:pt x="166" y="450"/>
                  </a:lnTo>
                  <a:lnTo>
                    <a:pt x="163" y="447"/>
                  </a:lnTo>
                  <a:lnTo>
                    <a:pt x="159" y="447"/>
                  </a:lnTo>
                  <a:lnTo>
                    <a:pt x="159" y="443"/>
                  </a:lnTo>
                  <a:lnTo>
                    <a:pt x="156" y="443"/>
                  </a:lnTo>
                  <a:lnTo>
                    <a:pt x="152" y="436"/>
                  </a:lnTo>
                  <a:lnTo>
                    <a:pt x="149" y="429"/>
                  </a:lnTo>
                  <a:lnTo>
                    <a:pt x="145" y="415"/>
                  </a:lnTo>
                  <a:lnTo>
                    <a:pt x="142" y="404"/>
                  </a:lnTo>
                  <a:lnTo>
                    <a:pt x="134" y="390"/>
                  </a:lnTo>
                  <a:lnTo>
                    <a:pt x="117" y="351"/>
                  </a:lnTo>
                  <a:lnTo>
                    <a:pt x="110" y="333"/>
                  </a:lnTo>
                  <a:lnTo>
                    <a:pt x="99" y="319"/>
                  </a:lnTo>
                  <a:lnTo>
                    <a:pt x="85" y="283"/>
                  </a:lnTo>
                  <a:lnTo>
                    <a:pt x="67" y="244"/>
                  </a:lnTo>
                  <a:lnTo>
                    <a:pt x="60" y="230"/>
                  </a:lnTo>
                  <a:lnTo>
                    <a:pt x="56" y="216"/>
                  </a:lnTo>
                  <a:lnTo>
                    <a:pt x="49" y="202"/>
                  </a:lnTo>
                  <a:lnTo>
                    <a:pt x="46" y="188"/>
                  </a:lnTo>
                  <a:lnTo>
                    <a:pt x="42" y="177"/>
                  </a:lnTo>
                  <a:lnTo>
                    <a:pt x="39" y="163"/>
                  </a:lnTo>
                  <a:lnTo>
                    <a:pt x="32" y="138"/>
                  </a:lnTo>
                  <a:lnTo>
                    <a:pt x="25" y="113"/>
                  </a:lnTo>
                  <a:lnTo>
                    <a:pt x="17" y="88"/>
                  </a:lnTo>
                  <a:lnTo>
                    <a:pt x="14" y="74"/>
                  </a:lnTo>
                  <a:lnTo>
                    <a:pt x="10" y="60"/>
                  </a:lnTo>
                  <a:lnTo>
                    <a:pt x="7" y="46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26" name="Freeform 1078"/>
            <p:cNvSpPr>
              <a:spLocks/>
            </p:cNvSpPr>
            <p:nvPr/>
          </p:nvSpPr>
          <p:spPr bwMode="auto">
            <a:xfrm>
              <a:off x="3231" y="1770"/>
              <a:ext cx="138" cy="291"/>
            </a:xfrm>
            <a:custGeom>
              <a:avLst/>
              <a:gdLst/>
              <a:ahLst/>
              <a:cxnLst>
                <a:cxn ang="0">
                  <a:pos x="7" y="291"/>
                </a:cxn>
                <a:cxn ang="0">
                  <a:pos x="7" y="291"/>
                </a:cxn>
                <a:cxn ang="0">
                  <a:pos x="7" y="287"/>
                </a:cxn>
                <a:cxn ang="0">
                  <a:pos x="7" y="284"/>
                </a:cxn>
                <a:cxn ang="0">
                  <a:pos x="4" y="280"/>
                </a:cxn>
                <a:cxn ang="0">
                  <a:pos x="4" y="276"/>
                </a:cxn>
                <a:cxn ang="0">
                  <a:pos x="0" y="273"/>
                </a:cxn>
                <a:cxn ang="0">
                  <a:pos x="0" y="269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262"/>
                </a:cxn>
                <a:cxn ang="0">
                  <a:pos x="4" y="259"/>
                </a:cxn>
                <a:cxn ang="0">
                  <a:pos x="4" y="252"/>
                </a:cxn>
                <a:cxn ang="0">
                  <a:pos x="7" y="245"/>
                </a:cxn>
                <a:cxn ang="0">
                  <a:pos x="11" y="241"/>
                </a:cxn>
                <a:cxn ang="0">
                  <a:pos x="11" y="237"/>
                </a:cxn>
                <a:cxn ang="0">
                  <a:pos x="21" y="220"/>
                </a:cxn>
                <a:cxn ang="0">
                  <a:pos x="29" y="206"/>
                </a:cxn>
                <a:cxn ang="0">
                  <a:pos x="39" y="191"/>
                </a:cxn>
                <a:cxn ang="0">
                  <a:pos x="46" y="177"/>
                </a:cxn>
                <a:cxn ang="0">
                  <a:pos x="53" y="159"/>
                </a:cxn>
                <a:cxn ang="0">
                  <a:pos x="57" y="145"/>
                </a:cxn>
                <a:cxn ang="0">
                  <a:pos x="64" y="131"/>
                </a:cxn>
                <a:cxn ang="0">
                  <a:pos x="75" y="106"/>
                </a:cxn>
                <a:cxn ang="0">
                  <a:pos x="78" y="92"/>
                </a:cxn>
                <a:cxn ang="0">
                  <a:pos x="85" y="78"/>
                </a:cxn>
                <a:cxn ang="0">
                  <a:pos x="89" y="64"/>
                </a:cxn>
                <a:cxn ang="0">
                  <a:pos x="96" y="49"/>
                </a:cxn>
                <a:cxn ang="0">
                  <a:pos x="103" y="39"/>
                </a:cxn>
                <a:cxn ang="0">
                  <a:pos x="110" y="32"/>
                </a:cxn>
                <a:cxn ang="0">
                  <a:pos x="114" y="25"/>
                </a:cxn>
                <a:cxn ang="0">
                  <a:pos x="117" y="18"/>
                </a:cxn>
                <a:cxn ang="0">
                  <a:pos x="124" y="14"/>
                </a:cxn>
                <a:cxn ang="0">
                  <a:pos x="131" y="7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24" y="32"/>
                </a:cxn>
                <a:cxn ang="0">
                  <a:pos x="110" y="57"/>
                </a:cxn>
                <a:cxn ang="0">
                  <a:pos x="99" y="85"/>
                </a:cxn>
                <a:cxn ang="0">
                  <a:pos x="92" y="110"/>
                </a:cxn>
                <a:cxn ang="0">
                  <a:pos x="82" y="135"/>
                </a:cxn>
                <a:cxn ang="0">
                  <a:pos x="71" y="159"/>
                </a:cxn>
                <a:cxn ang="0">
                  <a:pos x="64" y="188"/>
                </a:cxn>
                <a:cxn ang="0">
                  <a:pos x="53" y="220"/>
                </a:cxn>
                <a:cxn ang="0">
                  <a:pos x="53" y="223"/>
                </a:cxn>
                <a:cxn ang="0">
                  <a:pos x="50" y="227"/>
                </a:cxn>
                <a:cxn ang="0">
                  <a:pos x="50" y="230"/>
                </a:cxn>
                <a:cxn ang="0">
                  <a:pos x="46" y="234"/>
                </a:cxn>
                <a:cxn ang="0">
                  <a:pos x="43" y="241"/>
                </a:cxn>
                <a:cxn ang="0">
                  <a:pos x="39" y="245"/>
                </a:cxn>
                <a:cxn ang="0">
                  <a:pos x="36" y="252"/>
                </a:cxn>
                <a:cxn ang="0">
                  <a:pos x="29" y="259"/>
                </a:cxn>
                <a:cxn ang="0">
                  <a:pos x="29" y="259"/>
                </a:cxn>
                <a:cxn ang="0">
                  <a:pos x="29" y="262"/>
                </a:cxn>
                <a:cxn ang="0">
                  <a:pos x="25" y="266"/>
                </a:cxn>
                <a:cxn ang="0">
                  <a:pos x="25" y="273"/>
                </a:cxn>
                <a:cxn ang="0">
                  <a:pos x="7" y="291"/>
                </a:cxn>
              </a:cxnLst>
              <a:rect l="0" t="0" r="r" b="b"/>
              <a:pathLst>
                <a:path w="138" h="291">
                  <a:moveTo>
                    <a:pt x="7" y="291"/>
                  </a:moveTo>
                  <a:lnTo>
                    <a:pt x="7" y="291"/>
                  </a:lnTo>
                  <a:lnTo>
                    <a:pt x="7" y="287"/>
                  </a:lnTo>
                  <a:lnTo>
                    <a:pt x="7" y="284"/>
                  </a:lnTo>
                  <a:lnTo>
                    <a:pt x="4" y="280"/>
                  </a:lnTo>
                  <a:lnTo>
                    <a:pt x="4" y="276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62"/>
                  </a:lnTo>
                  <a:lnTo>
                    <a:pt x="4" y="259"/>
                  </a:lnTo>
                  <a:lnTo>
                    <a:pt x="4" y="252"/>
                  </a:lnTo>
                  <a:lnTo>
                    <a:pt x="7" y="245"/>
                  </a:lnTo>
                  <a:lnTo>
                    <a:pt x="11" y="241"/>
                  </a:lnTo>
                  <a:lnTo>
                    <a:pt x="11" y="237"/>
                  </a:lnTo>
                  <a:lnTo>
                    <a:pt x="21" y="220"/>
                  </a:lnTo>
                  <a:lnTo>
                    <a:pt x="29" y="206"/>
                  </a:lnTo>
                  <a:lnTo>
                    <a:pt x="39" y="191"/>
                  </a:lnTo>
                  <a:lnTo>
                    <a:pt x="46" y="177"/>
                  </a:lnTo>
                  <a:lnTo>
                    <a:pt x="53" y="159"/>
                  </a:lnTo>
                  <a:lnTo>
                    <a:pt x="57" y="145"/>
                  </a:lnTo>
                  <a:lnTo>
                    <a:pt x="64" y="131"/>
                  </a:lnTo>
                  <a:lnTo>
                    <a:pt x="75" y="106"/>
                  </a:lnTo>
                  <a:lnTo>
                    <a:pt x="78" y="92"/>
                  </a:lnTo>
                  <a:lnTo>
                    <a:pt x="85" y="78"/>
                  </a:lnTo>
                  <a:lnTo>
                    <a:pt x="89" y="64"/>
                  </a:lnTo>
                  <a:lnTo>
                    <a:pt x="96" y="49"/>
                  </a:lnTo>
                  <a:lnTo>
                    <a:pt x="103" y="39"/>
                  </a:lnTo>
                  <a:lnTo>
                    <a:pt x="110" y="32"/>
                  </a:lnTo>
                  <a:lnTo>
                    <a:pt x="114" y="25"/>
                  </a:lnTo>
                  <a:lnTo>
                    <a:pt x="117" y="18"/>
                  </a:lnTo>
                  <a:lnTo>
                    <a:pt x="124" y="14"/>
                  </a:lnTo>
                  <a:lnTo>
                    <a:pt x="131" y="7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4" y="32"/>
                  </a:lnTo>
                  <a:lnTo>
                    <a:pt x="110" y="57"/>
                  </a:lnTo>
                  <a:lnTo>
                    <a:pt x="99" y="85"/>
                  </a:lnTo>
                  <a:lnTo>
                    <a:pt x="92" y="110"/>
                  </a:lnTo>
                  <a:lnTo>
                    <a:pt x="82" y="135"/>
                  </a:lnTo>
                  <a:lnTo>
                    <a:pt x="71" y="159"/>
                  </a:lnTo>
                  <a:lnTo>
                    <a:pt x="64" y="188"/>
                  </a:lnTo>
                  <a:lnTo>
                    <a:pt x="53" y="220"/>
                  </a:lnTo>
                  <a:lnTo>
                    <a:pt x="53" y="223"/>
                  </a:lnTo>
                  <a:lnTo>
                    <a:pt x="50" y="227"/>
                  </a:lnTo>
                  <a:lnTo>
                    <a:pt x="50" y="230"/>
                  </a:lnTo>
                  <a:lnTo>
                    <a:pt x="46" y="234"/>
                  </a:lnTo>
                  <a:lnTo>
                    <a:pt x="43" y="241"/>
                  </a:lnTo>
                  <a:lnTo>
                    <a:pt x="39" y="245"/>
                  </a:lnTo>
                  <a:lnTo>
                    <a:pt x="36" y="252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9" y="262"/>
                  </a:lnTo>
                  <a:lnTo>
                    <a:pt x="25" y="266"/>
                  </a:lnTo>
                  <a:lnTo>
                    <a:pt x="25" y="273"/>
                  </a:lnTo>
                  <a:lnTo>
                    <a:pt x="7" y="291"/>
                  </a:lnTo>
                  <a:close/>
                </a:path>
              </a:pathLst>
            </a:custGeom>
            <a:solidFill>
              <a:srgbClr val="006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27" name="Freeform 1079"/>
            <p:cNvSpPr>
              <a:spLocks/>
            </p:cNvSpPr>
            <p:nvPr/>
          </p:nvSpPr>
          <p:spPr bwMode="auto">
            <a:xfrm>
              <a:off x="3341" y="1819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28" name="Freeform 1080"/>
            <p:cNvSpPr>
              <a:spLocks/>
            </p:cNvSpPr>
            <p:nvPr/>
          </p:nvSpPr>
          <p:spPr bwMode="auto">
            <a:xfrm>
              <a:off x="3327" y="1834"/>
              <a:ext cx="8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0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29" name="Freeform 1081"/>
            <p:cNvSpPr>
              <a:spLocks/>
            </p:cNvSpPr>
            <p:nvPr/>
          </p:nvSpPr>
          <p:spPr bwMode="auto">
            <a:xfrm>
              <a:off x="3323" y="1830"/>
              <a:ext cx="15" cy="2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7" y="11"/>
                </a:cxn>
                <a:cxn ang="0">
                  <a:pos x="0" y="21"/>
                </a:cxn>
                <a:cxn ang="0">
                  <a:pos x="7" y="11"/>
                </a:cxn>
                <a:cxn ang="0">
                  <a:pos x="11" y="4"/>
                </a:cxn>
                <a:cxn ang="0">
                  <a:pos x="15" y="0"/>
                </a:cxn>
              </a:cxnLst>
              <a:rect l="0" t="0" r="r" b="b"/>
              <a:pathLst>
                <a:path w="15" h="21">
                  <a:moveTo>
                    <a:pt x="15" y="0"/>
                  </a:moveTo>
                  <a:lnTo>
                    <a:pt x="15" y="0"/>
                  </a:lnTo>
                  <a:lnTo>
                    <a:pt x="7" y="11"/>
                  </a:lnTo>
                  <a:lnTo>
                    <a:pt x="0" y="21"/>
                  </a:lnTo>
                  <a:lnTo>
                    <a:pt x="7" y="11"/>
                  </a:lnTo>
                  <a:lnTo>
                    <a:pt x="11" y="4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30" name="Freeform 1082"/>
            <p:cNvSpPr>
              <a:spLocks/>
            </p:cNvSpPr>
            <p:nvPr/>
          </p:nvSpPr>
          <p:spPr bwMode="auto">
            <a:xfrm>
              <a:off x="3334" y="1841"/>
              <a:ext cx="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4" y="0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31" name="Freeform 1083"/>
            <p:cNvSpPr>
              <a:spLocks/>
            </p:cNvSpPr>
            <p:nvPr/>
          </p:nvSpPr>
          <p:spPr bwMode="auto">
            <a:xfrm>
              <a:off x="3316" y="1858"/>
              <a:ext cx="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32" name="Freeform 1084"/>
            <p:cNvSpPr>
              <a:spLocks/>
            </p:cNvSpPr>
            <p:nvPr/>
          </p:nvSpPr>
          <p:spPr bwMode="auto">
            <a:xfrm>
              <a:off x="3313" y="1866"/>
              <a:ext cx="3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33" name="Freeform 1085"/>
            <p:cNvSpPr>
              <a:spLocks/>
            </p:cNvSpPr>
            <p:nvPr/>
          </p:nvSpPr>
          <p:spPr bwMode="auto">
            <a:xfrm>
              <a:off x="3313" y="1866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34" name="Freeform 1086"/>
            <p:cNvSpPr>
              <a:spLocks/>
            </p:cNvSpPr>
            <p:nvPr/>
          </p:nvSpPr>
          <p:spPr bwMode="auto">
            <a:xfrm>
              <a:off x="3306" y="1880"/>
              <a:ext cx="10" cy="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1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10" y="3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lnTo>
                    <a:pt x="3" y="1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1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35" name="Freeform 1087"/>
            <p:cNvSpPr>
              <a:spLocks/>
            </p:cNvSpPr>
            <p:nvPr/>
          </p:nvSpPr>
          <p:spPr bwMode="auto">
            <a:xfrm>
              <a:off x="3306" y="1873"/>
              <a:ext cx="14" cy="3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0" y="7"/>
                </a:cxn>
                <a:cxn ang="0">
                  <a:pos x="7" y="14"/>
                </a:cxn>
                <a:cxn ang="0">
                  <a:pos x="0" y="32"/>
                </a:cxn>
                <a:cxn ang="0">
                  <a:pos x="7" y="14"/>
                </a:cxn>
                <a:cxn ang="0">
                  <a:pos x="10" y="7"/>
                </a:cxn>
                <a:cxn ang="0">
                  <a:pos x="14" y="0"/>
                </a:cxn>
              </a:cxnLst>
              <a:rect l="0" t="0" r="r" b="b"/>
              <a:pathLst>
                <a:path w="14" h="32">
                  <a:moveTo>
                    <a:pt x="14" y="0"/>
                  </a:moveTo>
                  <a:lnTo>
                    <a:pt x="14" y="0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0" y="32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36" name="Freeform 1088"/>
            <p:cNvSpPr>
              <a:spLocks/>
            </p:cNvSpPr>
            <p:nvPr/>
          </p:nvSpPr>
          <p:spPr bwMode="auto">
            <a:xfrm>
              <a:off x="3302" y="1890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37" name="Freeform 1089"/>
            <p:cNvSpPr>
              <a:spLocks/>
            </p:cNvSpPr>
            <p:nvPr/>
          </p:nvSpPr>
          <p:spPr bwMode="auto">
            <a:xfrm>
              <a:off x="3295" y="1901"/>
              <a:ext cx="4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38" name="Freeform 1090"/>
            <p:cNvSpPr>
              <a:spLocks/>
            </p:cNvSpPr>
            <p:nvPr/>
          </p:nvSpPr>
          <p:spPr bwMode="auto">
            <a:xfrm>
              <a:off x="3284" y="1912"/>
              <a:ext cx="22" cy="4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8" y="10"/>
                </a:cxn>
                <a:cxn ang="0">
                  <a:pos x="0" y="49"/>
                </a:cxn>
                <a:cxn ang="0">
                  <a:pos x="4" y="32"/>
                </a:cxn>
                <a:cxn ang="0">
                  <a:pos x="11" y="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8" y="7"/>
                </a:cxn>
                <a:cxn ang="0">
                  <a:pos x="15" y="14"/>
                </a:cxn>
                <a:cxn ang="0">
                  <a:pos x="15" y="17"/>
                </a:cxn>
                <a:cxn ang="0">
                  <a:pos x="11" y="25"/>
                </a:cxn>
                <a:cxn ang="0">
                  <a:pos x="7" y="35"/>
                </a:cxn>
                <a:cxn ang="0">
                  <a:pos x="0" y="49"/>
                </a:cxn>
                <a:cxn ang="0">
                  <a:pos x="4" y="42"/>
                </a:cxn>
                <a:cxn ang="0">
                  <a:pos x="4" y="35"/>
                </a:cxn>
                <a:cxn ang="0">
                  <a:pos x="7" y="21"/>
                </a:cxn>
                <a:cxn ang="0">
                  <a:pos x="11" y="17"/>
                </a:cxn>
                <a:cxn ang="0">
                  <a:pos x="11" y="10"/>
                </a:cxn>
                <a:cxn ang="0">
                  <a:pos x="18" y="3"/>
                </a:cxn>
                <a:cxn ang="0">
                  <a:pos x="22" y="0"/>
                </a:cxn>
              </a:cxnLst>
              <a:rect l="0" t="0" r="r" b="b"/>
              <a:pathLst>
                <a:path w="22" h="49">
                  <a:moveTo>
                    <a:pt x="22" y="0"/>
                  </a:moveTo>
                  <a:lnTo>
                    <a:pt x="18" y="10"/>
                  </a:lnTo>
                  <a:lnTo>
                    <a:pt x="0" y="49"/>
                  </a:lnTo>
                  <a:lnTo>
                    <a:pt x="4" y="32"/>
                  </a:lnTo>
                  <a:lnTo>
                    <a:pt x="11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7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1" y="25"/>
                  </a:lnTo>
                  <a:lnTo>
                    <a:pt x="7" y="35"/>
                  </a:lnTo>
                  <a:lnTo>
                    <a:pt x="0" y="49"/>
                  </a:lnTo>
                  <a:lnTo>
                    <a:pt x="4" y="42"/>
                  </a:lnTo>
                  <a:lnTo>
                    <a:pt x="4" y="35"/>
                  </a:lnTo>
                  <a:lnTo>
                    <a:pt x="7" y="21"/>
                  </a:lnTo>
                  <a:lnTo>
                    <a:pt x="11" y="17"/>
                  </a:lnTo>
                  <a:lnTo>
                    <a:pt x="11" y="10"/>
                  </a:lnTo>
                  <a:lnTo>
                    <a:pt x="18" y="3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39" name="Freeform 1091"/>
            <p:cNvSpPr>
              <a:spLocks/>
            </p:cNvSpPr>
            <p:nvPr/>
          </p:nvSpPr>
          <p:spPr bwMode="auto">
            <a:xfrm>
              <a:off x="3224" y="2242"/>
              <a:ext cx="4" cy="1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4" y="49"/>
                </a:cxn>
                <a:cxn ang="0">
                  <a:pos x="4" y="67"/>
                </a:cxn>
                <a:cxn ang="0">
                  <a:pos x="4" y="78"/>
                </a:cxn>
                <a:cxn ang="0">
                  <a:pos x="4" y="95"/>
                </a:cxn>
                <a:cxn ang="0">
                  <a:pos x="4" y="106"/>
                </a:cxn>
                <a:cxn ang="0">
                  <a:pos x="4" y="110"/>
                </a:cxn>
                <a:cxn ang="0">
                  <a:pos x="4" y="113"/>
                </a:cxn>
                <a:cxn ang="0">
                  <a:pos x="4" y="120"/>
                </a:cxn>
                <a:cxn ang="0">
                  <a:pos x="4" y="124"/>
                </a:cxn>
                <a:cxn ang="0">
                  <a:pos x="4" y="127"/>
                </a:cxn>
              </a:cxnLst>
              <a:rect l="0" t="0" r="r" b="b"/>
              <a:pathLst>
                <a:path w="4" h="127">
                  <a:moveTo>
                    <a:pt x="0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4" y="49"/>
                  </a:lnTo>
                  <a:lnTo>
                    <a:pt x="4" y="67"/>
                  </a:lnTo>
                  <a:lnTo>
                    <a:pt x="4" y="78"/>
                  </a:lnTo>
                  <a:lnTo>
                    <a:pt x="4" y="95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113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7"/>
                  </a:lnTo>
                </a:path>
              </a:pathLst>
            </a:custGeom>
            <a:noFill/>
            <a:ln w="6350">
              <a:solidFill>
                <a:srgbClr val="5855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40" name="Freeform 1092"/>
            <p:cNvSpPr>
              <a:spLocks/>
            </p:cNvSpPr>
            <p:nvPr/>
          </p:nvSpPr>
          <p:spPr bwMode="auto">
            <a:xfrm>
              <a:off x="3224" y="2242"/>
              <a:ext cx="4" cy="1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5"/>
                </a:cxn>
                <a:cxn ang="0">
                  <a:pos x="0" y="42"/>
                </a:cxn>
                <a:cxn ang="0">
                  <a:pos x="4" y="56"/>
                </a:cxn>
                <a:cxn ang="0">
                  <a:pos x="4" y="71"/>
                </a:cxn>
                <a:cxn ang="0">
                  <a:pos x="4" y="81"/>
                </a:cxn>
                <a:cxn ang="0">
                  <a:pos x="4" y="95"/>
                </a:cxn>
                <a:cxn ang="0">
                  <a:pos x="4" y="106"/>
                </a:cxn>
                <a:cxn ang="0">
                  <a:pos x="4" y="113"/>
                </a:cxn>
                <a:cxn ang="0">
                  <a:pos x="4" y="117"/>
                </a:cxn>
                <a:cxn ang="0">
                  <a:pos x="4" y="120"/>
                </a:cxn>
                <a:cxn ang="0">
                  <a:pos x="4" y="124"/>
                </a:cxn>
                <a:cxn ang="0">
                  <a:pos x="4" y="124"/>
                </a:cxn>
                <a:cxn ang="0">
                  <a:pos x="4" y="127"/>
                </a:cxn>
              </a:cxnLst>
              <a:rect l="0" t="0" r="r" b="b"/>
              <a:pathLst>
                <a:path w="4" h="127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4" y="56"/>
                  </a:lnTo>
                  <a:lnTo>
                    <a:pt x="4" y="71"/>
                  </a:lnTo>
                  <a:lnTo>
                    <a:pt x="4" y="81"/>
                  </a:lnTo>
                  <a:lnTo>
                    <a:pt x="4" y="95"/>
                  </a:lnTo>
                  <a:lnTo>
                    <a:pt x="4" y="106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4" y="127"/>
                  </a:lnTo>
                </a:path>
              </a:pathLst>
            </a:custGeom>
            <a:noFill/>
            <a:ln w="6350">
              <a:solidFill>
                <a:srgbClr val="5855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41" name="Freeform 1093"/>
            <p:cNvSpPr>
              <a:spLocks/>
            </p:cNvSpPr>
            <p:nvPr/>
          </p:nvSpPr>
          <p:spPr bwMode="auto">
            <a:xfrm>
              <a:off x="3047" y="1905"/>
              <a:ext cx="241" cy="67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6"/>
                </a:cxn>
                <a:cxn ang="0">
                  <a:pos x="74" y="230"/>
                </a:cxn>
                <a:cxn ang="0">
                  <a:pos x="134" y="354"/>
                </a:cxn>
                <a:cxn ang="0">
                  <a:pos x="156" y="393"/>
                </a:cxn>
                <a:cxn ang="0">
                  <a:pos x="198" y="500"/>
                </a:cxn>
                <a:cxn ang="0">
                  <a:pos x="202" y="496"/>
                </a:cxn>
                <a:cxn ang="0">
                  <a:pos x="205" y="496"/>
                </a:cxn>
                <a:cxn ang="0">
                  <a:pos x="198" y="503"/>
                </a:cxn>
                <a:cxn ang="0">
                  <a:pos x="202" y="510"/>
                </a:cxn>
                <a:cxn ang="0">
                  <a:pos x="205" y="510"/>
                </a:cxn>
                <a:cxn ang="0">
                  <a:pos x="205" y="525"/>
                </a:cxn>
                <a:cxn ang="0">
                  <a:pos x="205" y="528"/>
                </a:cxn>
                <a:cxn ang="0">
                  <a:pos x="213" y="542"/>
                </a:cxn>
                <a:cxn ang="0">
                  <a:pos x="216" y="539"/>
                </a:cxn>
                <a:cxn ang="0">
                  <a:pos x="223" y="528"/>
                </a:cxn>
                <a:cxn ang="0">
                  <a:pos x="227" y="539"/>
                </a:cxn>
                <a:cxn ang="0">
                  <a:pos x="227" y="560"/>
                </a:cxn>
                <a:cxn ang="0">
                  <a:pos x="227" y="578"/>
                </a:cxn>
                <a:cxn ang="0">
                  <a:pos x="223" y="571"/>
                </a:cxn>
                <a:cxn ang="0">
                  <a:pos x="220" y="564"/>
                </a:cxn>
                <a:cxn ang="0">
                  <a:pos x="220" y="578"/>
                </a:cxn>
                <a:cxn ang="0">
                  <a:pos x="223" y="606"/>
                </a:cxn>
                <a:cxn ang="0">
                  <a:pos x="227" y="603"/>
                </a:cxn>
                <a:cxn ang="0">
                  <a:pos x="230" y="617"/>
                </a:cxn>
                <a:cxn ang="0">
                  <a:pos x="227" y="610"/>
                </a:cxn>
                <a:cxn ang="0">
                  <a:pos x="227" y="610"/>
                </a:cxn>
                <a:cxn ang="0">
                  <a:pos x="227" y="617"/>
                </a:cxn>
                <a:cxn ang="0">
                  <a:pos x="241" y="656"/>
                </a:cxn>
                <a:cxn ang="0">
                  <a:pos x="241" y="663"/>
                </a:cxn>
                <a:cxn ang="0">
                  <a:pos x="234" y="674"/>
                </a:cxn>
                <a:cxn ang="0">
                  <a:pos x="234" y="677"/>
                </a:cxn>
                <a:cxn ang="0">
                  <a:pos x="223" y="677"/>
                </a:cxn>
                <a:cxn ang="0">
                  <a:pos x="220" y="670"/>
                </a:cxn>
                <a:cxn ang="0">
                  <a:pos x="216" y="666"/>
                </a:cxn>
                <a:cxn ang="0">
                  <a:pos x="213" y="677"/>
                </a:cxn>
                <a:cxn ang="0">
                  <a:pos x="205" y="656"/>
                </a:cxn>
                <a:cxn ang="0">
                  <a:pos x="191" y="553"/>
                </a:cxn>
                <a:cxn ang="0">
                  <a:pos x="163" y="461"/>
                </a:cxn>
                <a:cxn ang="0">
                  <a:pos x="163" y="457"/>
                </a:cxn>
                <a:cxn ang="0">
                  <a:pos x="166" y="457"/>
                </a:cxn>
                <a:cxn ang="0">
                  <a:pos x="166" y="457"/>
                </a:cxn>
                <a:cxn ang="0">
                  <a:pos x="166" y="457"/>
                </a:cxn>
                <a:cxn ang="0">
                  <a:pos x="166" y="454"/>
                </a:cxn>
                <a:cxn ang="0">
                  <a:pos x="166" y="454"/>
                </a:cxn>
                <a:cxn ang="0">
                  <a:pos x="166" y="450"/>
                </a:cxn>
                <a:cxn ang="0">
                  <a:pos x="152" y="432"/>
                </a:cxn>
                <a:cxn ang="0">
                  <a:pos x="124" y="369"/>
                </a:cxn>
                <a:cxn ang="0">
                  <a:pos x="49" y="209"/>
                </a:cxn>
                <a:cxn ang="0">
                  <a:pos x="0" y="3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41" h="677">
                  <a:moveTo>
                    <a:pt x="3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21" y="117"/>
                  </a:lnTo>
                  <a:lnTo>
                    <a:pt x="74" y="230"/>
                  </a:lnTo>
                  <a:lnTo>
                    <a:pt x="92" y="273"/>
                  </a:lnTo>
                  <a:lnTo>
                    <a:pt x="134" y="354"/>
                  </a:lnTo>
                  <a:lnTo>
                    <a:pt x="156" y="393"/>
                  </a:lnTo>
                  <a:lnTo>
                    <a:pt x="156" y="393"/>
                  </a:lnTo>
                  <a:lnTo>
                    <a:pt x="177" y="447"/>
                  </a:lnTo>
                  <a:lnTo>
                    <a:pt x="198" y="500"/>
                  </a:lnTo>
                  <a:lnTo>
                    <a:pt x="198" y="500"/>
                  </a:lnTo>
                  <a:lnTo>
                    <a:pt x="202" y="496"/>
                  </a:lnTo>
                  <a:lnTo>
                    <a:pt x="205" y="496"/>
                  </a:lnTo>
                  <a:lnTo>
                    <a:pt x="205" y="496"/>
                  </a:lnTo>
                  <a:lnTo>
                    <a:pt x="198" y="503"/>
                  </a:lnTo>
                  <a:lnTo>
                    <a:pt x="198" y="503"/>
                  </a:lnTo>
                  <a:lnTo>
                    <a:pt x="198" y="503"/>
                  </a:lnTo>
                  <a:lnTo>
                    <a:pt x="202" y="510"/>
                  </a:lnTo>
                  <a:lnTo>
                    <a:pt x="205" y="510"/>
                  </a:lnTo>
                  <a:lnTo>
                    <a:pt x="205" y="510"/>
                  </a:lnTo>
                  <a:lnTo>
                    <a:pt x="205" y="514"/>
                  </a:lnTo>
                  <a:lnTo>
                    <a:pt x="205" y="525"/>
                  </a:lnTo>
                  <a:lnTo>
                    <a:pt x="205" y="525"/>
                  </a:lnTo>
                  <a:lnTo>
                    <a:pt x="205" y="528"/>
                  </a:lnTo>
                  <a:lnTo>
                    <a:pt x="209" y="539"/>
                  </a:lnTo>
                  <a:lnTo>
                    <a:pt x="213" y="542"/>
                  </a:lnTo>
                  <a:lnTo>
                    <a:pt x="213" y="542"/>
                  </a:lnTo>
                  <a:lnTo>
                    <a:pt x="216" y="539"/>
                  </a:lnTo>
                  <a:lnTo>
                    <a:pt x="220" y="535"/>
                  </a:lnTo>
                  <a:lnTo>
                    <a:pt x="223" y="528"/>
                  </a:lnTo>
                  <a:lnTo>
                    <a:pt x="223" y="528"/>
                  </a:lnTo>
                  <a:lnTo>
                    <a:pt x="227" y="539"/>
                  </a:lnTo>
                  <a:lnTo>
                    <a:pt x="227" y="549"/>
                  </a:lnTo>
                  <a:lnTo>
                    <a:pt x="227" y="560"/>
                  </a:lnTo>
                  <a:lnTo>
                    <a:pt x="227" y="578"/>
                  </a:lnTo>
                  <a:lnTo>
                    <a:pt x="227" y="578"/>
                  </a:lnTo>
                  <a:lnTo>
                    <a:pt x="227" y="578"/>
                  </a:lnTo>
                  <a:lnTo>
                    <a:pt x="223" y="571"/>
                  </a:lnTo>
                  <a:lnTo>
                    <a:pt x="220" y="564"/>
                  </a:lnTo>
                  <a:lnTo>
                    <a:pt x="220" y="564"/>
                  </a:lnTo>
                  <a:lnTo>
                    <a:pt x="220" y="567"/>
                  </a:lnTo>
                  <a:lnTo>
                    <a:pt x="220" y="578"/>
                  </a:lnTo>
                  <a:lnTo>
                    <a:pt x="223" y="603"/>
                  </a:lnTo>
                  <a:lnTo>
                    <a:pt x="223" y="606"/>
                  </a:lnTo>
                  <a:lnTo>
                    <a:pt x="223" y="606"/>
                  </a:lnTo>
                  <a:lnTo>
                    <a:pt x="227" y="603"/>
                  </a:lnTo>
                  <a:lnTo>
                    <a:pt x="230" y="603"/>
                  </a:lnTo>
                  <a:lnTo>
                    <a:pt x="230" y="617"/>
                  </a:lnTo>
                  <a:lnTo>
                    <a:pt x="230" y="613"/>
                  </a:lnTo>
                  <a:lnTo>
                    <a:pt x="227" y="610"/>
                  </a:lnTo>
                  <a:lnTo>
                    <a:pt x="227" y="610"/>
                  </a:lnTo>
                  <a:lnTo>
                    <a:pt x="227" y="610"/>
                  </a:lnTo>
                  <a:lnTo>
                    <a:pt x="227" y="613"/>
                  </a:lnTo>
                  <a:lnTo>
                    <a:pt x="227" y="617"/>
                  </a:lnTo>
                  <a:lnTo>
                    <a:pt x="230" y="635"/>
                  </a:lnTo>
                  <a:lnTo>
                    <a:pt x="241" y="656"/>
                  </a:lnTo>
                  <a:lnTo>
                    <a:pt x="241" y="663"/>
                  </a:lnTo>
                  <a:lnTo>
                    <a:pt x="241" y="663"/>
                  </a:lnTo>
                  <a:lnTo>
                    <a:pt x="241" y="666"/>
                  </a:lnTo>
                  <a:lnTo>
                    <a:pt x="234" y="674"/>
                  </a:lnTo>
                  <a:lnTo>
                    <a:pt x="234" y="677"/>
                  </a:lnTo>
                  <a:lnTo>
                    <a:pt x="234" y="677"/>
                  </a:lnTo>
                  <a:lnTo>
                    <a:pt x="223" y="677"/>
                  </a:lnTo>
                  <a:lnTo>
                    <a:pt x="223" y="677"/>
                  </a:lnTo>
                  <a:lnTo>
                    <a:pt x="223" y="677"/>
                  </a:lnTo>
                  <a:lnTo>
                    <a:pt x="220" y="670"/>
                  </a:lnTo>
                  <a:lnTo>
                    <a:pt x="216" y="666"/>
                  </a:lnTo>
                  <a:lnTo>
                    <a:pt x="216" y="666"/>
                  </a:lnTo>
                  <a:lnTo>
                    <a:pt x="213" y="674"/>
                  </a:lnTo>
                  <a:lnTo>
                    <a:pt x="213" y="677"/>
                  </a:lnTo>
                  <a:lnTo>
                    <a:pt x="213" y="677"/>
                  </a:lnTo>
                  <a:lnTo>
                    <a:pt x="205" y="656"/>
                  </a:lnTo>
                  <a:lnTo>
                    <a:pt x="198" y="585"/>
                  </a:lnTo>
                  <a:lnTo>
                    <a:pt x="191" y="553"/>
                  </a:lnTo>
                  <a:lnTo>
                    <a:pt x="163" y="486"/>
                  </a:lnTo>
                  <a:lnTo>
                    <a:pt x="163" y="461"/>
                  </a:lnTo>
                  <a:lnTo>
                    <a:pt x="163" y="457"/>
                  </a:lnTo>
                  <a:lnTo>
                    <a:pt x="163" y="457"/>
                  </a:lnTo>
                  <a:lnTo>
                    <a:pt x="166" y="457"/>
                  </a:lnTo>
                  <a:lnTo>
                    <a:pt x="166" y="457"/>
                  </a:lnTo>
                  <a:lnTo>
                    <a:pt x="166" y="457"/>
                  </a:lnTo>
                  <a:lnTo>
                    <a:pt x="166" y="457"/>
                  </a:lnTo>
                  <a:lnTo>
                    <a:pt x="166" y="457"/>
                  </a:lnTo>
                  <a:lnTo>
                    <a:pt x="166" y="457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0"/>
                  </a:lnTo>
                  <a:lnTo>
                    <a:pt x="159" y="443"/>
                  </a:lnTo>
                  <a:lnTo>
                    <a:pt x="152" y="432"/>
                  </a:lnTo>
                  <a:lnTo>
                    <a:pt x="138" y="397"/>
                  </a:lnTo>
                  <a:lnTo>
                    <a:pt x="124" y="369"/>
                  </a:lnTo>
                  <a:lnTo>
                    <a:pt x="74" y="255"/>
                  </a:lnTo>
                  <a:lnTo>
                    <a:pt x="49" y="209"/>
                  </a:lnTo>
                  <a:lnTo>
                    <a:pt x="7" y="5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42" name="Freeform 1094"/>
            <p:cNvSpPr>
              <a:spLocks/>
            </p:cNvSpPr>
            <p:nvPr/>
          </p:nvSpPr>
          <p:spPr bwMode="auto">
            <a:xfrm>
              <a:off x="3047" y="1905"/>
              <a:ext cx="241" cy="67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" y="49"/>
                </a:cxn>
                <a:cxn ang="0">
                  <a:pos x="14" y="92"/>
                </a:cxn>
                <a:cxn ang="0">
                  <a:pos x="28" y="131"/>
                </a:cxn>
                <a:cxn ang="0">
                  <a:pos x="60" y="202"/>
                </a:cxn>
                <a:cxn ang="0">
                  <a:pos x="85" y="255"/>
                </a:cxn>
                <a:cxn ang="0">
                  <a:pos x="131" y="351"/>
                </a:cxn>
                <a:cxn ang="0">
                  <a:pos x="166" y="422"/>
                </a:cxn>
                <a:cxn ang="0">
                  <a:pos x="181" y="461"/>
                </a:cxn>
                <a:cxn ang="0">
                  <a:pos x="191" y="493"/>
                </a:cxn>
                <a:cxn ang="0">
                  <a:pos x="202" y="496"/>
                </a:cxn>
                <a:cxn ang="0">
                  <a:pos x="198" y="507"/>
                </a:cxn>
                <a:cxn ang="0">
                  <a:pos x="205" y="510"/>
                </a:cxn>
                <a:cxn ang="0">
                  <a:pos x="205" y="525"/>
                </a:cxn>
                <a:cxn ang="0">
                  <a:pos x="205" y="532"/>
                </a:cxn>
                <a:cxn ang="0">
                  <a:pos x="216" y="535"/>
                </a:cxn>
                <a:cxn ang="0">
                  <a:pos x="227" y="542"/>
                </a:cxn>
                <a:cxn ang="0">
                  <a:pos x="227" y="574"/>
                </a:cxn>
                <a:cxn ang="0">
                  <a:pos x="220" y="564"/>
                </a:cxn>
                <a:cxn ang="0">
                  <a:pos x="220" y="585"/>
                </a:cxn>
                <a:cxn ang="0">
                  <a:pos x="227" y="603"/>
                </a:cxn>
                <a:cxn ang="0">
                  <a:pos x="230" y="617"/>
                </a:cxn>
                <a:cxn ang="0">
                  <a:pos x="227" y="606"/>
                </a:cxn>
                <a:cxn ang="0">
                  <a:pos x="227" y="613"/>
                </a:cxn>
                <a:cxn ang="0">
                  <a:pos x="227" y="620"/>
                </a:cxn>
                <a:cxn ang="0">
                  <a:pos x="230" y="638"/>
                </a:cxn>
                <a:cxn ang="0">
                  <a:pos x="237" y="652"/>
                </a:cxn>
                <a:cxn ang="0">
                  <a:pos x="241" y="663"/>
                </a:cxn>
                <a:cxn ang="0">
                  <a:pos x="237" y="670"/>
                </a:cxn>
                <a:cxn ang="0">
                  <a:pos x="234" y="677"/>
                </a:cxn>
                <a:cxn ang="0">
                  <a:pos x="220" y="670"/>
                </a:cxn>
                <a:cxn ang="0">
                  <a:pos x="213" y="674"/>
                </a:cxn>
                <a:cxn ang="0">
                  <a:pos x="209" y="663"/>
                </a:cxn>
                <a:cxn ang="0">
                  <a:pos x="202" y="635"/>
                </a:cxn>
                <a:cxn ang="0">
                  <a:pos x="202" y="599"/>
                </a:cxn>
                <a:cxn ang="0">
                  <a:pos x="195" y="571"/>
                </a:cxn>
                <a:cxn ang="0">
                  <a:pos x="184" y="539"/>
                </a:cxn>
                <a:cxn ang="0">
                  <a:pos x="170" y="500"/>
                </a:cxn>
                <a:cxn ang="0">
                  <a:pos x="163" y="471"/>
                </a:cxn>
                <a:cxn ang="0">
                  <a:pos x="163" y="457"/>
                </a:cxn>
                <a:cxn ang="0">
                  <a:pos x="166" y="454"/>
                </a:cxn>
                <a:cxn ang="0">
                  <a:pos x="166" y="454"/>
                </a:cxn>
                <a:cxn ang="0">
                  <a:pos x="163" y="447"/>
                </a:cxn>
                <a:cxn ang="0">
                  <a:pos x="156" y="443"/>
                </a:cxn>
                <a:cxn ang="0">
                  <a:pos x="145" y="415"/>
                </a:cxn>
                <a:cxn ang="0">
                  <a:pos x="117" y="351"/>
                </a:cxn>
                <a:cxn ang="0">
                  <a:pos x="85" y="283"/>
                </a:cxn>
                <a:cxn ang="0">
                  <a:pos x="56" y="216"/>
                </a:cxn>
                <a:cxn ang="0">
                  <a:pos x="42" y="177"/>
                </a:cxn>
                <a:cxn ang="0">
                  <a:pos x="25" y="113"/>
                </a:cxn>
                <a:cxn ang="0">
                  <a:pos x="10" y="60"/>
                </a:cxn>
                <a:cxn ang="0">
                  <a:pos x="0" y="0"/>
                </a:cxn>
              </a:cxnLst>
              <a:rect l="0" t="0" r="r" b="b"/>
              <a:pathLst>
                <a:path w="241" h="677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3" y="49"/>
                  </a:lnTo>
                  <a:lnTo>
                    <a:pt x="7" y="63"/>
                  </a:lnTo>
                  <a:lnTo>
                    <a:pt x="7" y="78"/>
                  </a:lnTo>
                  <a:lnTo>
                    <a:pt x="14" y="92"/>
                  </a:lnTo>
                  <a:lnTo>
                    <a:pt x="17" y="106"/>
                  </a:lnTo>
                  <a:lnTo>
                    <a:pt x="21" y="120"/>
                  </a:lnTo>
                  <a:lnTo>
                    <a:pt x="28" y="131"/>
                  </a:lnTo>
                  <a:lnTo>
                    <a:pt x="32" y="145"/>
                  </a:lnTo>
                  <a:lnTo>
                    <a:pt x="46" y="173"/>
                  </a:lnTo>
                  <a:lnTo>
                    <a:pt x="60" y="202"/>
                  </a:lnTo>
                  <a:lnTo>
                    <a:pt x="67" y="216"/>
                  </a:lnTo>
                  <a:lnTo>
                    <a:pt x="74" y="234"/>
                  </a:lnTo>
                  <a:lnTo>
                    <a:pt x="85" y="255"/>
                  </a:lnTo>
                  <a:lnTo>
                    <a:pt x="95" y="276"/>
                  </a:lnTo>
                  <a:lnTo>
                    <a:pt x="113" y="315"/>
                  </a:lnTo>
                  <a:lnTo>
                    <a:pt x="131" y="351"/>
                  </a:lnTo>
                  <a:lnTo>
                    <a:pt x="152" y="393"/>
                  </a:lnTo>
                  <a:lnTo>
                    <a:pt x="159" y="408"/>
                  </a:lnTo>
                  <a:lnTo>
                    <a:pt x="166" y="422"/>
                  </a:lnTo>
                  <a:lnTo>
                    <a:pt x="170" y="436"/>
                  </a:lnTo>
                  <a:lnTo>
                    <a:pt x="173" y="447"/>
                  </a:lnTo>
                  <a:lnTo>
                    <a:pt x="181" y="461"/>
                  </a:lnTo>
                  <a:lnTo>
                    <a:pt x="184" y="471"/>
                  </a:lnTo>
                  <a:lnTo>
                    <a:pt x="191" y="486"/>
                  </a:lnTo>
                  <a:lnTo>
                    <a:pt x="191" y="493"/>
                  </a:lnTo>
                  <a:lnTo>
                    <a:pt x="198" y="500"/>
                  </a:lnTo>
                  <a:lnTo>
                    <a:pt x="202" y="500"/>
                  </a:lnTo>
                  <a:lnTo>
                    <a:pt x="202" y="496"/>
                  </a:lnTo>
                  <a:lnTo>
                    <a:pt x="205" y="496"/>
                  </a:lnTo>
                  <a:lnTo>
                    <a:pt x="195" y="503"/>
                  </a:lnTo>
                  <a:lnTo>
                    <a:pt x="198" y="507"/>
                  </a:lnTo>
                  <a:lnTo>
                    <a:pt x="202" y="507"/>
                  </a:lnTo>
                  <a:lnTo>
                    <a:pt x="202" y="510"/>
                  </a:lnTo>
                  <a:lnTo>
                    <a:pt x="205" y="510"/>
                  </a:lnTo>
                  <a:lnTo>
                    <a:pt x="205" y="518"/>
                  </a:lnTo>
                  <a:lnTo>
                    <a:pt x="205" y="521"/>
                  </a:lnTo>
                  <a:lnTo>
                    <a:pt x="205" y="525"/>
                  </a:lnTo>
                  <a:lnTo>
                    <a:pt x="205" y="528"/>
                  </a:lnTo>
                  <a:lnTo>
                    <a:pt x="205" y="532"/>
                  </a:lnTo>
                  <a:lnTo>
                    <a:pt x="205" y="532"/>
                  </a:lnTo>
                  <a:lnTo>
                    <a:pt x="209" y="535"/>
                  </a:lnTo>
                  <a:lnTo>
                    <a:pt x="213" y="542"/>
                  </a:lnTo>
                  <a:lnTo>
                    <a:pt x="216" y="535"/>
                  </a:lnTo>
                  <a:lnTo>
                    <a:pt x="223" y="528"/>
                  </a:lnTo>
                  <a:lnTo>
                    <a:pt x="223" y="535"/>
                  </a:lnTo>
                  <a:lnTo>
                    <a:pt x="227" y="542"/>
                  </a:lnTo>
                  <a:lnTo>
                    <a:pt x="227" y="553"/>
                  </a:lnTo>
                  <a:lnTo>
                    <a:pt x="227" y="578"/>
                  </a:lnTo>
                  <a:lnTo>
                    <a:pt x="227" y="574"/>
                  </a:lnTo>
                  <a:lnTo>
                    <a:pt x="223" y="571"/>
                  </a:lnTo>
                  <a:lnTo>
                    <a:pt x="223" y="567"/>
                  </a:lnTo>
                  <a:lnTo>
                    <a:pt x="220" y="564"/>
                  </a:lnTo>
                  <a:lnTo>
                    <a:pt x="220" y="571"/>
                  </a:lnTo>
                  <a:lnTo>
                    <a:pt x="220" y="574"/>
                  </a:lnTo>
                  <a:lnTo>
                    <a:pt x="220" y="585"/>
                  </a:lnTo>
                  <a:lnTo>
                    <a:pt x="220" y="596"/>
                  </a:lnTo>
                  <a:lnTo>
                    <a:pt x="223" y="606"/>
                  </a:lnTo>
                  <a:lnTo>
                    <a:pt x="227" y="603"/>
                  </a:lnTo>
                  <a:lnTo>
                    <a:pt x="227" y="599"/>
                  </a:lnTo>
                  <a:lnTo>
                    <a:pt x="230" y="606"/>
                  </a:lnTo>
                  <a:lnTo>
                    <a:pt x="230" y="617"/>
                  </a:lnTo>
                  <a:lnTo>
                    <a:pt x="230" y="613"/>
                  </a:lnTo>
                  <a:lnTo>
                    <a:pt x="230" y="613"/>
                  </a:lnTo>
                  <a:lnTo>
                    <a:pt x="227" y="606"/>
                  </a:lnTo>
                  <a:lnTo>
                    <a:pt x="227" y="610"/>
                  </a:lnTo>
                  <a:lnTo>
                    <a:pt x="227" y="610"/>
                  </a:lnTo>
                  <a:lnTo>
                    <a:pt x="227" y="613"/>
                  </a:lnTo>
                  <a:lnTo>
                    <a:pt x="223" y="613"/>
                  </a:lnTo>
                  <a:lnTo>
                    <a:pt x="223" y="617"/>
                  </a:lnTo>
                  <a:lnTo>
                    <a:pt x="227" y="620"/>
                  </a:lnTo>
                  <a:lnTo>
                    <a:pt x="227" y="627"/>
                  </a:lnTo>
                  <a:lnTo>
                    <a:pt x="230" y="635"/>
                  </a:lnTo>
                  <a:lnTo>
                    <a:pt x="230" y="638"/>
                  </a:lnTo>
                  <a:lnTo>
                    <a:pt x="234" y="645"/>
                  </a:lnTo>
                  <a:lnTo>
                    <a:pt x="237" y="652"/>
                  </a:lnTo>
                  <a:lnTo>
                    <a:pt x="237" y="652"/>
                  </a:lnTo>
                  <a:lnTo>
                    <a:pt x="237" y="656"/>
                  </a:lnTo>
                  <a:lnTo>
                    <a:pt x="241" y="659"/>
                  </a:lnTo>
                  <a:lnTo>
                    <a:pt x="241" y="663"/>
                  </a:lnTo>
                  <a:lnTo>
                    <a:pt x="237" y="666"/>
                  </a:lnTo>
                  <a:lnTo>
                    <a:pt x="237" y="666"/>
                  </a:lnTo>
                  <a:lnTo>
                    <a:pt x="237" y="670"/>
                  </a:lnTo>
                  <a:lnTo>
                    <a:pt x="234" y="674"/>
                  </a:lnTo>
                  <a:lnTo>
                    <a:pt x="234" y="674"/>
                  </a:lnTo>
                  <a:lnTo>
                    <a:pt x="234" y="677"/>
                  </a:lnTo>
                  <a:lnTo>
                    <a:pt x="223" y="677"/>
                  </a:lnTo>
                  <a:lnTo>
                    <a:pt x="220" y="674"/>
                  </a:lnTo>
                  <a:lnTo>
                    <a:pt x="220" y="670"/>
                  </a:lnTo>
                  <a:lnTo>
                    <a:pt x="216" y="666"/>
                  </a:lnTo>
                  <a:lnTo>
                    <a:pt x="216" y="670"/>
                  </a:lnTo>
                  <a:lnTo>
                    <a:pt x="213" y="674"/>
                  </a:lnTo>
                  <a:lnTo>
                    <a:pt x="213" y="674"/>
                  </a:lnTo>
                  <a:lnTo>
                    <a:pt x="209" y="666"/>
                  </a:lnTo>
                  <a:lnTo>
                    <a:pt x="209" y="663"/>
                  </a:lnTo>
                  <a:lnTo>
                    <a:pt x="205" y="649"/>
                  </a:lnTo>
                  <a:lnTo>
                    <a:pt x="202" y="642"/>
                  </a:lnTo>
                  <a:lnTo>
                    <a:pt x="202" y="635"/>
                  </a:lnTo>
                  <a:lnTo>
                    <a:pt x="202" y="624"/>
                  </a:lnTo>
                  <a:lnTo>
                    <a:pt x="202" y="610"/>
                  </a:lnTo>
                  <a:lnTo>
                    <a:pt x="202" y="599"/>
                  </a:lnTo>
                  <a:lnTo>
                    <a:pt x="198" y="585"/>
                  </a:lnTo>
                  <a:lnTo>
                    <a:pt x="198" y="578"/>
                  </a:lnTo>
                  <a:lnTo>
                    <a:pt x="195" y="571"/>
                  </a:lnTo>
                  <a:lnTo>
                    <a:pt x="195" y="560"/>
                  </a:lnTo>
                  <a:lnTo>
                    <a:pt x="191" y="553"/>
                  </a:lnTo>
                  <a:lnTo>
                    <a:pt x="184" y="539"/>
                  </a:lnTo>
                  <a:lnTo>
                    <a:pt x="181" y="525"/>
                  </a:lnTo>
                  <a:lnTo>
                    <a:pt x="173" y="514"/>
                  </a:lnTo>
                  <a:lnTo>
                    <a:pt x="170" y="500"/>
                  </a:lnTo>
                  <a:lnTo>
                    <a:pt x="166" y="486"/>
                  </a:lnTo>
                  <a:lnTo>
                    <a:pt x="163" y="478"/>
                  </a:lnTo>
                  <a:lnTo>
                    <a:pt x="163" y="471"/>
                  </a:lnTo>
                  <a:lnTo>
                    <a:pt x="163" y="464"/>
                  </a:lnTo>
                  <a:lnTo>
                    <a:pt x="163" y="457"/>
                  </a:lnTo>
                  <a:lnTo>
                    <a:pt x="163" y="457"/>
                  </a:lnTo>
                  <a:lnTo>
                    <a:pt x="163" y="457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4"/>
                  </a:lnTo>
                  <a:lnTo>
                    <a:pt x="166" y="450"/>
                  </a:lnTo>
                  <a:lnTo>
                    <a:pt x="166" y="450"/>
                  </a:lnTo>
                  <a:lnTo>
                    <a:pt x="163" y="447"/>
                  </a:lnTo>
                  <a:lnTo>
                    <a:pt x="159" y="447"/>
                  </a:lnTo>
                  <a:lnTo>
                    <a:pt x="159" y="443"/>
                  </a:lnTo>
                  <a:lnTo>
                    <a:pt x="156" y="443"/>
                  </a:lnTo>
                  <a:lnTo>
                    <a:pt x="152" y="436"/>
                  </a:lnTo>
                  <a:lnTo>
                    <a:pt x="149" y="429"/>
                  </a:lnTo>
                  <a:lnTo>
                    <a:pt x="145" y="415"/>
                  </a:lnTo>
                  <a:lnTo>
                    <a:pt x="142" y="404"/>
                  </a:lnTo>
                  <a:lnTo>
                    <a:pt x="134" y="390"/>
                  </a:lnTo>
                  <a:lnTo>
                    <a:pt x="117" y="351"/>
                  </a:lnTo>
                  <a:lnTo>
                    <a:pt x="110" y="333"/>
                  </a:lnTo>
                  <a:lnTo>
                    <a:pt x="99" y="319"/>
                  </a:lnTo>
                  <a:lnTo>
                    <a:pt x="85" y="283"/>
                  </a:lnTo>
                  <a:lnTo>
                    <a:pt x="67" y="244"/>
                  </a:lnTo>
                  <a:lnTo>
                    <a:pt x="60" y="230"/>
                  </a:lnTo>
                  <a:lnTo>
                    <a:pt x="56" y="216"/>
                  </a:lnTo>
                  <a:lnTo>
                    <a:pt x="49" y="202"/>
                  </a:lnTo>
                  <a:lnTo>
                    <a:pt x="46" y="188"/>
                  </a:lnTo>
                  <a:lnTo>
                    <a:pt x="42" y="177"/>
                  </a:lnTo>
                  <a:lnTo>
                    <a:pt x="39" y="163"/>
                  </a:lnTo>
                  <a:lnTo>
                    <a:pt x="32" y="138"/>
                  </a:lnTo>
                  <a:lnTo>
                    <a:pt x="25" y="113"/>
                  </a:lnTo>
                  <a:lnTo>
                    <a:pt x="17" y="88"/>
                  </a:lnTo>
                  <a:lnTo>
                    <a:pt x="14" y="74"/>
                  </a:lnTo>
                  <a:lnTo>
                    <a:pt x="10" y="60"/>
                  </a:lnTo>
                  <a:lnTo>
                    <a:pt x="7" y="46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43" name="Freeform 1095"/>
            <p:cNvSpPr>
              <a:spLocks/>
            </p:cNvSpPr>
            <p:nvPr/>
          </p:nvSpPr>
          <p:spPr bwMode="auto">
            <a:xfrm>
              <a:off x="3277" y="1919"/>
              <a:ext cx="11" cy="3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7"/>
                </a:cxn>
                <a:cxn ang="0">
                  <a:pos x="7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11" y="7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10"/>
                </a:cxn>
                <a:cxn ang="0">
                  <a:pos x="7" y="18"/>
                </a:cxn>
                <a:cxn ang="0">
                  <a:pos x="4" y="21"/>
                </a:cxn>
                <a:cxn ang="0">
                  <a:pos x="4" y="25"/>
                </a:cxn>
                <a:cxn ang="0">
                  <a:pos x="0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7" y="10"/>
                </a:cxn>
                <a:cxn ang="0">
                  <a:pos x="11" y="0"/>
                </a:cxn>
              </a:cxnLst>
              <a:rect l="0" t="0" r="r" b="b"/>
              <a:pathLst>
                <a:path w="11" h="32">
                  <a:moveTo>
                    <a:pt x="11" y="0"/>
                  </a:moveTo>
                  <a:lnTo>
                    <a:pt x="11" y="7"/>
                  </a:lnTo>
                  <a:lnTo>
                    <a:pt x="7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0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7" y="1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44" name="Freeform 1096"/>
            <p:cNvSpPr>
              <a:spLocks/>
            </p:cNvSpPr>
            <p:nvPr/>
          </p:nvSpPr>
          <p:spPr bwMode="auto">
            <a:xfrm>
              <a:off x="3281" y="1965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45" name="Freeform 1097"/>
            <p:cNvSpPr>
              <a:spLocks/>
            </p:cNvSpPr>
            <p:nvPr/>
          </p:nvSpPr>
          <p:spPr bwMode="auto">
            <a:xfrm>
              <a:off x="3284" y="1968"/>
              <a:ext cx="4" cy="1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4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46" name="Freeform 1098"/>
            <p:cNvSpPr>
              <a:spLocks/>
            </p:cNvSpPr>
            <p:nvPr/>
          </p:nvSpPr>
          <p:spPr bwMode="auto">
            <a:xfrm>
              <a:off x="3284" y="1965"/>
              <a:ext cx="4" cy="2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1"/>
                </a:cxn>
                <a:cxn ang="0">
                  <a:pos x="0" y="21"/>
                </a:cxn>
                <a:cxn ang="0">
                  <a:pos x="0" y="11"/>
                </a:cxn>
                <a:cxn ang="0">
                  <a:pos x="4" y="0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47" name="Freeform 1099"/>
            <p:cNvSpPr>
              <a:spLocks/>
            </p:cNvSpPr>
            <p:nvPr/>
          </p:nvSpPr>
          <p:spPr bwMode="auto">
            <a:xfrm>
              <a:off x="3267" y="1968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48" name="Freeform 1100"/>
            <p:cNvSpPr>
              <a:spLocks/>
            </p:cNvSpPr>
            <p:nvPr/>
          </p:nvSpPr>
          <p:spPr bwMode="auto">
            <a:xfrm>
              <a:off x="3260" y="1983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49" name="Freeform 1101"/>
            <p:cNvSpPr>
              <a:spLocks/>
            </p:cNvSpPr>
            <p:nvPr/>
          </p:nvSpPr>
          <p:spPr bwMode="auto">
            <a:xfrm>
              <a:off x="3260" y="1979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50" name="Freeform 1102"/>
            <p:cNvSpPr>
              <a:spLocks/>
            </p:cNvSpPr>
            <p:nvPr/>
          </p:nvSpPr>
          <p:spPr bwMode="auto">
            <a:xfrm>
              <a:off x="3263" y="1993"/>
              <a:ext cx="14" cy="1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14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4" y="11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14" y="4"/>
                </a:cxn>
              </a:cxnLst>
              <a:rect l="0" t="0" r="r" b="b"/>
              <a:pathLst>
                <a:path w="14" h="18">
                  <a:moveTo>
                    <a:pt x="14" y="0"/>
                  </a:move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51" name="Freeform 1103"/>
            <p:cNvSpPr>
              <a:spLocks/>
            </p:cNvSpPr>
            <p:nvPr/>
          </p:nvSpPr>
          <p:spPr bwMode="auto">
            <a:xfrm>
              <a:off x="3263" y="1986"/>
              <a:ext cx="18" cy="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4" y="4"/>
                </a:cxn>
                <a:cxn ang="0">
                  <a:pos x="14" y="7"/>
                </a:cxn>
                <a:cxn ang="0">
                  <a:pos x="11" y="14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4" y="21"/>
                </a:cxn>
                <a:cxn ang="0">
                  <a:pos x="4" y="25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8"/>
                </a:cxn>
                <a:cxn ang="0">
                  <a:pos x="14" y="11"/>
                </a:cxn>
                <a:cxn ang="0">
                  <a:pos x="14" y="7"/>
                </a:cxn>
                <a:cxn ang="0">
                  <a:pos x="18" y="0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lnTo>
                    <a:pt x="18" y="0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1" y="14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52" name="Freeform 1104"/>
            <p:cNvSpPr>
              <a:spLocks/>
            </p:cNvSpPr>
            <p:nvPr/>
          </p:nvSpPr>
          <p:spPr bwMode="auto">
            <a:xfrm>
              <a:off x="3252" y="2029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53" name="Freeform 1105"/>
            <p:cNvSpPr>
              <a:spLocks/>
            </p:cNvSpPr>
            <p:nvPr/>
          </p:nvSpPr>
          <p:spPr bwMode="auto">
            <a:xfrm>
              <a:off x="3238" y="207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54" name="Freeform 1106"/>
            <p:cNvSpPr>
              <a:spLocks/>
            </p:cNvSpPr>
            <p:nvPr/>
          </p:nvSpPr>
          <p:spPr bwMode="auto">
            <a:xfrm>
              <a:off x="3238" y="2078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55" name="Freeform 1107"/>
            <p:cNvSpPr>
              <a:spLocks/>
            </p:cNvSpPr>
            <p:nvPr/>
          </p:nvSpPr>
          <p:spPr bwMode="auto">
            <a:xfrm>
              <a:off x="3235" y="2146"/>
              <a:ext cx="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h="28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56" name="Freeform 1108"/>
            <p:cNvSpPr>
              <a:spLocks/>
            </p:cNvSpPr>
            <p:nvPr/>
          </p:nvSpPr>
          <p:spPr bwMode="auto">
            <a:xfrm>
              <a:off x="3238" y="2078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57" name="Freeform 1109"/>
            <p:cNvSpPr>
              <a:spLocks/>
            </p:cNvSpPr>
            <p:nvPr/>
          </p:nvSpPr>
          <p:spPr bwMode="auto">
            <a:xfrm>
              <a:off x="3235" y="2146"/>
              <a:ext cx="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h="28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58" name="Freeform 1110"/>
            <p:cNvSpPr>
              <a:spLocks/>
            </p:cNvSpPr>
            <p:nvPr/>
          </p:nvSpPr>
          <p:spPr bwMode="auto">
            <a:xfrm>
              <a:off x="3128" y="2167"/>
              <a:ext cx="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4" y="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59" name="Freeform 1111"/>
            <p:cNvSpPr>
              <a:spLocks/>
            </p:cNvSpPr>
            <p:nvPr/>
          </p:nvSpPr>
          <p:spPr bwMode="auto">
            <a:xfrm>
              <a:off x="3235" y="2181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60" name="Freeform 1112"/>
            <p:cNvSpPr>
              <a:spLocks/>
            </p:cNvSpPr>
            <p:nvPr/>
          </p:nvSpPr>
          <p:spPr bwMode="auto">
            <a:xfrm>
              <a:off x="3235" y="2181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61" name="Freeform 1113"/>
            <p:cNvSpPr>
              <a:spLocks/>
            </p:cNvSpPr>
            <p:nvPr/>
          </p:nvSpPr>
          <p:spPr bwMode="auto">
            <a:xfrm>
              <a:off x="3135" y="2185"/>
              <a:ext cx="11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1" y="18"/>
                </a:cxn>
                <a:cxn ang="0">
                  <a:pos x="11" y="25"/>
                </a:cxn>
                <a:cxn ang="0">
                  <a:pos x="11" y="25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11" h="25">
                  <a:moveTo>
                    <a:pt x="4" y="0"/>
                  </a:moveTo>
                  <a:lnTo>
                    <a:pt x="11" y="18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1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62" name="Freeform 1114"/>
            <p:cNvSpPr>
              <a:spLocks/>
            </p:cNvSpPr>
            <p:nvPr/>
          </p:nvSpPr>
          <p:spPr bwMode="auto">
            <a:xfrm>
              <a:off x="3135" y="2181"/>
              <a:ext cx="11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7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11" y="25"/>
                </a:cxn>
                <a:cxn ang="0">
                  <a:pos x="7" y="18"/>
                </a:cxn>
                <a:cxn ang="0">
                  <a:pos x="7" y="14"/>
                </a:cxn>
                <a:cxn ang="0">
                  <a:pos x="4" y="7"/>
                </a:cxn>
                <a:cxn ang="0">
                  <a:pos x="0" y="0"/>
                </a:cxn>
              </a:cxnLst>
              <a:rect l="0" t="0" r="r" b="b"/>
              <a:pathLst>
                <a:path w="11" h="25">
                  <a:moveTo>
                    <a:pt x="0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11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63" name="Freeform 1115"/>
            <p:cNvSpPr>
              <a:spLocks/>
            </p:cNvSpPr>
            <p:nvPr/>
          </p:nvSpPr>
          <p:spPr bwMode="auto">
            <a:xfrm>
              <a:off x="3235" y="2195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64" name="Freeform 1116"/>
            <p:cNvSpPr>
              <a:spLocks/>
            </p:cNvSpPr>
            <p:nvPr/>
          </p:nvSpPr>
          <p:spPr bwMode="auto">
            <a:xfrm>
              <a:off x="3252" y="2210"/>
              <a:ext cx="15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8" y="3"/>
                </a:cxn>
                <a:cxn ang="0">
                  <a:pos x="11" y="3"/>
                </a:cxn>
                <a:cxn ang="0">
                  <a:pos x="15" y="142"/>
                </a:cxn>
                <a:cxn ang="0">
                  <a:pos x="15" y="134"/>
                </a:cxn>
                <a:cxn ang="0">
                  <a:pos x="15" y="131"/>
                </a:cxn>
                <a:cxn ang="0">
                  <a:pos x="15" y="127"/>
                </a:cxn>
                <a:cxn ang="0">
                  <a:pos x="11" y="127"/>
                </a:cxn>
                <a:cxn ang="0">
                  <a:pos x="11" y="124"/>
                </a:cxn>
                <a:cxn ang="0">
                  <a:pos x="11" y="120"/>
                </a:cxn>
                <a:cxn ang="0">
                  <a:pos x="8" y="117"/>
                </a:cxn>
                <a:cxn ang="0">
                  <a:pos x="8" y="117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5" y="110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5" y="88"/>
                </a:cxn>
                <a:cxn ang="0">
                  <a:pos x="11" y="78"/>
                </a:cxn>
                <a:cxn ang="0">
                  <a:pos x="11" y="67"/>
                </a:cxn>
                <a:cxn ang="0">
                  <a:pos x="11" y="60"/>
                </a:cxn>
                <a:cxn ang="0">
                  <a:pos x="8" y="49"/>
                </a:cxn>
                <a:cxn ang="0">
                  <a:pos x="8" y="39"/>
                </a:cxn>
                <a:cxn ang="0">
                  <a:pos x="8" y="28"/>
                </a:cxn>
                <a:cxn ang="0">
                  <a:pos x="8" y="24"/>
                </a:cxn>
                <a:cxn ang="0">
                  <a:pos x="8" y="21"/>
                </a:cxn>
                <a:cxn ang="0">
                  <a:pos x="8" y="17"/>
                </a:cxn>
                <a:cxn ang="0">
                  <a:pos x="8" y="14"/>
                </a:cxn>
                <a:cxn ang="0">
                  <a:pos x="4" y="7"/>
                </a:cxn>
                <a:cxn ang="0">
                  <a:pos x="0" y="0"/>
                </a:cxn>
              </a:cxnLst>
              <a:rect l="0" t="0" r="r" b="b"/>
              <a:pathLst>
                <a:path w="15" h="142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142"/>
                  </a:lnTo>
                  <a:lnTo>
                    <a:pt x="15" y="134"/>
                  </a:lnTo>
                  <a:lnTo>
                    <a:pt x="15" y="131"/>
                  </a:lnTo>
                  <a:lnTo>
                    <a:pt x="15" y="127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1" y="120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5" y="88"/>
                  </a:lnTo>
                  <a:lnTo>
                    <a:pt x="11" y="78"/>
                  </a:lnTo>
                  <a:lnTo>
                    <a:pt x="11" y="67"/>
                  </a:lnTo>
                  <a:lnTo>
                    <a:pt x="11" y="60"/>
                  </a:lnTo>
                  <a:lnTo>
                    <a:pt x="8" y="49"/>
                  </a:lnTo>
                  <a:lnTo>
                    <a:pt x="8" y="39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65" name="Freeform 1117"/>
            <p:cNvSpPr>
              <a:spLocks/>
            </p:cNvSpPr>
            <p:nvPr/>
          </p:nvSpPr>
          <p:spPr bwMode="auto">
            <a:xfrm>
              <a:off x="3235" y="2195"/>
              <a:ext cx="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66" name="Freeform 1118"/>
            <p:cNvSpPr>
              <a:spLocks/>
            </p:cNvSpPr>
            <p:nvPr/>
          </p:nvSpPr>
          <p:spPr bwMode="auto">
            <a:xfrm>
              <a:off x="3252" y="2210"/>
              <a:ext cx="15" cy="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8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5" y="145"/>
                </a:cxn>
                <a:cxn ang="0">
                  <a:pos x="15" y="145"/>
                </a:cxn>
                <a:cxn ang="0">
                  <a:pos x="15" y="145"/>
                </a:cxn>
                <a:cxn ang="0">
                  <a:pos x="15" y="138"/>
                </a:cxn>
                <a:cxn ang="0">
                  <a:pos x="15" y="131"/>
                </a:cxn>
                <a:cxn ang="0">
                  <a:pos x="11" y="120"/>
                </a:cxn>
                <a:cxn ang="0">
                  <a:pos x="8" y="117"/>
                </a:cxn>
                <a:cxn ang="0">
                  <a:pos x="15" y="113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" y="67"/>
                </a:cxn>
                <a:cxn ang="0">
                  <a:pos x="8" y="39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24"/>
                </a:cxn>
                <a:cxn ang="0">
                  <a:pos x="8" y="17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8" y="3"/>
                </a:cxn>
                <a:cxn ang="0">
                  <a:pos x="11" y="3"/>
                </a:cxn>
                <a:cxn ang="0">
                  <a:pos x="15" y="142"/>
                </a:cxn>
                <a:cxn ang="0">
                  <a:pos x="15" y="134"/>
                </a:cxn>
                <a:cxn ang="0">
                  <a:pos x="15" y="131"/>
                </a:cxn>
                <a:cxn ang="0">
                  <a:pos x="15" y="127"/>
                </a:cxn>
                <a:cxn ang="0">
                  <a:pos x="11" y="127"/>
                </a:cxn>
                <a:cxn ang="0">
                  <a:pos x="11" y="124"/>
                </a:cxn>
                <a:cxn ang="0">
                  <a:pos x="11" y="120"/>
                </a:cxn>
                <a:cxn ang="0">
                  <a:pos x="8" y="117"/>
                </a:cxn>
                <a:cxn ang="0">
                  <a:pos x="8" y="117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5" y="110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5" y="88"/>
                </a:cxn>
                <a:cxn ang="0">
                  <a:pos x="11" y="78"/>
                </a:cxn>
                <a:cxn ang="0">
                  <a:pos x="11" y="67"/>
                </a:cxn>
                <a:cxn ang="0">
                  <a:pos x="11" y="60"/>
                </a:cxn>
                <a:cxn ang="0">
                  <a:pos x="8" y="49"/>
                </a:cxn>
                <a:cxn ang="0">
                  <a:pos x="8" y="39"/>
                </a:cxn>
                <a:cxn ang="0">
                  <a:pos x="8" y="28"/>
                </a:cxn>
                <a:cxn ang="0">
                  <a:pos x="8" y="24"/>
                </a:cxn>
                <a:cxn ang="0">
                  <a:pos x="8" y="21"/>
                </a:cxn>
                <a:cxn ang="0">
                  <a:pos x="8" y="17"/>
                </a:cxn>
                <a:cxn ang="0">
                  <a:pos x="8" y="14"/>
                </a:cxn>
                <a:cxn ang="0">
                  <a:pos x="4" y="7"/>
                </a:cxn>
                <a:cxn ang="0">
                  <a:pos x="0" y="0"/>
                </a:cxn>
              </a:cxnLst>
              <a:rect l="0" t="0" r="r" b="b"/>
              <a:pathLst>
                <a:path w="15" h="145">
                  <a:moveTo>
                    <a:pt x="0" y="0"/>
                  </a:moveTo>
                  <a:lnTo>
                    <a:pt x="4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5" y="145"/>
                  </a:lnTo>
                  <a:lnTo>
                    <a:pt x="15" y="145"/>
                  </a:lnTo>
                  <a:lnTo>
                    <a:pt x="15" y="145"/>
                  </a:lnTo>
                  <a:lnTo>
                    <a:pt x="15" y="138"/>
                  </a:lnTo>
                  <a:lnTo>
                    <a:pt x="15" y="131"/>
                  </a:lnTo>
                  <a:lnTo>
                    <a:pt x="11" y="120"/>
                  </a:lnTo>
                  <a:lnTo>
                    <a:pt x="8" y="117"/>
                  </a:lnTo>
                  <a:lnTo>
                    <a:pt x="15" y="113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" y="67"/>
                  </a:lnTo>
                  <a:lnTo>
                    <a:pt x="8" y="3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17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142"/>
                  </a:lnTo>
                  <a:lnTo>
                    <a:pt x="15" y="134"/>
                  </a:lnTo>
                  <a:lnTo>
                    <a:pt x="15" y="131"/>
                  </a:lnTo>
                  <a:lnTo>
                    <a:pt x="15" y="127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1" y="120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5" y="88"/>
                  </a:lnTo>
                  <a:lnTo>
                    <a:pt x="11" y="78"/>
                  </a:lnTo>
                  <a:lnTo>
                    <a:pt x="11" y="67"/>
                  </a:lnTo>
                  <a:lnTo>
                    <a:pt x="11" y="60"/>
                  </a:lnTo>
                  <a:lnTo>
                    <a:pt x="8" y="49"/>
                  </a:lnTo>
                  <a:lnTo>
                    <a:pt x="8" y="39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67" name="Freeform 1119"/>
            <p:cNvSpPr>
              <a:spLocks/>
            </p:cNvSpPr>
            <p:nvPr/>
          </p:nvSpPr>
          <p:spPr bwMode="auto">
            <a:xfrm>
              <a:off x="3150" y="2210"/>
              <a:ext cx="14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10" y="24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10" y="21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7" y="14"/>
                </a:cxn>
                <a:cxn ang="0">
                  <a:pos x="10" y="21"/>
                </a:cxn>
                <a:cxn ang="0">
                  <a:pos x="14" y="32"/>
                </a:cxn>
                <a:cxn ang="0">
                  <a:pos x="10" y="24"/>
                </a:cxn>
                <a:cxn ang="0">
                  <a:pos x="7" y="21"/>
                </a:cxn>
                <a:cxn ang="0">
                  <a:pos x="7" y="17"/>
                </a:cxn>
                <a:cxn ang="0">
                  <a:pos x="3" y="10"/>
                </a:cxn>
                <a:cxn ang="0">
                  <a:pos x="0" y="0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3" y="3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21"/>
                  </a:lnTo>
                  <a:lnTo>
                    <a:pt x="3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10" y="21"/>
                  </a:lnTo>
                  <a:lnTo>
                    <a:pt x="14" y="32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7" y="17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68" name="Freeform 1120"/>
            <p:cNvSpPr>
              <a:spLocks/>
            </p:cNvSpPr>
            <p:nvPr/>
          </p:nvSpPr>
          <p:spPr bwMode="auto">
            <a:xfrm>
              <a:off x="3235" y="2227"/>
              <a:ext cx="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3" y="18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18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3" y="18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69" name="Freeform 1121"/>
            <p:cNvSpPr>
              <a:spLocks/>
            </p:cNvSpPr>
            <p:nvPr/>
          </p:nvSpPr>
          <p:spPr bwMode="auto">
            <a:xfrm>
              <a:off x="3235" y="2227"/>
              <a:ext cx="3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5"/>
                </a:cxn>
                <a:cxn ang="0">
                  <a:pos x="3" y="11"/>
                </a:cxn>
                <a:cxn ang="0">
                  <a:pos x="0" y="4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3" y="15"/>
                  </a:lnTo>
                  <a:lnTo>
                    <a:pt x="3" y="11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70" name="Freeform 1122"/>
            <p:cNvSpPr>
              <a:spLocks/>
            </p:cNvSpPr>
            <p:nvPr/>
          </p:nvSpPr>
          <p:spPr bwMode="auto">
            <a:xfrm>
              <a:off x="3235" y="2227"/>
              <a:ext cx="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3" y="18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18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3" y="18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71" name="Freeform 1123"/>
            <p:cNvSpPr>
              <a:spLocks/>
            </p:cNvSpPr>
            <p:nvPr/>
          </p:nvSpPr>
          <p:spPr bwMode="auto">
            <a:xfrm>
              <a:off x="3238" y="2256"/>
              <a:ext cx="1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72" name="Freeform 1124"/>
            <p:cNvSpPr>
              <a:spLocks/>
            </p:cNvSpPr>
            <p:nvPr/>
          </p:nvSpPr>
          <p:spPr bwMode="auto">
            <a:xfrm>
              <a:off x="3181" y="2270"/>
              <a:ext cx="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73" name="Freeform 1125"/>
            <p:cNvSpPr>
              <a:spLocks/>
            </p:cNvSpPr>
            <p:nvPr/>
          </p:nvSpPr>
          <p:spPr bwMode="auto">
            <a:xfrm>
              <a:off x="3238" y="2277"/>
              <a:ext cx="1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74" name="Freeform 1126"/>
            <p:cNvSpPr>
              <a:spLocks/>
            </p:cNvSpPr>
            <p:nvPr/>
          </p:nvSpPr>
          <p:spPr bwMode="auto">
            <a:xfrm>
              <a:off x="3238" y="2274"/>
              <a:ext cx="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h="17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75" name="Freeform 1127"/>
            <p:cNvSpPr>
              <a:spLocks/>
            </p:cNvSpPr>
            <p:nvPr/>
          </p:nvSpPr>
          <p:spPr bwMode="auto">
            <a:xfrm>
              <a:off x="3189" y="2298"/>
              <a:ext cx="17" cy="25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10" y="11"/>
                </a:cxn>
              </a:cxnLst>
              <a:rect l="0" t="0" r="r" b="b"/>
              <a:pathLst>
                <a:path w="17" h="25">
                  <a:moveTo>
                    <a:pt x="17" y="25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4"/>
                  </a:lnTo>
                  <a:lnTo>
                    <a:pt x="1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76" name="Freeform 1128"/>
            <p:cNvSpPr>
              <a:spLocks/>
            </p:cNvSpPr>
            <p:nvPr/>
          </p:nvSpPr>
          <p:spPr bwMode="auto">
            <a:xfrm>
              <a:off x="3189" y="2298"/>
              <a:ext cx="17" cy="28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7" y="29"/>
                </a:cxn>
                <a:cxn ang="0">
                  <a:pos x="10" y="15"/>
                </a:cxn>
                <a:cxn ang="0">
                  <a:pos x="7" y="7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7"/>
                </a:cxn>
                <a:cxn ang="0">
                  <a:pos x="10" y="11"/>
                </a:cxn>
                <a:cxn ang="0">
                  <a:pos x="10" y="15"/>
                </a:cxn>
                <a:cxn ang="0">
                  <a:pos x="14" y="22"/>
                </a:cxn>
                <a:cxn ang="0">
                  <a:pos x="17" y="29"/>
                </a:cxn>
              </a:cxnLst>
              <a:rect l="0" t="0" r="r" b="b"/>
              <a:pathLst>
                <a:path w="17" h="29">
                  <a:moveTo>
                    <a:pt x="17" y="29"/>
                  </a:moveTo>
                  <a:lnTo>
                    <a:pt x="17" y="29"/>
                  </a:lnTo>
                  <a:lnTo>
                    <a:pt x="10" y="15"/>
                  </a:lnTo>
                  <a:lnTo>
                    <a:pt x="7" y="7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4" y="22"/>
                  </a:lnTo>
                  <a:lnTo>
                    <a:pt x="17" y="2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77" name="Freeform 1129"/>
            <p:cNvSpPr>
              <a:spLocks/>
            </p:cNvSpPr>
            <p:nvPr/>
          </p:nvSpPr>
          <p:spPr bwMode="auto">
            <a:xfrm>
              <a:off x="3242" y="2305"/>
              <a:ext cx="3" cy="5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0" y="47"/>
                </a:cxn>
                <a:cxn ang="0">
                  <a:pos x="0" y="50"/>
                </a:cxn>
                <a:cxn ang="0">
                  <a:pos x="0" y="57"/>
                </a:cxn>
                <a:cxn ang="0">
                  <a:pos x="0" y="39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3" h="57">
                  <a:moveTo>
                    <a:pt x="3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39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635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78" name="Freeform 1130"/>
            <p:cNvSpPr>
              <a:spLocks/>
            </p:cNvSpPr>
            <p:nvPr/>
          </p:nvSpPr>
          <p:spPr bwMode="auto">
            <a:xfrm>
              <a:off x="3263" y="2359"/>
              <a:ext cx="11" cy="6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11" y="32"/>
                </a:cxn>
                <a:cxn ang="0">
                  <a:pos x="11" y="49"/>
                </a:cxn>
                <a:cxn ang="0">
                  <a:pos x="7" y="60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4" y="64"/>
                </a:cxn>
                <a:cxn ang="0">
                  <a:pos x="7" y="56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7" y="46"/>
                </a:cxn>
                <a:cxn ang="0">
                  <a:pos x="7" y="39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14"/>
                </a:cxn>
                <a:cxn ang="0">
                  <a:pos x="7" y="28"/>
                </a:cxn>
                <a:cxn ang="0">
                  <a:pos x="7" y="32"/>
                </a:cxn>
                <a:cxn ang="0">
                  <a:pos x="7" y="39"/>
                </a:cxn>
                <a:cxn ang="0">
                  <a:pos x="7" y="46"/>
                </a:cxn>
                <a:cxn ang="0">
                  <a:pos x="7" y="53"/>
                </a:cxn>
                <a:cxn ang="0">
                  <a:pos x="7" y="56"/>
                </a:cxn>
                <a:cxn ang="0">
                  <a:pos x="7" y="60"/>
                </a:cxn>
                <a:cxn ang="0">
                  <a:pos x="7" y="64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0" y="67"/>
                </a:cxn>
                <a:cxn ang="0">
                  <a:pos x="4" y="64"/>
                </a:cxn>
                <a:cxn ang="0">
                  <a:pos x="7" y="60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7" y="53"/>
                </a:cxn>
                <a:cxn ang="0">
                  <a:pos x="7" y="49"/>
                </a:cxn>
                <a:cxn ang="0">
                  <a:pos x="7" y="46"/>
                </a:cxn>
                <a:cxn ang="0">
                  <a:pos x="7" y="42"/>
                </a:cxn>
                <a:cxn ang="0">
                  <a:pos x="7" y="39"/>
                </a:cxn>
                <a:cxn ang="0">
                  <a:pos x="4" y="35"/>
                </a:cxn>
                <a:cxn ang="0">
                  <a:pos x="0" y="28"/>
                </a:cxn>
                <a:cxn ang="0">
                  <a:pos x="4" y="0"/>
                </a:cxn>
              </a:cxnLst>
              <a:rect l="0" t="0" r="r" b="b"/>
              <a:pathLst>
                <a:path w="11" h="67">
                  <a:moveTo>
                    <a:pt x="4" y="0"/>
                  </a:moveTo>
                  <a:lnTo>
                    <a:pt x="4" y="3"/>
                  </a:lnTo>
                  <a:lnTo>
                    <a:pt x="11" y="32"/>
                  </a:lnTo>
                  <a:lnTo>
                    <a:pt x="11" y="49"/>
                  </a:lnTo>
                  <a:lnTo>
                    <a:pt x="7" y="60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7" y="46"/>
                  </a:lnTo>
                  <a:lnTo>
                    <a:pt x="7" y="3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1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7" y="39"/>
                  </a:lnTo>
                  <a:lnTo>
                    <a:pt x="7" y="46"/>
                  </a:lnTo>
                  <a:lnTo>
                    <a:pt x="7" y="53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64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4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3"/>
                  </a:lnTo>
                  <a:lnTo>
                    <a:pt x="7" y="49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4" y="35"/>
                  </a:lnTo>
                  <a:lnTo>
                    <a:pt x="0" y="28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635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79" name="Freeform 1131"/>
            <p:cNvSpPr>
              <a:spLocks/>
            </p:cNvSpPr>
            <p:nvPr/>
          </p:nvSpPr>
          <p:spPr bwMode="auto">
            <a:xfrm>
              <a:off x="3245" y="2366"/>
              <a:ext cx="7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7"/>
                </a:cxn>
                <a:cxn ang="0">
                  <a:pos x="4" y="17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7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4"/>
                </a:cxn>
                <a:cxn ang="0">
                  <a:pos x="4" y="17"/>
                </a:cxn>
                <a:cxn ang="0">
                  <a:pos x="4" y="21"/>
                </a:cxn>
                <a:cxn ang="0">
                  <a:pos x="4" y="25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7" y="0"/>
                </a:cxn>
              </a:cxnLst>
              <a:rect l="0" t="0" r="r" b="b"/>
              <a:pathLst>
                <a:path w="7" h="25">
                  <a:moveTo>
                    <a:pt x="7" y="0"/>
                  </a:moveTo>
                  <a:lnTo>
                    <a:pt x="4" y="7"/>
                  </a:lnTo>
                  <a:lnTo>
                    <a:pt x="4" y="17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35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80" name="Freeform 1132"/>
            <p:cNvSpPr>
              <a:spLocks/>
            </p:cNvSpPr>
            <p:nvPr/>
          </p:nvSpPr>
          <p:spPr bwMode="auto">
            <a:xfrm>
              <a:off x="3228" y="2383"/>
              <a:ext cx="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8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3" y="4"/>
                </a:cxn>
                <a:cxn ang="0">
                  <a:pos x="0" y="0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4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81" name="Freeform 1133"/>
            <p:cNvSpPr>
              <a:spLocks/>
            </p:cNvSpPr>
            <p:nvPr/>
          </p:nvSpPr>
          <p:spPr bwMode="auto">
            <a:xfrm>
              <a:off x="3235" y="2412"/>
              <a:ext cx="28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7"/>
                </a:cxn>
                <a:cxn ang="0">
                  <a:pos x="21" y="92"/>
                </a:cxn>
                <a:cxn ang="0">
                  <a:pos x="28" y="120"/>
                </a:cxn>
                <a:cxn ang="0">
                  <a:pos x="28" y="142"/>
                </a:cxn>
                <a:cxn ang="0">
                  <a:pos x="25" y="156"/>
                </a:cxn>
                <a:cxn ang="0">
                  <a:pos x="25" y="156"/>
                </a:cxn>
                <a:cxn ang="0">
                  <a:pos x="25" y="149"/>
                </a:cxn>
                <a:cxn ang="0">
                  <a:pos x="25" y="131"/>
                </a:cxn>
                <a:cxn ang="0">
                  <a:pos x="25" y="89"/>
                </a:cxn>
                <a:cxn ang="0">
                  <a:pos x="7" y="25"/>
                </a:cxn>
              </a:cxnLst>
              <a:rect l="0" t="0" r="r" b="b"/>
              <a:pathLst>
                <a:path w="28" h="156">
                  <a:moveTo>
                    <a:pt x="0" y="0"/>
                  </a:moveTo>
                  <a:lnTo>
                    <a:pt x="14" y="67"/>
                  </a:lnTo>
                  <a:lnTo>
                    <a:pt x="21" y="92"/>
                  </a:lnTo>
                  <a:lnTo>
                    <a:pt x="28" y="120"/>
                  </a:lnTo>
                  <a:lnTo>
                    <a:pt x="28" y="142"/>
                  </a:lnTo>
                  <a:lnTo>
                    <a:pt x="25" y="156"/>
                  </a:lnTo>
                  <a:lnTo>
                    <a:pt x="25" y="156"/>
                  </a:lnTo>
                  <a:lnTo>
                    <a:pt x="25" y="149"/>
                  </a:lnTo>
                  <a:lnTo>
                    <a:pt x="25" y="131"/>
                  </a:lnTo>
                  <a:lnTo>
                    <a:pt x="25" y="89"/>
                  </a:lnTo>
                  <a:lnTo>
                    <a:pt x="7" y="2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82" name="Freeform 1134"/>
            <p:cNvSpPr>
              <a:spLocks/>
            </p:cNvSpPr>
            <p:nvPr/>
          </p:nvSpPr>
          <p:spPr bwMode="auto">
            <a:xfrm>
              <a:off x="3224" y="2391"/>
              <a:ext cx="39" cy="1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1" y="24"/>
                </a:cxn>
                <a:cxn ang="0">
                  <a:pos x="14" y="49"/>
                </a:cxn>
                <a:cxn ang="0">
                  <a:pos x="21" y="74"/>
                </a:cxn>
                <a:cxn ang="0">
                  <a:pos x="21" y="88"/>
                </a:cxn>
                <a:cxn ang="0">
                  <a:pos x="25" y="102"/>
                </a:cxn>
                <a:cxn ang="0">
                  <a:pos x="32" y="120"/>
                </a:cxn>
                <a:cxn ang="0">
                  <a:pos x="36" y="131"/>
                </a:cxn>
                <a:cxn ang="0">
                  <a:pos x="36" y="138"/>
                </a:cxn>
                <a:cxn ang="0">
                  <a:pos x="39" y="145"/>
                </a:cxn>
                <a:cxn ang="0">
                  <a:pos x="39" y="156"/>
                </a:cxn>
                <a:cxn ang="0">
                  <a:pos x="36" y="159"/>
                </a:cxn>
                <a:cxn ang="0">
                  <a:pos x="36" y="166"/>
                </a:cxn>
                <a:cxn ang="0">
                  <a:pos x="36" y="170"/>
                </a:cxn>
                <a:cxn ang="0">
                  <a:pos x="36" y="173"/>
                </a:cxn>
                <a:cxn ang="0">
                  <a:pos x="36" y="149"/>
                </a:cxn>
                <a:cxn ang="0">
                  <a:pos x="36" y="138"/>
                </a:cxn>
                <a:cxn ang="0">
                  <a:pos x="36" y="127"/>
                </a:cxn>
                <a:cxn ang="0">
                  <a:pos x="32" y="117"/>
                </a:cxn>
                <a:cxn ang="0">
                  <a:pos x="32" y="106"/>
                </a:cxn>
                <a:cxn ang="0">
                  <a:pos x="32" y="95"/>
                </a:cxn>
                <a:cxn ang="0">
                  <a:pos x="28" y="85"/>
                </a:cxn>
                <a:cxn ang="0">
                  <a:pos x="25" y="74"/>
                </a:cxn>
                <a:cxn ang="0">
                  <a:pos x="25" y="67"/>
                </a:cxn>
                <a:cxn ang="0">
                  <a:pos x="21" y="56"/>
                </a:cxn>
                <a:cxn ang="0">
                  <a:pos x="18" y="46"/>
                </a:cxn>
                <a:cxn ang="0">
                  <a:pos x="14" y="35"/>
                </a:cxn>
                <a:cxn ang="0">
                  <a:pos x="11" y="24"/>
                </a:cxn>
                <a:cxn ang="0">
                  <a:pos x="0" y="0"/>
                </a:cxn>
              </a:cxnLst>
              <a:rect l="0" t="0" r="r" b="b"/>
              <a:pathLst>
                <a:path w="39" h="173">
                  <a:moveTo>
                    <a:pt x="0" y="0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1" y="24"/>
                  </a:lnTo>
                  <a:lnTo>
                    <a:pt x="14" y="49"/>
                  </a:lnTo>
                  <a:lnTo>
                    <a:pt x="21" y="74"/>
                  </a:lnTo>
                  <a:lnTo>
                    <a:pt x="21" y="88"/>
                  </a:lnTo>
                  <a:lnTo>
                    <a:pt x="25" y="102"/>
                  </a:lnTo>
                  <a:lnTo>
                    <a:pt x="32" y="120"/>
                  </a:lnTo>
                  <a:lnTo>
                    <a:pt x="36" y="131"/>
                  </a:lnTo>
                  <a:lnTo>
                    <a:pt x="36" y="138"/>
                  </a:lnTo>
                  <a:lnTo>
                    <a:pt x="39" y="145"/>
                  </a:lnTo>
                  <a:lnTo>
                    <a:pt x="39" y="156"/>
                  </a:lnTo>
                  <a:lnTo>
                    <a:pt x="36" y="159"/>
                  </a:lnTo>
                  <a:lnTo>
                    <a:pt x="36" y="166"/>
                  </a:lnTo>
                  <a:lnTo>
                    <a:pt x="36" y="170"/>
                  </a:lnTo>
                  <a:lnTo>
                    <a:pt x="36" y="173"/>
                  </a:lnTo>
                  <a:lnTo>
                    <a:pt x="36" y="149"/>
                  </a:lnTo>
                  <a:lnTo>
                    <a:pt x="36" y="138"/>
                  </a:lnTo>
                  <a:lnTo>
                    <a:pt x="36" y="127"/>
                  </a:lnTo>
                  <a:lnTo>
                    <a:pt x="32" y="117"/>
                  </a:lnTo>
                  <a:lnTo>
                    <a:pt x="32" y="106"/>
                  </a:lnTo>
                  <a:lnTo>
                    <a:pt x="32" y="95"/>
                  </a:lnTo>
                  <a:lnTo>
                    <a:pt x="28" y="85"/>
                  </a:lnTo>
                  <a:lnTo>
                    <a:pt x="25" y="74"/>
                  </a:lnTo>
                  <a:lnTo>
                    <a:pt x="25" y="67"/>
                  </a:lnTo>
                  <a:lnTo>
                    <a:pt x="21" y="56"/>
                  </a:lnTo>
                  <a:lnTo>
                    <a:pt x="18" y="46"/>
                  </a:lnTo>
                  <a:lnTo>
                    <a:pt x="14" y="35"/>
                  </a:lnTo>
                  <a:lnTo>
                    <a:pt x="11" y="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83" name="Freeform 1135"/>
            <p:cNvSpPr>
              <a:spLocks/>
            </p:cNvSpPr>
            <p:nvPr/>
          </p:nvSpPr>
          <p:spPr bwMode="auto">
            <a:xfrm>
              <a:off x="3235" y="2398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84" name="Freeform 1136"/>
            <p:cNvSpPr>
              <a:spLocks/>
            </p:cNvSpPr>
            <p:nvPr/>
          </p:nvSpPr>
          <p:spPr bwMode="auto">
            <a:xfrm>
              <a:off x="3242" y="2412"/>
              <a:ext cx="7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14"/>
                </a:cxn>
                <a:cxn ang="0">
                  <a:pos x="3" y="18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11"/>
                </a:cxn>
                <a:cxn ang="0">
                  <a:pos x="7" y="21"/>
                </a:cxn>
                <a:cxn ang="0">
                  <a:pos x="3" y="11"/>
                </a:cxn>
                <a:cxn ang="0">
                  <a:pos x="0" y="0"/>
                </a:cxn>
              </a:cxnLst>
              <a:rect l="0" t="0" r="r" b="b"/>
              <a:pathLst>
                <a:path w="7" h="21">
                  <a:moveTo>
                    <a:pt x="0" y="0"/>
                  </a:moveTo>
                  <a:lnTo>
                    <a:pt x="3" y="7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85" name="Freeform 1137"/>
            <p:cNvSpPr>
              <a:spLocks/>
            </p:cNvSpPr>
            <p:nvPr/>
          </p:nvSpPr>
          <p:spPr bwMode="auto">
            <a:xfrm>
              <a:off x="3263" y="2440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86" name="Freeform 1138"/>
            <p:cNvSpPr>
              <a:spLocks/>
            </p:cNvSpPr>
            <p:nvPr/>
          </p:nvSpPr>
          <p:spPr bwMode="auto">
            <a:xfrm>
              <a:off x="3260" y="2444"/>
              <a:ext cx="10" cy="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7"/>
                </a:cxn>
                <a:cxn ang="0">
                  <a:pos x="7" y="21"/>
                </a:cxn>
                <a:cxn ang="0">
                  <a:pos x="7" y="18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7" y="3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7" y="18"/>
                </a:cxn>
                <a:cxn ang="0">
                  <a:pos x="7" y="21"/>
                </a:cxn>
                <a:cxn ang="0">
                  <a:pos x="7" y="25"/>
                </a:cxn>
                <a:cxn ang="0">
                  <a:pos x="7" y="14"/>
                </a:cxn>
                <a:cxn ang="0">
                  <a:pos x="10" y="7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10" y="0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lnTo>
                    <a:pt x="10" y="7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0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87" name="Freeform 1139"/>
            <p:cNvSpPr>
              <a:spLocks/>
            </p:cNvSpPr>
            <p:nvPr/>
          </p:nvSpPr>
          <p:spPr bwMode="auto">
            <a:xfrm>
              <a:off x="3270" y="2547"/>
              <a:ext cx="11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14"/>
                </a:cxn>
                <a:cxn ang="0">
                  <a:pos x="11" y="24"/>
                </a:cxn>
                <a:cxn ang="0">
                  <a:pos x="11" y="24"/>
                </a:cxn>
                <a:cxn ang="0">
                  <a:pos x="7" y="21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4" y="1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1" h="24">
                  <a:moveTo>
                    <a:pt x="0" y="3"/>
                  </a:moveTo>
                  <a:lnTo>
                    <a:pt x="4" y="1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88" name="Freeform 1140"/>
            <p:cNvSpPr>
              <a:spLocks/>
            </p:cNvSpPr>
            <p:nvPr/>
          </p:nvSpPr>
          <p:spPr bwMode="auto">
            <a:xfrm>
              <a:off x="3270" y="2540"/>
              <a:ext cx="11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4" y="17"/>
                </a:cxn>
                <a:cxn ang="0">
                  <a:pos x="7" y="24"/>
                </a:cxn>
                <a:cxn ang="0">
                  <a:pos x="11" y="31"/>
                </a:cxn>
                <a:cxn ang="0">
                  <a:pos x="7" y="28"/>
                </a:cxn>
                <a:cxn ang="0">
                  <a:pos x="4" y="28"/>
                </a:cxn>
                <a:cxn ang="0">
                  <a:pos x="4" y="21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11" h="31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7" y="24"/>
                  </a:lnTo>
                  <a:lnTo>
                    <a:pt x="11" y="3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89" name="Freeform 1141"/>
            <p:cNvSpPr>
              <a:spLocks/>
            </p:cNvSpPr>
            <p:nvPr/>
          </p:nvSpPr>
          <p:spPr bwMode="auto">
            <a:xfrm>
              <a:off x="3267" y="2344"/>
              <a:ext cx="21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47"/>
                </a:cxn>
                <a:cxn ang="0">
                  <a:pos x="3" y="47"/>
                </a:cxn>
                <a:cxn ang="0">
                  <a:pos x="3" y="47"/>
                </a:cxn>
                <a:cxn ang="0">
                  <a:pos x="7" y="57"/>
                </a:cxn>
                <a:cxn ang="0">
                  <a:pos x="7" y="107"/>
                </a:cxn>
                <a:cxn ang="0">
                  <a:pos x="10" y="139"/>
                </a:cxn>
                <a:cxn ang="0">
                  <a:pos x="14" y="157"/>
                </a:cxn>
                <a:cxn ang="0">
                  <a:pos x="14" y="160"/>
                </a:cxn>
                <a:cxn ang="0">
                  <a:pos x="14" y="171"/>
                </a:cxn>
                <a:cxn ang="0">
                  <a:pos x="14" y="171"/>
                </a:cxn>
                <a:cxn ang="0">
                  <a:pos x="14" y="171"/>
                </a:cxn>
                <a:cxn ang="0">
                  <a:pos x="14" y="178"/>
                </a:cxn>
                <a:cxn ang="0">
                  <a:pos x="14" y="188"/>
                </a:cxn>
                <a:cxn ang="0">
                  <a:pos x="17" y="203"/>
                </a:cxn>
                <a:cxn ang="0">
                  <a:pos x="21" y="213"/>
                </a:cxn>
              </a:cxnLst>
              <a:rect l="0" t="0" r="r" b="b"/>
              <a:pathLst>
                <a:path w="21" h="213">
                  <a:moveTo>
                    <a:pt x="0" y="0"/>
                  </a:move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7" y="57"/>
                  </a:lnTo>
                  <a:lnTo>
                    <a:pt x="7" y="107"/>
                  </a:lnTo>
                  <a:lnTo>
                    <a:pt x="10" y="139"/>
                  </a:lnTo>
                  <a:lnTo>
                    <a:pt x="14" y="157"/>
                  </a:lnTo>
                  <a:lnTo>
                    <a:pt x="14" y="160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4" y="178"/>
                  </a:lnTo>
                  <a:lnTo>
                    <a:pt x="14" y="188"/>
                  </a:lnTo>
                  <a:lnTo>
                    <a:pt x="17" y="203"/>
                  </a:lnTo>
                  <a:lnTo>
                    <a:pt x="21" y="213"/>
                  </a:lnTo>
                </a:path>
              </a:pathLst>
            </a:custGeom>
            <a:noFill/>
            <a:ln w="6350">
              <a:solidFill>
                <a:srgbClr val="4C4C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90" name="Freeform 1142"/>
            <p:cNvSpPr>
              <a:spLocks/>
            </p:cNvSpPr>
            <p:nvPr/>
          </p:nvSpPr>
          <p:spPr bwMode="auto">
            <a:xfrm>
              <a:off x="3267" y="2344"/>
              <a:ext cx="21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15"/>
                </a:cxn>
                <a:cxn ang="0">
                  <a:pos x="3" y="47"/>
                </a:cxn>
                <a:cxn ang="0">
                  <a:pos x="7" y="68"/>
                </a:cxn>
                <a:cxn ang="0">
                  <a:pos x="7" y="89"/>
                </a:cxn>
                <a:cxn ang="0">
                  <a:pos x="7" y="110"/>
                </a:cxn>
                <a:cxn ang="0">
                  <a:pos x="7" y="132"/>
                </a:cxn>
                <a:cxn ang="0">
                  <a:pos x="10" y="135"/>
                </a:cxn>
                <a:cxn ang="0">
                  <a:pos x="10" y="139"/>
                </a:cxn>
                <a:cxn ang="0">
                  <a:pos x="10" y="146"/>
                </a:cxn>
                <a:cxn ang="0">
                  <a:pos x="14" y="153"/>
                </a:cxn>
                <a:cxn ang="0">
                  <a:pos x="14" y="160"/>
                </a:cxn>
                <a:cxn ang="0">
                  <a:pos x="14" y="174"/>
                </a:cxn>
                <a:cxn ang="0">
                  <a:pos x="14" y="185"/>
                </a:cxn>
                <a:cxn ang="0">
                  <a:pos x="14" y="192"/>
                </a:cxn>
                <a:cxn ang="0">
                  <a:pos x="17" y="199"/>
                </a:cxn>
                <a:cxn ang="0">
                  <a:pos x="17" y="206"/>
                </a:cxn>
                <a:cxn ang="0">
                  <a:pos x="21" y="213"/>
                </a:cxn>
              </a:cxnLst>
              <a:rect l="0" t="0" r="r" b="b"/>
              <a:pathLst>
                <a:path w="21" h="213">
                  <a:moveTo>
                    <a:pt x="0" y="0"/>
                  </a:moveTo>
                  <a:lnTo>
                    <a:pt x="0" y="0"/>
                  </a:lnTo>
                  <a:lnTo>
                    <a:pt x="3" y="15"/>
                  </a:lnTo>
                  <a:lnTo>
                    <a:pt x="3" y="47"/>
                  </a:lnTo>
                  <a:lnTo>
                    <a:pt x="7" y="68"/>
                  </a:lnTo>
                  <a:lnTo>
                    <a:pt x="7" y="89"/>
                  </a:lnTo>
                  <a:lnTo>
                    <a:pt x="7" y="110"/>
                  </a:lnTo>
                  <a:lnTo>
                    <a:pt x="7" y="132"/>
                  </a:lnTo>
                  <a:lnTo>
                    <a:pt x="10" y="135"/>
                  </a:lnTo>
                  <a:lnTo>
                    <a:pt x="10" y="139"/>
                  </a:lnTo>
                  <a:lnTo>
                    <a:pt x="10" y="146"/>
                  </a:lnTo>
                  <a:lnTo>
                    <a:pt x="14" y="153"/>
                  </a:lnTo>
                  <a:lnTo>
                    <a:pt x="14" y="160"/>
                  </a:lnTo>
                  <a:lnTo>
                    <a:pt x="14" y="174"/>
                  </a:lnTo>
                  <a:lnTo>
                    <a:pt x="14" y="185"/>
                  </a:lnTo>
                  <a:lnTo>
                    <a:pt x="14" y="192"/>
                  </a:lnTo>
                  <a:lnTo>
                    <a:pt x="17" y="199"/>
                  </a:lnTo>
                  <a:lnTo>
                    <a:pt x="17" y="206"/>
                  </a:lnTo>
                  <a:lnTo>
                    <a:pt x="21" y="213"/>
                  </a:lnTo>
                </a:path>
              </a:pathLst>
            </a:custGeom>
            <a:noFill/>
            <a:ln w="6350">
              <a:solidFill>
                <a:srgbClr val="4C4C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91" name="Freeform 1143"/>
            <p:cNvSpPr>
              <a:spLocks/>
            </p:cNvSpPr>
            <p:nvPr/>
          </p:nvSpPr>
          <p:spPr bwMode="auto">
            <a:xfrm>
              <a:off x="3238" y="2004"/>
              <a:ext cx="28" cy="42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3"/>
                </a:cxn>
                <a:cxn ang="0">
                  <a:pos x="14" y="0"/>
                </a:cxn>
                <a:cxn ang="0">
                  <a:pos x="25" y="3"/>
                </a:cxn>
                <a:cxn ang="0">
                  <a:pos x="25" y="7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22" y="18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5" y="21"/>
                </a:cxn>
                <a:cxn ang="0">
                  <a:pos x="18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1" y="35"/>
                </a:cxn>
                <a:cxn ang="0">
                  <a:pos x="14" y="39"/>
                </a:cxn>
                <a:cxn ang="0">
                  <a:pos x="14" y="39"/>
                </a:cxn>
                <a:cxn ang="0">
                  <a:pos x="7" y="39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4" y="39"/>
                </a:cxn>
                <a:cxn ang="0">
                  <a:pos x="7" y="35"/>
                </a:cxn>
                <a:cxn ang="0">
                  <a:pos x="7" y="32"/>
                </a:cxn>
                <a:cxn ang="0">
                  <a:pos x="7" y="32"/>
                </a:cxn>
                <a:cxn ang="0">
                  <a:pos x="4" y="3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4" y="32"/>
                </a:cxn>
                <a:cxn ang="0">
                  <a:pos x="7" y="28"/>
                </a:cxn>
                <a:cxn ang="0">
                  <a:pos x="7" y="25"/>
                </a:cxn>
                <a:cxn ang="0">
                  <a:pos x="7" y="18"/>
                </a:cxn>
                <a:cxn ang="0">
                  <a:pos x="7" y="11"/>
                </a:cxn>
                <a:cxn ang="0">
                  <a:pos x="7" y="3"/>
                </a:cxn>
              </a:cxnLst>
              <a:rect l="0" t="0" r="r" b="b"/>
              <a:pathLst>
                <a:path w="29" h="42">
                  <a:moveTo>
                    <a:pt x="7" y="7"/>
                  </a:moveTo>
                  <a:lnTo>
                    <a:pt x="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25" y="3"/>
                  </a:lnTo>
                  <a:lnTo>
                    <a:pt x="25" y="7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5" y="21"/>
                  </a:lnTo>
                  <a:lnTo>
                    <a:pt x="18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5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7" y="39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4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92" name="Freeform 1144"/>
            <p:cNvSpPr>
              <a:spLocks/>
            </p:cNvSpPr>
            <p:nvPr/>
          </p:nvSpPr>
          <p:spPr bwMode="auto">
            <a:xfrm>
              <a:off x="3238" y="2004"/>
              <a:ext cx="28" cy="42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2" y="7"/>
                </a:cxn>
                <a:cxn ang="0">
                  <a:pos x="22" y="7"/>
                </a:cxn>
                <a:cxn ang="0">
                  <a:pos x="22" y="11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22" y="14"/>
                </a:cxn>
                <a:cxn ang="0">
                  <a:pos x="29" y="14"/>
                </a:cxn>
                <a:cxn ang="0">
                  <a:pos x="25" y="21"/>
                </a:cxn>
                <a:cxn ang="0">
                  <a:pos x="25" y="25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4" y="39"/>
                </a:cxn>
                <a:cxn ang="0">
                  <a:pos x="11" y="39"/>
                </a:cxn>
                <a:cxn ang="0">
                  <a:pos x="7" y="39"/>
                </a:cxn>
                <a:cxn ang="0">
                  <a:pos x="0" y="42"/>
                </a:cxn>
                <a:cxn ang="0">
                  <a:pos x="4" y="35"/>
                </a:cxn>
                <a:cxn ang="0">
                  <a:pos x="7" y="32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7" y="25"/>
                </a:cxn>
                <a:cxn ang="0">
                  <a:pos x="7" y="14"/>
                </a:cxn>
                <a:cxn ang="0">
                  <a:pos x="7" y="0"/>
                </a:cxn>
              </a:cxnLst>
              <a:rect l="0" t="0" r="r" b="b"/>
              <a:pathLst>
                <a:path w="29" h="42">
                  <a:moveTo>
                    <a:pt x="7" y="7"/>
                  </a:moveTo>
                  <a:lnTo>
                    <a:pt x="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22" y="14"/>
                  </a:lnTo>
                  <a:lnTo>
                    <a:pt x="29" y="14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7" y="39"/>
                  </a:lnTo>
                  <a:lnTo>
                    <a:pt x="0" y="42"/>
                  </a:lnTo>
                  <a:lnTo>
                    <a:pt x="4" y="35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4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93" name="Freeform 1145"/>
            <p:cNvSpPr>
              <a:spLocks/>
            </p:cNvSpPr>
            <p:nvPr/>
          </p:nvSpPr>
          <p:spPr bwMode="auto">
            <a:xfrm>
              <a:off x="3348" y="1788"/>
              <a:ext cx="14" cy="1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94" name="Freeform 1146"/>
            <p:cNvSpPr>
              <a:spLocks/>
            </p:cNvSpPr>
            <p:nvPr/>
          </p:nvSpPr>
          <p:spPr bwMode="auto">
            <a:xfrm>
              <a:off x="3348" y="1788"/>
              <a:ext cx="14" cy="1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95" name="Freeform 1147"/>
            <p:cNvSpPr>
              <a:spLocks/>
            </p:cNvSpPr>
            <p:nvPr/>
          </p:nvSpPr>
          <p:spPr bwMode="auto">
            <a:xfrm>
              <a:off x="3203" y="2352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96" name="Freeform 1148"/>
            <p:cNvSpPr>
              <a:spLocks/>
            </p:cNvSpPr>
            <p:nvPr/>
          </p:nvSpPr>
          <p:spPr bwMode="auto">
            <a:xfrm>
              <a:off x="3203" y="2352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97" name="Freeform 1149"/>
            <p:cNvSpPr>
              <a:spLocks/>
            </p:cNvSpPr>
            <p:nvPr/>
          </p:nvSpPr>
          <p:spPr bwMode="auto">
            <a:xfrm>
              <a:off x="3231" y="1770"/>
              <a:ext cx="138" cy="291"/>
            </a:xfrm>
            <a:custGeom>
              <a:avLst/>
              <a:gdLst/>
              <a:ahLst/>
              <a:cxnLst>
                <a:cxn ang="0">
                  <a:pos x="7" y="287"/>
                </a:cxn>
                <a:cxn ang="0">
                  <a:pos x="0" y="269"/>
                </a:cxn>
                <a:cxn ang="0">
                  <a:pos x="0" y="262"/>
                </a:cxn>
                <a:cxn ang="0">
                  <a:pos x="11" y="237"/>
                </a:cxn>
                <a:cxn ang="0">
                  <a:pos x="21" y="220"/>
                </a:cxn>
                <a:cxn ang="0">
                  <a:pos x="21" y="220"/>
                </a:cxn>
                <a:cxn ang="0">
                  <a:pos x="85" y="71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71" y="159"/>
                </a:cxn>
                <a:cxn ang="0">
                  <a:pos x="25" y="262"/>
                </a:cxn>
                <a:cxn ang="0">
                  <a:pos x="25" y="273"/>
                </a:cxn>
                <a:cxn ang="0">
                  <a:pos x="7" y="291"/>
                </a:cxn>
                <a:cxn ang="0">
                  <a:pos x="7" y="291"/>
                </a:cxn>
                <a:cxn ang="0">
                  <a:pos x="7" y="291"/>
                </a:cxn>
                <a:cxn ang="0">
                  <a:pos x="7" y="284"/>
                </a:cxn>
                <a:cxn ang="0">
                  <a:pos x="4" y="276"/>
                </a:cxn>
                <a:cxn ang="0">
                  <a:pos x="0" y="269"/>
                </a:cxn>
                <a:cxn ang="0">
                  <a:pos x="0" y="266"/>
                </a:cxn>
                <a:cxn ang="0">
                  <a:pos x="4" y="259"/>
                </a:cxn>
                <a:cxn ang="0">
                  <a:pos x="7" y="245"/>
                </a:cxn>
                <a:cxn ang="0">
                  <a:pos x="11" y="237"/>
                </a:cxn>
                <a:cxn ang="0">
                  <a:pos x="29" y="206"/>
                </a:cxn>
                <a:cxn ang="0">
                  <a:pos x="46" y="177"/>
                </a:cxn>
                <a:cxn ang="0">
                  <a:pos x="57" y="145"/>
                </a:cxn>
                <a:cxn ang="0">
                  <a:pos x="75" y="106"/>
                </a:cxn>
                <a:cxn ang="0">
                  <a:pos x="85" y="78"/>
                </a:cxn>
                <a:cxn ang="0">
                  <a:pos x="96" y="49"/>
                </a:cxn>
                <a:cxn ang="0">
                  <a:pos x="110" y="32"/>
                </a:cxn>
                <a:cxn ang="0">
                  <a:pos x="117" y="18"/>
                </a:cxn>
                <a:cxn ang="0">
                  <a:pos x="131" y="7"/>
                </a:cxn>
                <a:cxn ang="0">
                  <a:pos x="138" y="0"/>
                </a:cxn>
                <a:cxn ang="0">
                  <a:pos x="110" y="57"/>
                </a:cxn>
                <a:cxn ang="0">
                  <a:pos x="92" y="110"/>
                </a:cxn>
                <a:cxn ang="0">
                  <a:pos x="71" y="159"/>
                </a:cxn>
                <a:cxn ang="0">
                  <a:pos x="53" y="220"/>
                </a:cxn>
                <a:cxn ang="0">
                  <a:pos x="50" y="227"/>
                </a:cxn>
                <a:cxn ang="0">
                  <a:pos x="46" y="234"/>
                </a:cxn>
                <a:cxn ang="0">
                  <a:pos x="39" y="245"/>
                </a:cxn>
                <a:cxn ang="0">
                  <a:pos x="29" y="259"/>
                </a:cxn>
                <a:cxn ang="0">
                  <a:pos x="29" y="262"/>
                </a:cxn>
                <a:cxn ang="0">
                  <a:pos x="25" y="273"/>
                </a:cxn>
              </a:cxnLst>
              <a:rect l="0" t="0" r="r" b="b"/>
              <a:pathLst>
                <a:path w="138" h="291">
                  <a:moveTo>
                    <a:pt x="7" y="291"/>
                  </a:moveTo>
                  <a:lnTo>
                    <a:pt x="7" y="287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62"/>
                  </a:lnTo>
                  <a:lnTo>
                    <a:pt x="11" y="245"/>
                  </a:lnTo>
                  <a:lnTo>
                    <a:pt x="11" y="237"/>
                  </a:lnTo>
                  <a:lnTo>
                    <a:pt x="11" y="237"/>
                  </a:lnTo>
                  <a:lnTo>
                    <a:pt x="21" y="220"/>
                  </a:lnTo>
                  <a:lnTo>
                    <a:pt x="21" y="220"/>
                  </a:lnTo>
                  <a:lnTo>
                    <a:pt x="21" y="220"/>
                  </a:lnTo>
                  <a:lnTo>
                    <a:pt x="43" y="188"/>
                  </a:lnTo>
                  <a:lnTo>
                    <a:pt x="85" y="71"/>
                  </a:lnTo>
                  <a:lnTo>
                    <a:pt x="107" y="28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7" y="64"/>
                  </a:lnTo>
                  <a:lnTo>
                    <a:pt x="71" y="159"/>
                  </a:lnTo>
                  <a:lnTo>
                    <a:pt x="53" y="227"/>
                  </a:lnTo>
                  <a:lnTo>
                    <a:pt x="25" y="262"/>
                  </a:lnTo>
                  <a:lnTo>
                    <a:pt x="25" y="273"/>
                  </a:lnTo>
                  <a:lnTo>
                    <a:pt x="25" y="273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87"/>
                  </a:lnTo>
                  <a:lnTo>
                    <a:pt x="7" y="284"/>
                  </a:lnTo>
                  <a:lnTo>
                    <a:pt x="4" y="280"/>
                  </a:lnTo>
                  <a:lnTo>
                    <a:pt x="4" y="276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62"/>
                  </a:lnTo>
                  <a:lnTo>
                    <a:pt x="4" y="259"/>
                  </a:lnTo>
                  <a:lnTo>
                    <a:pt x="4" y="252"/>
                  </a:lnTo>
                  <a:lnTo>
                    <a:pt x="7" y="245"/>
                  </a:lnTo>
                  <a:lnTo>
                    <a:pt x="11" y="241"/>
                  </a:lnTo>
                  <a:lnTo>
                    <a:pt x="11" y="237"/>
                  </a:lnTo>
                  <a:lnTo>
                    <a:pt x="21" y="220"/>
                  </a:lnTo>
                  <a:lnTo>
                    <a:pt x="29" y="206"/>
                  </a:lnTo>
                  <a:lnTo>
                    <a:pt x="39" y="191"/>
                  </a:lnTo>
                  <a:lnTo>
                    <a:pt x="46" y="177"/>
                  </a:lnTo>
                  <a:lnTo>
                    <a:pt x="53" y="159"/>
                  </a:lnTo>
                  <a:lnTo>
                    <a:pt x="57" y="145"/>
                  </a:lnTo>
                  <a:lnTo>
                    <a:pt x="64" y="131"/>
                  </a:lnTo>
                  <a:lnTo>
                    <a:pt x="75" y="106"/>
                  </a:lnTo>
                  <a:lnTo>
                    <a:pt x="78" y="92"/>
                  </a:lnTo>
                  <a:lnTo>
                    <a:pt x="85" y="78"/>
                  </a:lnTo>
                  <a:lnTo>
                    <a:pt x="89" y="64"/>
                  </a:lnTo>
                  <a:lnTo>
                    <a:pt x="96" y="49"/>
                  </a:lnTo>
                  <a:lnTo>
                    <a:pt x="103" y="39"/>
                  </a:lnTo>
                  <a:lnTo>
                    <a:pt x="110" y="32"/>
                  </a:lnTo>
                  <a:lnTo>
                    <a:pt x="114" y="25"/>
                  </a:lnTo>
                  <a:lnTo>
                    <a:pt x="117" y="18"/>
                  </a:lnTo>
                  <a:lnTo>
                    <a:pt x="124" y="14"/>
                  </a:lnTo>
                  <a:lnTo>
                    <a:pt x="131" y="7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4" y="32"/>
                  </a:lnTo>
                  <a:lnTo>
                    <a:pt x="110" y="57"/>
                  </a:lnTo>
                  <a:lnTo>
                    <a:pt x="99" y="85"/>
                  </a:lnTo>
                  <a:lnTo>
                    <a:pt x="92" y="110"/>
                  </a:lnTo>
                  <a:lnTo>
                    <a:pt x="82" y="135"/>
                  </a:lnTo>
                  <a:lnTo>
                    <a:pt x="71" y="159"/>
                  </a:lnTo>
                  <a:lnTo>
                    <a:pt x="64" y="188"/>
                  </a:lnTo>
                  <a:lnTo>
                    <a:pt x="53" y="220"/>
                  </a:lnTo>
                  <a:lnTo>
                    <a:pt x="53" y="223"/>
                  </a:lnTo>
                  <a:lnTo>
                    <a:pt x="50" y="227"/>
                  </a:lnTo>
                  <a:lnTo>
                    <a:pt x="50" y="230"/>
                  </a:lnTo>
                  <a:lnTo>
                    <a:pt x="46" y="234"/>
                  </a:lnTo>
                  <a:lnTo>
                    <a:pt x="43" y="241"/>
                  </a:lnTo>
                  <a:lnTo>
                    <a:pt x="39" y="245"/>
                  </a:lnTo>
                  <a:lnTo>
                    <a:pt x="36" y="252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9" y="262"/>
                  </a:lnTo>
                  <a:lnTo>
                    <a:pt x="25" y="266"/>
                  </a:lnTo>
                  <a:lnTo>
                    <a:pt x="25" y="273"/>
                  </a:lnTo>
                  <a:lnTo>
                    <a:pt x="7" y="29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98" name="Freeform 1150"/>
            <p:cNvSpPr>
              <a:spLocks/>
            </p:cNvSpPr>
            <p:nvPr/>
          </p:nvSpPr>
          <p:spPr bwMode="auto">
            <a:xfrm>
              <a:off x="3256" y="2043"/>
              <a:ext cx="7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7" y="11"/>
                </a:cxn>
                <a:cxn ang="0">
                  <a:pos x="7" y="28"/>
                </a:cxn>
                <a:cxn ang="0">
                  <a:pos x="7" y="46"/>
                </a:cxn>
                <a:cxn ang="0">
                  <a:pos x="7" y="64"/>
                </a:cxn>
                <a:cxn ang="0">
                  <a:pos x="7" y="74"/>
                </a:cxn>
                <a:cxn ang="0">
                  <a:pos x="7" y="89"/>
                </a:cxn>
              </a:cxnLst>
              <a:rect l="0" t="0" r="r" b="b"/>
              <a:pathLst>
                <a:path w="7" h="89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1"/>
                  </a:lnTo>
                  <a:lnTo>
                    <a:pt x="7" y="28"/>
                  </a:lnTo>
                  <a:lnTo>
                    <a:pt x="7" y="46"/>
                  </a:lnTo>
                  <a:lnTo>
                    <a:pt x="7" y="64"/>
                  </a:lnTo>
                  <a:lnTo>
                    <a:pt x="7" y="74"/>
                  </a:lnTo>
                  <a:lnTo>
                    <a:pt x="7" y="89"/>
                  </a:lnTo>
                </a:path>
              </a:pathLst>
            </a:custGeom>
            <a:noFill/>
            <a:ln w="635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599" name="Freeform 1151"/>
            <p:cNvSpPr>
              <a:spLocks/>
            </p:cNvSpPr>
            <p:nvPr/>
          </p:nvSpPr>
          <p:spPr bwMode="auto">
            <a:xfrm>
              <a:off x="3256" y="2043"/>
              <a:ext cx="7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4" y="11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7" y="53"/>
                </a:cxn>
                <a:cxn ang="0">
                  <a:pos x="7" y="89"/>
                </a:cxn>
              </a:cxnLst>
              <a:rect l="0" t="0" r="r" b="b"/>
              <a:pathLst>
                <a:path w="7" h="8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53"/>
                  </a:lnTo>
                  <a:lnTo>
                    <a:pt x="7" y="89"/>
                  </a:lnTo>
                </a:path>
              </a:pathLst>
            </a:custGeom>
            <a:noFill/>
            <a:ln w="635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600" name="Freeform 1152"/>
            <p:cNvSpPr>
              <a:spLocks/>
            </p:cNvSpPr>
            <p:nvPr/>
          </p:nvSpPr>
          <p:spPr bwMode="auto">
            <a:xfrm>
              <a:off x="3256" y="2114"/>
              <a:ext cx="7" cy="92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7" y="28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4" y="74"/>
                </a:cxn>
                <a:cxn ang="0">
                  <a:pos x="4" y="71"/>
                </a:cxn>
                <a:cxn ang="0">
                  <a:pos x="4" y="67"/>
                </a:cxn>
                <a:cxn ang="0">
                  <a:pos x="4" y="64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4" y="21"/>
                </a:cxn>
                <a:cxn ang="0">
                  <a:pos x="4" y="14"/>
                </a:cxn>
                <a:cxn ang="0">
                  <a:pos x="7" y="3"/>
                </a:cxn>
                <a:cxn ang="0">
                  <a:pos x="7" y="0"/>
                </a:cxn>
              </a:cxnLst>
              <a:rect l="0" t="0" r="r" b="b"/>
              <a:pathLst>
                <a:path w="7" h="92">
                  <a:moveTo>
                    <a:pt x="7" y="18"/>
                  </a:moveTo>
                  <a:lnTo>
                    <a:pt x="7" y="2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4" y="64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1"/>
                  </a:lnTo>
                  <a:lnTo>
                    <a:pt x="4" y="14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601" name="Freeform 1153"/>
            <p:cNvSpPr>
              <a:spLocks/>
            </p:cNvSpPr>
            <p:nvPr/>
          </p:nvSpPr>
          <p:spPr bwMode="auto">
            <a:xfrm>
              <a:off x="3256" y="2114"/>
              <a:ext cx="7" cy="96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7" y="18"/>
                </a:cxn>
                <a:cxn ang="0">
                  <a:pos x="4" y="53"/>
                </a:cxn>
                <a:cxn ang="0">
                  <a:pos x="4" y="96"/>
                </a:cxn>
                <a:cxn ang="0">
                  <a:pos x="4" y="92"/>
                </a:cxn>
                <a:cxn ang="0">
                  <a:pos x="4" y="89"/>
                </a:cxn>
                <a:cxn ang="0">
                  <a:pos x="0" y="85"/>
                </a:cxn>
                <a:cxn ang="0">
                  <a:pos x="0" y="81"/>
                </a:cxn>
                <a:cxn ang="0">
                  <a:pos x="0" y="78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4" y="74"/>
                </a:cxn>
                <a:cxn ang="0">
                  <a:pos x="4" y="74"/>
                </a:cxn>
                <a:cxn ang="0">
                  <a:pos x="4" y="71"/>
                </a:cxn>
                <a:cxn ang="0">
                  <a:pos x="4" y="71"/>
                </a:cxn>
                <a:cxn ang="0">
                  <a:pos x="4" y="67"/>
                </a:cxn>
                <a:cxn ang="0">
                  <a:pos x="4" y="60"/>
                </a:cxn>
                <a:cxn ang="0">
                  <a:pos x="0" y="53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0" y="25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4" y="18"/>
                </a:cxn>
                <a:cxn ang="0">
                  <a:pos x="7" y="0"/>
                </a:cxn>
              </a:cxnLst>
              <a:rect l="0" t="0" r="r" b="b"/>
              <a:pathLst>
                <a:path w="7" h="96">
                  <a:moveTo>
                    <a:pt x="7" y="18"/>
                  </a:moveTo>
                  <a:lnTo>
                    <a:pt x="7" y="18"/>
                  </a:lnTo>
                  <a:lnTo>
                    <a:pt x="4" y="53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4" y="89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4" y="60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602" name="Freeform 1154"/>
            <p:cNvSpPr>
              <a:spLocks/>
            </p:cNvSpPr>
            <p:nvPr/>
          </p:nvSpPr>
          <p:spPr bwMode="auto">
            <a:xfrm>
              <a:off x="3238" y="2043"/>
              <a:ext cx="25" cy="71"/>
            </a:xfrm>
            <a:custGeom>
              <a:avLst/>
              <a:gdLst/>
              <a:ahLst/>
              <a:cxnLst>
                <a:cxn ang="0">
                  <a:pos x="25" y="71"/>
                </a:cxn>
                <a:cxn ang="0">
                  <a:pos x="25" y="64"/>
                </a:cxn>
                <a:cxn ang="0">
                  <a:pos x="25" y="53"/>
                </a:cxn>
                <a:cxn ang="0">
                  <a:pos x="25" y="35"/>
                </a:cxn>
                <a:cxn ang="0">
                  <a:pos x="22" y="18"/>
                </a:cxn>
                <a:cxn ang="0">
                  <a:pos x="18" y="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4" y="7"/>
                </a:cxn>
                <a:cxn ang="0">
                  <a:pos x="0" y="18"/>
                </a:cxn>
              </a:cxnLst>
              <a:rect l="0" t="0" r="r" b="b"/>
              <a:pathLst>
                <a:path w="25" h="71">
                  <a:moveTo>
                    <a:pt x="25" y="71"/>
                  </a:moveTo>
                  <a:lnTo>
                    <a:pt x="25" y="64"/>
                  </a:lnTo>
                  <a:lnTo>
                    <a:pt x="25" y="53"/>
                  </a:lnTo>
                  <a:lnTo>
                    <a:pt x="25" y="35"/>
                  </a:lnTo>
                  <a:lnTo>
                    <a:pt x="22" y="18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18"/>
                  </a:lnTo>
                </a:path>
              </a:pathLst>
            </a:custGeom>
            <a:noFill/>
            <a:ln w="6350">
              <a:solidFill>
                <a:srgbClr val="4C4C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603" name="Freeform 1155"/>
            <p:cNvSpPr>
              <a:spLocks/>
            </p:cNvSpPr>
            <p:nvPr/>
          </p:nvSpPr>
          <p:spPr bwMode="auto">
            <a:xfrm>
              <a:off x="3238" y="2043"/>
              <a:ext cx="25" cy="71"/>
            </a:xfrm>
            <a:custGeom>
              <a:avLst/>
              <a:gdLst/>
              <a:ahLst/>
              <a:cxnLst>
                <a:cxn ang="0">
                  <a:pos x="25" y="71"/>
                </a:cxn>
                <a:cxn ang="0">
                  <a:pos x="25" y="71"/>
                </a:cxn>
                <a:cxn ang="0">
                  <a:pos x="25" y="60"/>
                </a:cxn>
                <a:cxn ang="0">
                  <a:pos x="25" y="50"/>
                </a:cxn>
                <a:cxn ang="0">
                  <a:pos x="25" y="35"/>
                </a:cxn>
                <a:cxn ang="0">
                  <a:pos x="25" y="28"/>
                </a:cxn>
                <a:cxn ang="0">
                  <a:pos x="25" y="25"/>
                </a:cxn>
                <a:cxn ang="0">
                  <a:pos x="22" y="18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11"/>
                </a:cxn>
                <a:cxn ang="0">
                  <a:pos x="4" y="14"/>
                </a:cxn>
                <a:cxn ang="0">
                  <a:pos x="0" y="18"/>
                </a:cxn>
              </a:cxnLst>
              <a:rect l="0" t="0" r="r" b="b"/>
              <a:pathLst>
                <a:path w="25" h="71">
                  <a:moveTo>
                    <a:pt x="25" y="71"/>
                  </a:moveTo>
                  <a:lnTo>
                    <a:pt x="25" y="71"/>
                  </a:lnTo>
                  <a:lnTo>
                    <a:pt x="25" y="60"/>
                  </a:lnTo>
                  <a:lnTo>
                    <a:pt x="25" y="50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</a:path>
              </a:pathLst>
            </a:custGeom>
            <a:noFill/>
            <a:ln w="6350">
              <a:solidFill>
                <a:srgbClr val="4C4C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604" name="Freeform 1156"/>
            <p:cNvSpPr>
              <a:spLocks/>
            </p:cNvSpPr>
            <p:nvPr/>
          </p:nvSpPr>
          <p:spPr bwMode="auto">
            <a:xfrm>
              <a:off x="3263" y="2107"/>
              <a:ext cx="11" cy="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35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0" y="60"/>
                </a:cxn>
                <a:cxn ang="0">
                  <a:pos x="0" y="81"/>
                </a:cxn>
                <a:cxn ang="0">
                  <a:pos x="0" y="92"/>
                </a:cxn>
                <a:cxn ang="0">
                  <a:pos x="0" y="120"/>
                </a:cxn>
                <a:cxn ang="0">
                  <a:pos x="0" y="149"/>
                </a:cxn>
                <a:cxn ang="0">
                  <a:pos x="0" y="159"/>
                </a:cxn>
                <a:cxn ang="0">
                  <a:pos x="0" y="159"/>
                </a:cxn>
                <a:cxn ang="0">
                  <a:pos x="0" y="159"/>
                </a:cxn>
                <a:cxn ang="0">
                  <a:pos x="0" y="159"/>
                </a:cxn>
                <a:cxn ang="0">
                  <a:pos x="0" y="170"/>
                </a:cxn>
                <a:cxn ang="0">
                  <a:pos x="4" y="191"/>
                </a:cxn>
                <a:cxn ang="0">
                  <a:pos x="4" y="195"/>
                </a:cxn>
                <a:cxn ang="0">
                  <a:pos x="4" y="202"/>
                </a:cxn>
                <a:cxn ang="0">
                  <a:pos x="4" y="202"/>
                </a:cxn>
                <a:cxn ang="0">
                  <a:pos x="4" y="202"/>
                </a:cxn>
                <a:cxn ang="0">
                  <a:pos x="11" y="323"/>
                </a:cxn>
                <a:cxn ang="0">
                  <a:pos x="11" y="323"/>
                </a:cxn>
              </a:cxnLst>
              <a:rect l="0" t="0" r="r" b="b"/>
              <a:pathLst>
                <a:path w="11" h="323">
                  <a:moveTo>
                    <a:pt x="4" y="0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60"/>
                  </a:lnTo>
                  <a:lnTo>
                    <a:pt x="0" y="81"/>
                  </a:lnTo>
                  <a:lnTo>
                    <a:pt x="0" y="92"/>
                  </a:lnTo>
                  <a:lnTo>
                    <a:pt x="0" y="120"/>
                  </a:lnTo>
                  <a:lnTo>
                    <a:pt x="0" y="14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70"/>
                  </a:lnTo>
                  <a:lnTo>
                    <a:pt x="4" y="191"/>
                  </a:lnTo>
                  <a:lnTo>
                    <a:pt x="4" y="195"/>
                  </a:lnTo>
                  <a:lnTo>
                    <a:pt x="4" y="202"/>
                  </a:lnTo>
                  <a:lnTo>
                    <a:pt x="4" y="202"/>
                  </a:lnTo>
                  <a:lnTo>
                    <a:pt x="4" y="202"/>
                  </a:lnTo>
                  <a:lnTo>
                    <a:pt x="11" y="323"/>
                  </a:lnTo>
                  <a:lnTo>
                    <a:pt x="11" y="3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605" name="Freeform 1157"/>
            <p:cNvSpPr>
              <a:spLocks/>
            </p:cNvSpPr>
            <p:nvPr/>
          </p:nvSpPr>
          <p:spPr bwMode="auto">
            <a:xfrm>
              <a:off x="3263" y="2107"/>
              <a:ext cx="11" cy="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0" y="28"/>
                </a:cxn>
                <a:cxn ang="0">
                  <a:pos x="0" y="35"/>
                </a:cxn>
                <a:cxn ang="0">
                  <a:pos x="0" y="46"/>
                </a:cxn>
                <a:cxn ang="0">
                  <a:pos x="0" y="78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0" y="117"/>
                </a:cxn>
                <a:cxn ang="0">
                  <a:pos x="0" y="127"/>
                </a:cxn>
                <a:cxn ang="0">
                  <a:pos x="0" y="138"/>
                </a:cxn>
                <a:cxn ang="0">
                  <a:pos x="0" y="145"/>
                </a:cxn>
                <a:cxn ang="0">
                  <a:pos x="0" y="159"/>
                </a:cxn>
                <a:cxn ang="0">
                  <a:pos x="0" y="163"/>
                </a:cxn>
                <a:cxn ang="0">
                  <a:pos x="0" y="170"/>
                </a:cxn>
                <a:cxn ang="0">
                  <a:pos x="4" y="181"/>
                </a:cxn>
                <a:cxn ang="0">
                  <a:pos x="4" y="184"/>
                </a:cxn>
                <a:cxn ang="0">
                  <a:pos x="4" y="191"/>
                </a:cxn>
                <a:cxn ang="0">
                  <a:pos x="4" y="195"/>
                </a:cxn>
                <a:cxn ang="0">
                  <a:pos x="4" y="202"/>
                </a:cxn>
                <a:cxn ang="0">
                  <a:pos x="11" y="323"/>
                </a:cxn>
              </a:cxnLst>
              <a:rect l="0" t="0" r="r" b="b"/>
              <a:pathLst>
                <a:path w="11" h="32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0" y="138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81"/>
                  </a:lnTo>
                  <a:lnTo>
                    <a:pt x="4" y="184"/>
                  </a:lnTo>
                  <a:lnTo>
                    <a:pt x="4" y="191"/>
                  </a:lnTo>
                  <a:lnTo>
                    <a:pt x="4" y="195"/>
                  </a:lnTo>
                  <a:lnTo>
                    <a:pt x="4" y="202"/>
                  </a:lnTo>
                  <a:lnTo>
                    <a:pt x="11" y="3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606" name="Freeform 1158"/>
            <p:cNvSpPr>
              <a:spLocks/>
            </p:cNvSpPr>
            <p:nvPr/>
          </p:nvSpPr>
          <p:spPr bwMode="auto">
            <a:xfrm>
              <a:off x="3224" y="2054"/>
              <a:ext cx="11" cy="30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3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28"/>
                </a:cxn>
                <a:cxn ang="0">
                  <a:pos x="7" y="39"/>
                </a:cxn>
                <a:cxn ang="0">
                  <a:pos x="4" y="71"/>
                </a:cxn>
                <a:cxn ang="0">
                  <a:pos x="4" y="85"/>
                </a:cxn>
                <a:cxn ang="0">
                  <a:pos x="0" y="102"/>
                </a:cxn>
                <a:cxn ang="0">
                  <a:pos x="0" y="113"/>
                </a:cxn>
                <a:cxn ang="0">
                  <a:pos x="4" y="120"/>
                </a:cxn>
                <a:cxn ang="0">
                  <a:pos x="4" y="120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9"/>
                </a:cxn>
                <a:cxn ang="0">
                  <a:pos x="0" y="166"/>
                </a:cxn>
                <a:cxn ang="0">
                  <a:pos x="0" y="180"/>
                </a:cxn>
                <a:cxn ang="0">
                  <a:pos x="0" y="184"/>
                </a:cxn>
                <a:cxn ang="0">
                  <a:pos x="0" y="188"/>
                </a:cxn>
                <a:cxn ang="0">
                  <a:pos x="0" y="191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4" y="273"/>
                </a:cxn>
                <a:cxn ang="0">
                  <a:pos x="4" y="276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0" y="301"/>
                </a:cxn>
              </a:cxnLst>
              <a:rect l="0" t="0" r="r" b="b"/>
              <a:pathLst>
                <a:path w="11" h="301">
                  <a:moveTo>
                    <a:pt x="11" y="0"/>
                  </a:moveTo>
                  <a:lnTo>
                    <a:pt x="11" y="3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28"/>
                  </a:lnTo>
                  <a:lnTo>
                    <a:pt x="7" y="39"/>
                  </a:lnTo>
                  <a:lnTo>
                    <a:pt x="4" y="71"/>
                  </a:lnTo>
                  <a:lnTo>
                    <a:pt x="4" y="85"/>
                  </a:lnTo>
                  <a:lnTo>
                    <a:pt x="0" y="102"/>
                  </a:lnTo>
                  <a:lnTo>
                    <a:pt x="0" y="113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66"/>
                  </a:lnTo>
                  <a:lnTo>
                    <a:pt x="0" y="180"/>
                  </a:lnTo>
                  <a:lnTo>
                    <a:pt x="0" y="184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" y="273"/>
                  </a:lnTo>
                  <a:lnTo>
                    <a:pt x="4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0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  <p:sp>
          <p:nvSpPr>
            <p:cNvPr id="873607" name="Freeform 1159"/>
            <p:cNvSpPr>
              <a:spLocks/>
            </p:cNvSpPr>
            <p:nvPr/>
          </p:nvSpPr>
          <p:spPr bwMode="auto">
            <a:xfrm>
              <a:off x="3224" y="2054"/>
              <a:ext cx="11" cy="30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1" y="7"/>
                </a:cxn>
                <a:cxn ang="0">
                  <a:pos x="11" y="14"/>
                </a:cxn>
                <a:cxn ang="0">
                  <a:pos x="7" y="28"/>
                </a:cxn>
                <a:cxn ang="0">
                  <a:pos x="7" y="42"/>
                </a:cxn>
                <a:cxn ang="0">
                  <a:pos x="7" y="53"/>
                </a:cxn>
                <a:cxn ang="0">
                  <a:pos x="4" y="63"/>
                </a:cxn>
                <a:cxn ang="0">
                  <a:pos x="4" y="74"/>
                </a:cxn>
                <a:cxn ang="0">
                  <a:pos x="4" y="81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0" y="110"/>
                </a:cxn>
                <a:cxn ang="0">
                  <a:pos x="0" y="113"/>
                </a:cxn>
                <a:cxn ang="0">
                  <a:pos x="4" y="120"/>
                </a:cxn>
                <a:cxn ang="0">
                  <a:pos x="0" y="152"/>
                </a:cxn>
                <a:cxn ang="0">
                  <a:pos x="0" y="173"/>
                </a:cxn>
                <a:cxn ang="0">
                  <a:pos x="0" y="184"/>
                </a:cxn>
                <a:cxn ang="0">
                  <a:pos x="0" y="188"/>
                </a:cxn>
                <a:cxn ang="0">
                  <a:pos x="0" y="191"/>
                </a:cxn>
                <a:cxn ang="0">
                  <a:pos x="0" y="195"/>
                </a:cxn>
                <a:cxn ang="0">
                  <a:pos x="0" y="198"/>
                </a:cxn>
                <a:cxn ang="0">
                  <a:pos x="4" y="273"/>
                </a:cxn>
                <a:cxn ang="0">
                  <a:pos x="0" y="287"/>
                </a:cxn>
                <a:cxn ang="0">
                  <a:pos x="0" y="301"/>
                </a:cxn>
              </a:cxnLst>
              <a:rect l="0" t="0" r="r" b="b"/>
              <a:pathLst>
                <a:path w="11" h="301">
                  <a:moveTo>
                    <a:pt x="11" y="0"/>
                  </a:moveTo>
                  <a:lnTo>
                    <a:pt x="11" y="0"/>
                  </a:lnTo>
                  <a:lnTo>
                    <a:pt x="11" y="7"/>
                  </a:lnTo>
                  <a:lnTo>
                    <a:pt x="11" y="14"/>
                  </a:lnTo>
                  <a:lnTo>
                    <a:pt x="7" y="28"/>
                  </a:lnTo>
                  <a:lnTo>
                    <a:pt x="7" y="42"/>
                  </a:lnTo>
                  <a:lnTo>
                    <a:pt x="7" y="53"/>
                  </a:lnTo>
                  <a:lnTo>
                    <a:pt x="4" y="63"/>
                  </a:lnTo>
                  <a:lnTo>
                    <a:pt x="4" y="74"/>
                  </a:lnTo>
                  <a:lnTo>
                    <a:pt x="4" y="81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4" y="120"/>
                  </a:lnTo>
                  <a:lnTo>
                    <a:pt x="0" y="152"/>
                  </a:lnTo>
                  <a:lnTo>
                    <a:pt x="0" y="173"/>
                  </a:lnTo>
                  <a:lnTo>
                    <a:pt x="0" y="184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4" y="273"/>
                  </a:lnTo>
                  <a:lnTo>
                    <a:pt x="0" y="287"/>
                  </a:lnTo>
                  <a:lnTo>
                    <a:pt x="0" y="30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7" charset="0"/>
              </a:endParaRPr>
            </a:p>
          </p:txBody>
        </p:sp>
      </p:grpSp>
      <p:pic>
        <p:nvPicPr>
          <p:cNvPr id="69671" name="Picture 1160" descr="E_amar_perithecia_thu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8025" y="4252913"/>
            <a:ext cx="463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720725"/>
            <a:ext cx="102870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Vertical transmissibility</a:t>
            </a:r>
            <a:endParaRPr 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76238" y="5580063"/>
            <a:ext cx="5481637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25" charset="0"/>
              </a:rPr>
              <a:t>Lolium pratense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25" charset="0"/>
              </a:rPr>
              <a:t>shoot and meristem with </a:t>
            </a:r>
          </a:p>
          <a:p>
            <a:pPr algn="ctr" eaLnBrk="0" hangingPunct="0">
              <a:defRPr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25" charset="0"/>
              </a:rPr>
              <a:t>Epichloë festucae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25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25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25" charset="0"/>
              </a:rPr>
              <a:t>/GFP) 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25" charset="0"/>
              </a:rPr>
              <a:t>Confocal micrograph by Dr.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25" charset="0"/>
              </a:rPr>
              <a:t>Koya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25" charset="0"/>
              </a:rPr>
              <a:t> Sugawara</a:t>
            </a:r>
          </a:p>
        </p:txBody>
      </p: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6269038" y="1362075"/>
            <a:ext cx="4017962" cy="5233988"/>
            <a:chOff x="6269617" y="1362735"/>
            <a:chExt cx="4017383" cy="5232916"/>
          </a:xfrm>
        </p:grpSpPr>
        <p:pic>
          <p:nvPicPr>
            <p:cNvPr id="8198" name="Picture 5" descr="Embryo1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93635" y="1362735"/>
              <a:ext cx="2901683" cy="4217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6269617" y="5579859"/>
              <a:ext cx="4017383" cy="10157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25" charset="0"/>
                </a:rPr>
                <a:t>Lolium perenne </a:t>
              </a:r>
              <a:r>
                <a:rPr 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25" charset="0"/>
                </a:rPr>
                <a:t>embryo with </a:t>
              </a:r>
            </a:p>
            <a:p>
              <a:pPr algn="ctr" eaLnBrk="0" hangingPunct="0">
                <a:defRPr/>
              </a:pPr>
              <a:r>
                <a:rPr lang="en-US" sz="20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25" charset="0"/>
                </a:rPr>
                <a:t>Epichloë festucae</a:t>
              </a:r>
              <a:r>
                <a:rPr 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25" charset="0"/>
                </a:rPr>
                <a:t> (</a:t>
              </a:r>
              <a:r>
                <a:rPr lang="en-US" sz="2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25" charset="0"/>
                </a:rPr>
                <a:t>w</a:t>
              </a:r>
              <a:r>
                <a:rPr 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25" charset="0"/>
                </a:rPr>
                <a:t>/GFP)</a:t>
              </a:r>
              <a:endPara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25" charset="0"/>
              </a:endParaRP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itchFamily="25" charset="0"/>
                </a:rPr>
                <a:t>Christensen et al. 2008</a:t>
              </a:r>
            </a:p>
          </p:txBody>
        </p:sp>
      </p:grpSp>
      <p:pic>
        <p:nvPicPr>
          <p:cNvPr id="16" name="Image0006''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41400" y="1362075"/>
            <a:ext cx="405447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5922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Endophytes protect </a:t>
            </a:r>
            <a:r>
              <a:rPr lang="en-US" dirty="0"/>
              <a:t>against </a:t>
            </a:r>
            <a:r>
              <a:rPr lang="en-US" dirty="0" smtClean="0"/>
              <a:t>insects, nematodes, etc.</a:t>
            </a:r>
            <a:endParaRPr lang="en-US" dirty="0"/>
          </a:p>
        </p:txBody>
      </p:sp>
      <p:grpSp>
        <p:nvGrpSpPr>
          <p:cNvPr id="9219" name="Group 51"/>
          <p:cNvGrpSpPr>
            <a:grpSpLocks/>
          </p:cNvGrpSpPr>
          <p:nvPr/>
        </p:nvGrpSpPr>
        <p:grpSpPr bwMode="auto">
          <a:xfrm>
            <a:off x="1392238" y="3311525"/>
            <a:ext cx="7558087" cy="1985963"/>
            <a:chOff x="1391783" y="3311479"/>
            <a:chExt cx="7557840" cy="1985948"/>
          </a:xfrm>
        </p:grpSpPr>
        <p:pic>
          <p:nvPicPr>
            <p:cNvPr id="9220" name="Picture 36" descr="E-vsEplus_aphid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819752" y="883510"/>
              <a:ext cx="1985948" cy="684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7189" name="Text Box 37"/>
            <p:cNvSpPr txBox="1">
              <a:spLocks noChangeAspect="1" noChangeArrowheads="1"/>
            </p:cNvSpPr>
            <p:nvPr/>
          </p:nvSpPr>
          <p:spPr bwMode="auto">
            <a:xfrm>
              <a:off x="8238446" y="3595640"/>
              <a:ext cx="704827" cy="4619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27" charset="0"/>
                </a:rPr>
                <a:t>E–</a:t>
              </a:r>
            </a:p>
          </p:txBody>
        </p:sp>
        <p:sp>
          <p:nvSpPr>
            <p:cNvPr id="817191" name="Text Box 39"/>
            <p:cNvSpPr txBox="1">
              <a:spLocks noChangeAspect="1" noChangeArrowheads="1"/>
            </p:cNvSpPr>
            <p:nvPr/>
          </p:nvSpPr>
          <p:spPr bwMode="auto">
            <a:xfrm>
              <a:off x="8235271" y="4517970"/>
              <a:ext cx="714352" cy="4619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27" charset="0"/>
                </a:rPr>
                <a:t>E+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/>
          <a:srcRect l="22119" t="30397" r="54341" b="37215"/>
          <a:stretch>
            <a:fillRect/>
          </a:stretch>
        </p:blipFill>
        <p:spPr bwMode="auto">
          <a:xfrm>
            <a:off x="5422900" y="2801938"/>
            <a:ext cx="28559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763" y="2362200"/>
            <a:ext cx="3065462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2092325" y="3238500"/>
            <a:ext cx="1866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27" charset="0"/>
              </a:rPr>
              <a:t>nutrition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27" charset="0"/>
              </a:rPr>
              <a:t>shelter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27" charset="0"/>
              </a:rPr>
              <a:t>dispersal</a:t>
            </a:r>
          </a:p>
        </p:txBody>
      </p:sp>
      <p:sp>
        <p:nvSpPr>
          <p:cNvPr id="404486" name="Text Box 6"/>
          <p:cNvSpPr txBox="1">
            <a:spLocks noChangeArrowheads="1"/>
          </p:cNvSpPr>
          <p:nvPr/>
        </p:nvSpPr>
        <p:spPr bwMode="auto">
          <a:xfrm>
            <a:off x="5422900" y="2794000"/>
            <a:ext cx="28400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27" charset="0"/>
              </a:rPr>
              <a:t>anti-insect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27" charset="0"/>
              </a:rPr>
              <a:t>anti-vertebrate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27" charset="0"/>
              </a:rPr>
              <a:t>anti-nematode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27" charset="0"/>
              </a:rPr>
              <a:t>drought tolerance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27" charset="0"/>
              </a:rPr>
              <a:t>etc.</a:t>
            </a:r>
          </a:p>
        </p:txBody>
      </p:sp>
      <p:cxnSp>
        <p:nvCxnSpPr>
          <p:cNvPr id="10246" name="AutoShape 7"/>
          <p:cNvCxnSpPr>
            <a:cxnSpLocks noChangeShapeType="1"/>
          </p:cNvCxnSpPr>
          <p:nvPr/>
        </p:nvCxnSpPr>
        <p:spPr bwMode="auto">
          <a:xfrm>
            <a:off x="3959225" y="4137025"/>
            <a:ext cx="1463675" cy="0"/>
          </a:xfrm>
          <a:prstGeom prst="straightConnector1">
            <a:avLst/>
          </a:prstGeom>
          <a:noFill/>
          <a:ln w="12700">
            <a:solidFill>
              <a:srgbClr val="000080"/>
            </a:solidFill>
            <a:round/>
            <a:headEnd type="triangle" w="lg" len="med"/>
            <a:tailEnd type="triangle" w="lg" len="med"/>
          </a:ln>
        </p:spPr>
      </p:cxnSp>
      <p:pic>
        <p:nvPicPr>
          <p:cNvPr id="10247" name="Picture 1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7413" y="2362200"/>
            <a:ext cx="892175" cy="117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48" name="Picture 1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6888" y="4643438"/>
            <a:ext cx="1560512" cy="1098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4648" name="Rectangle 168"/>
          <p:cNvSpPr>
            <a:spLocks noGrp="1" noChangeArrowheads="1"/>
          </p:cNvSpPr>
          <p:nvPr>
            <p:ph type="title"/>
          </p:nvPr>
        </p:nvSpPr>
        <p:spPr>
          <a:xfrm>
            <a:off x="0" y="542835"/>
            <a:ext cx="10287000" cy="120032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Mutualistic</a:t>
            </a:r>
            <a:br>
              <a:rPr lang="en-US" dirty="0" smtClean="0"/>
            </a:br>
            <a:r>
              <a:rPr lang="en-US" dirty="0" smtClean="0"/>
              <a:t>exchanges between grasses and endophytes</a:t>
            </a:r>
            <a:endParaRPr lang="en-US" dirty="0"/>
          </a:p>
        </p:txBody>
      </p:sp>
      <p:pic>
        <p:nvPicPr>
          <p:cNvPr id="10250" name="Picture 17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2900" y="1654175"/>
            <a:ext cx="2513013" cy="1139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51" name="Picture 17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5500" y="4976813"/>
            <a:ext cx="3155950" cy="153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Biological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0287000" cy="383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Can we elucidate patterns of host and symbiont/parasite </a:t>
            </a:r>
            <a:r>
              <a:rPr lang="en-US" dirty="0" err="1" smtClean="0"/>
              <a:t>codivergence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What happens (phylogenetically) during invasion of new niches?</a:t>
            </a:r>
          </a:p>
          <a:p>
            <a:pPr eaLnBrk="1" hangingPunct="1">
              <a:defRPr/>
            </a:pPr>
            <a:r>
              <a:rPr lang="en-US" dirty="0" smtClean="0"/>
              <a:t>How do sex and </a:t>
            </a:r>
            <a:r>
              <a:rPr lang="en-US" dirty="0" smtClean="0"/>
              <a:t>asexsual </a:t>
            </a:r>
            <a:r>
              <a:rPr lang="en-US" dirty="0" smtClean="0"/>
              <a:t>affect evolution?</a:t>
            </a:r>
          </a:p>
          <a:p>
            <a:pPr eaLnBrk="1" hangingPunct="1">
              <a:defRPr/>
            </a:pPr>
            <a:r>
              <a:rPr lang="en-US" dirty="0" smtClean="0"/>
              <a:t>Do </a:t>
            </a:r>
            <a:r>
              <a:rPr lang="en-US" dirty="0" err="1" smtClean="0"/>
              <a:t>neofunctionalized</a:t>
            </a:r>
            <a:r>
              <a:rPr lang="en-US" dirty="0" smtClean="0"/>
              <a:t> genes have unusual evolution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Biological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0287000" cy="383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Can we elucidate patterns of host and </a:t>
            </a:r>
            <a:r>
              <a:rPr lang="en-US" dirty="0" err="1" smtClean="0">
                <a:solidFill>
                  <a:schemeClr val="bg1"/>
                </a:solidFill>
              </a:rPr>
              <a:t>symbiont</a:t>
            </a:r>
            <a:r>
              <a:rPr lang="en-US" dirty="0" smtClean="0">
                <a:solidFill>
                  <a:schemeClr val="bg1"/>
                </a:solidFill>
              </a:rPr>
              <a:t>/parasite </a:t>
            </a:r>
            <a:r>
              <a:rPr lang="en-US" dirty="0" err="1" smtClean="0">
                <a:solidFill>
                  <a:schemeClr val="bg1"/>
                </a:solidFill>
              </a:rPr>
              <a:t>codivergence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What happens (</a:t>
            </a:r>
            <a:r>
              <a:rPr lang="en-US" dirty="0" err="1" smtClean="0">
                <a:solidFill>
                  <a:schemeClr val="accent2"/>
                </a:solidFill>
              </a:rPr>
              <a:t>phylogenetically</a:t>
            </a:r>
            <a:r>
              <a:rPr lang="en-US" dirty="0" smtClean="0">
                <a:solidFill>
                  <a:schemeClr val="accent2"/>
                </a:solidFill>
              </a:rPr>
              <a:t>) during invasion of new niches?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How do sex and </a:t>
            </a:r>
            <a:r>
              <a:rPr lang="en-US" dirty="0" smtClean="0">
                <a:solidFill>
                  <a:schemeClr val="accent2"/>
                </a:solidFill>
              </a:rPr>
              <a:t>asexsual </a:t>
            </a:r>
            <a:r>
              <a:rPr lang="en-US" dirty="0" smtClean="0">
                <a:solidFill>
                  <a:schemeClr val="accent2"/>
                </a:solidFill>
              </a:rPr>
              <a:t>affect evolution?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Do </a:t>
            </a:r>
            <a:r>
              <a:rPr lang="en-US" dirty="0" err="1" smtClean="0">
                <a:solidFill>
                  <a:schemeClr val="accent2"/>
                </a:solidFill>
              </a:rPr>
              <a:t>neofunctionalized</a:t>
            </a:r>
            <a:r>
              <a:rPr lang="en-US" dirty="0" smtClean="0">
                <a:solidFill>
                  <a:schemeClr val="accent2"/>
                </a:solidFill>
              </a:rPr>
              <a:t> genes have unusual evolution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10287000" cy="1190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Hypothesis: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1525" y="1676400"/>
            <a:ext cx="8743950" cy="166814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</a:t>
            </a:r>
            <a:r>
              <a:rPr lang="en-US" sz="2800" dirty="0" smtClean="0"/>
              <a:t>0: </a:t>
            </a:r>
            <a:r>
              <a:rPr lang="en-US" dirty="0" err="1" smtClean="0"/>
              <a:t>Pooideae</a:t>
            </a:r>
            <a:r>
              <a:rPr lang="en-US" dirty="0" smtClean="0"/>
              <a:t> and </a:t>
            </a:r>
            <a:r>
              <a:rPr lang="en-US" dirty="0" err="1" smtClean="0"/>
              <a:t>epichloae</a:t>
            </a:r>
            <a:r>
              <a:rPr lang="en-US" dirty="0" smtClean="0"/>
              <a:t> have NOT </a:t>
            </a:r>
            <a:r>
              <a:rPr lang="en-US" dirty="0" err="1" smtClean="0"/>
              <a:t>codiverged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H1:Pooideae and epichloae have </a:t>
            </a:r>
            <a:r>
              <a:rPr lang="en-US" dirty="0" err="1" smtClean="0"/>
              <a:t>codiverged</a:t>
            </a:r>
            <a:r>
              <a:rPr lang="en-US" dirty="0" smtClean="0"/>
              <a:t>.</a:t>
            </a:r>
          </a:p>
        </p:txBody>
      </p:sp>
      <p:sp>
        <p:nvSpPr>
          <p:cNvPr id="13316" name="Text Box 26"/>
          <p:cNvSpPr txBox="1">
            <a:spLocks noChangeArrowheads="1"/>
          </p:cNvSpPr>
          <p:nvPr/>
        </p:nvSpPr>
        <p:spPr bwMode="auto">
          <a:xfrm>
            <a:off x="0" y="4238625"/>
            <a:ext cx="1028700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dirty="0" err="1">
                <a:solidFill>
                  <a:srgbClr val="800080"/>
                </a:solidFill>
                <a:latin typeface="Comic Sans MS" pitchFamily="66" charset="0"/>
              </a:rPr>
              <a:t>Schardl</a:t>
            </a:r>
            <a:r>
              <a:rPr lang="en-US" sz="2400" dirty="0">
                <a:solidFill>
                  <a:srgbClr val="800080"/>
                </a:solidFill>
                <a:latin typeface="Comic Sans MS" pitchFamily="66" charset="0"/>
              </a:rPr>
              <a:t> CL, Craven KD, </a:t>
            </a:r>
            <a:r>
              <a:rPr lang="en-US" sz="2400" dirty="0" err="1">
                <a:solidFill>
                  <a:srgbClr val="800080"/>
                </a:solidFill>
                <a:latin typeface="Comic Sans MS" pitchFamily="66" charset="0"/>
              </a:rPr>
              <a:t>Speakman</a:t>
            </a:r>
            <a:r>
              <a:rPr lang="en-US" sz="2400" dirty="0">
                <a:solidFill>
                  <a:srgbClr val="800080"/>
                </a:solidFill>
                <a:latin typeface="Comic Sans MS" pitchFamily="66" charset="0"/>
              </a:rPr>
              <a:t> S, Stromberg A, Lindstrom A, </a:t>
            </a:r>
            <a:r>
              <a:rPr lang="en-US" sz="2400" u="sng" dirty="0">
                <a:solidFill>
                  <a:srgbClr val="800080"/>
                </a:solidFill>
                <a:latin typeface="Comic Sans MS" pitchFamily="66" charset="0"/>
              </a:rPr>
              <a:t>Yoshida R.</a:t>
            </a:r>
            <a:r>
              <a:rPr lang="en-US" sz="2400" dirty="0">
                <a:solidFill>
                  <a:srgbClr val="800080"/>
                </a:solidFill>
                <a:latin typeface="Comic Sans MS" pitchFamily="66" charset="0"/>
              </a:rPr>
              <a:t> 2008. Systematic Biology 57: 483-498.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otyphodiu master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FF6600"/>
      </a:accent2>
      <a:accent3>
        <a:srgbClr val="AAAAB8"/>
      </a:accent3>
      <a:accent4>
        <a:srgbClr val="DADADA"/>
      </a:accent4>
      <a:accent5>
        <a:srgbClr val="AAE2CA"/>
      </a:accent5>
      <a:accent6>
        <a:srgbClr val="E75C00"/>
      </a:accent6>
      <a:hlink>
        <a:srgbClr val="CCCCFF"/>
      </a:hlink>
      <a:folHlink>
        <a:srgbClr val="B2B2B2"/>
      </a:folHlink>
    </a:clrScheme>
    <a:fontScheme name="Neotyphodiu 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27" charset="0"/>
          </a:defRPr>
        </a:defPPr>
      </a:lstStyle>
    </a:lnDef>
  </a:objectDefaults>
  <a:extraClrSchemeLst>
    <a:extraClrScheme>
      <a:clrScheme name="Neotyphodiu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typhodiu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typhodiu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typhodiu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typhodiu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typhodiu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typhodiu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typhodiu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typhodiu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typhodiu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typhodiu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typhodiu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pichloe_Master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FF6600"/>
      </a:accent2>
      <a:accent3>
        <a:srgbClr val="AAAAB8"/>
      </a:accent3>
      <a:accent4>
        <a:srgbClr val="DADADA"/>
      </a:accent4>
      <a:accent5>
        <a:srgbClr val="AAE2CA"/>
      </a:accent5>
      <a:accent6>
        <a:srgbClr val="E75C00"/>
      </a:accent6>
      <a:hlink>
        <a:srgbClr val="CCCCFF"/>
      </a:hlink>
      <a:folHlink>
        <a:srgbClr val="B2B2B2"/>
      </a:folHlink>
    </a:clrScheme>
    <a:fontScheme name="Epichloe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27" charset="0"/>
          </a:defRPr>
        </a:defPPr>
      </a:lstStyle>
    </a:lnDef>
  </a:objectDefaults>
  <a:extraClrSchemeLst>
    <a:extraClrScheme>
      <a:clrScheme name="Epichlo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ichlo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ichlo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ichlo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ichlo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ichlo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ichlo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ichlo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ichlo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ichlo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ichlo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ichlo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atermark stroma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FF6600"/>
      </a:accent2>
      <a:accent3>
        <a:srgbClr val="AAAAB8"/>
      </a:accent3>
      <a:accent4>
        <a:srgbClr val="DADADA"/>
      </a:accent4>
      <a:accent5>
        <a:srgbClr val="AAE2CA"/>
      </a:accent5>
      <a:accent6>
        <a:srgbClr val="E75C00"/>
      </a:accent6>
      <a:hlink>
        <a:srgbClr val="CCCCFF"/>
      </a:hlink>
      <a:folHlink>
        <a:srgbClr val="B2B2B2"/>
      </a:folHlink>
    </a:clrScheme>
    <a:fontScheme name="Watermark strom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27" charset="0"/>
          </a:defRPr>
        </a:defPPr>
      </a:lstStyle>
    </a:lnDef>
  </a:objectDefaults>
  <a:extraClrSchemeLst>
    <a:extraClrScheme>
      <a:clrScheme name="Watermark stro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stro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stro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stro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stro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stro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stro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stro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stro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stro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stro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stro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Templates:Neotyphodiu master.pot</Template>
  <TotalTime>27830</TotalTime>
  <Words>858</Words>
  <Application>Microsoft Office PowerPoint</Application>
  <PresentationFormat>35mm Slides</PresentationFormat>
  <Paragraphs>266</Paragraphs>
  <Slides>24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Neotyphodiu master</vt:lpstr>
      <vt:lpstr>Epichloe_Master</vt:lpstr>
      <vt:lpstr>Watermark stroma</vt:lpstr>
      <vt:lpstr>Statistical phylogenetic analysis for codivergence  </vt:lpstr>
      <vt:lpstr>Epichloë/Neotyphodium in a grass plant</vt:lpstr>
      <vt:lpstr>Life cycles of Epichloë and Neotyphodium spp.</vt:lpstr>
      <vt:lpstr>Vertical transmissibility</vt:lpstr>
      <vt:lpstr>Endophytes protect against insects, nematodes, etc.</vt:lpstr>
      <vt:lpstr>Mutualistic exchanges between grasses and endophytes</vt:lpstr>
      <vt:lpstr>Biological questions</vt:lpstr>
      <vt:lpstr>Biological questions</vt:lpstr>
      <vt:lpstr>Hypothesis:  </vt:lpstr>
      <vt:lpstr>Hosts of Epichloë spp.</vt:lpstr>
      <vt:lpstr>Epichloë gene trees</vt:lpstr>
      <vt:lpstr>Lineage sorting effects and the species cloud</vt:lpstr>
      <vt:lpstr>Host and epichloë phylogenies</vt:lpstr>
      <vt:lpstr>Problem with pairwise distance approach</vt:lpstr>
      <vt:lpstr>Pairwise distances to compare divergence times</vt:lpstr>
      <vt:lpstr>MRCALink: Sample each pair of nodes once if ‘valid,’ otherwise not.</vt:lpstr>
      <vt:lpstr>MRCALink on incongruent trees</vt:lpstr>
      <vt:lpstr>Apply MRCALink to Pooideae-epichloae</vt:lpstr>
      <vt:lpstr>Bivariate plots: Full and trimmed</vt:lpstr>
      <vt:lpstr>Codivergence of epichloae and Pooideae.</vt:lpstr>
      <vt:lpstr>Working on identifying likely host jumps</vt:lpstr>
      <vt:lpstr>cysD and lolC relationships</vt:lpstr>
      <vt:lpstr>lolC vs. tub2 phylogeny</vt:lpstr>
      <vt:lpstr>Acknowledgments</vt:lpstr>
    </vt:vector>
  </TitlesOfParts>
  <Manager/>
  <Company>University of Kentucky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Endophyte biology and evolution</dc:title>
  <dc:subject/>
  <dc:creator>Christopher Lewis Schardl</dc:creator>
  <cp:keywords/>
  <dc:description/>
  <cp:lastModifiedBy>Dori</cp:lastModifiedBy>
  <cp:revision>1305</cp:revision>
  <cp:lastPrinted>1998-09-23T23:49:52Z</cp:lastPrinted>
  <dcterms:created xsi:type="dcterms:W3CDTF">2008-09-13T13:14:53Z</dcterms:created>
  <dcterms:modified xsi:type="dcterms:W3CDTF">2010-03-06T04:24:56Z</dcterms:modified>
  <cp:category/>
</cp:coreProperties>
</file>